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7" r:id="rId2"/>
    <p:sldId id="278" r:id="rId3"/>
    <p:sldId id="280" r:id="rId4"/>
    <p:sldId id="277" r:id="rId5"/>
    <p:sldId id="281" r:id="rId6"/>
    <p:sldId id="267" r:id="rId7"/>
  </p:sldIdLst>
  <p:sldSz cx="16257588" cy="9144000"/>
  <p:notesSz cx="6858000" cy="9144000"/>
  <p:defaultTextStyle>
    <a:defPPr>
      <a:defRPr lang="en-US"/>
    </a:defPPr>
    <a:lvl1pPr marL="0" algn="l" defTabSz="72575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5759" algn="l" defTabSz="72575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1519" algn="l" defTabSz="72575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7278" algn="l" defTabSz="72575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3037" algn="l" defTabSz="72575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8796" algn="l" defTabSz="72575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4556" algn="l" defTabSz="72575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0315" algn="l" defTabSz="72575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06074" algn="l" defTabSz="72575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D98C225-5C11-534F-83BE-CAF0F1F8BF21}">
          <p14:sldIdLst>
            <p14:sldId id="257"/>
            <p14:sldId id="278"/>
            <p14:sldId id="280"/>
            <p14:sldId id="277"/>
            <p14:sldId id="281"/>
            <p14:sldId id="267"/>
          </p14:sldIdLst>
        </p14:section>
        <p14:section name="Lambuth" id="{11865A87-AF0D-C442-8E06-44CA14958F0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10"/>
    <p:restoredTop sz="94690"/>
  </p:normalViewPr>
  <p:slideViewPr>
    <p:cSldViewPr snapToGrid="0" snapToObjects="1">
      <p:cViewPr varScale="1">
        <p:scale>
          <a:sx n="82" d="100"/>
          <a:sy n="82" d="100"/>
        </p:scale>
        <p:origin x="522" y="102"/>
      </p:cViewPr>
      <p:guideLst>
        <p:guide orient="horz" pos="2880"/>
        <p:guide pos="5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328AD-E3CA-5A42-8103-98D70C675289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A80E2-4552-9F45-8E61-207507879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24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319" y="2840568"/>
            <a:ext cx="1381895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638" y="5181600"/>
            <a:ext cx="11380312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1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3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8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0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6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316C-EB17-4543-9E79-637D5719ACAB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1F06-A604-F749-8E1B-91096FF41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285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316C-EB17-4543-9E79-637D5719ACAB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1F06-A604-F749-8E1B-91096FF41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916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957048" y="488951"/>
            <a:ext cx="6503035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5119" y="488951"/>
            <a:ext cx="19240969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316C-EB17-4543-9E79-637D5719ACAB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1F06-A604-F749-8E1B-91096FF41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74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316C-EB17-4543-9E79-637D5719ACAB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1F06-A604-F749-8E1B-91096FF41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963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237" y="5875867"/>
            <a:ext cx="13818950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4237" y="3875618"/>
            <a:ext cx="13818950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759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151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727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303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87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455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031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607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316C-EB17-4543-9E79-637D5719ACAB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1F06-A604-F749-8E1B-91096FF41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22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5119" y="2844800"/>
            <a:ext cx="12870591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6669" y="2844800"/>
            <a:ext cx="12873414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316C-EB17-4543-9E79-637D5719ACAB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1F06-A604-F749-8E1B-91096FF41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56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80" y="366184"/>
            <a:ext cx="14631829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79" y="2046817"/>
            <a:ext cx="7183258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759" indent="0">
              <a:buNone/>
              <a:defRPr sz="3200" b="1"/>
            </a:lvl2pPr>
            <a:lvl3pPr marL="1451519" indent="0">
              <a:buNone/>
              <a:defRPr sz="2900" b="1"/>
            </a:lvl3pPr>
            <a:lvl4pPr marL="2177278" indent="0">
              <a:buNone/>
              <a:defRPr sz="2500" b="1"/>
            </a:lvl4pPr>
            <a:lvl5pPr marL="2903037" indent="0">
              <a:buNone/>
              <a:defRPr sz="2500" b="1"/>
            </a:lvl5pPr>
            <a:lvl6pPr marL="3628796" indent="0">
              <a:buNone/>
              <a:defRPr sz="2500" b="1"/>
            </a:lvl6pPr>
            <a:lvl7pPr marL="4354556" indent="0">
              <a:buNone/>
              <a:defRPr sz="2500" b="1"/>
            </a:lvl7pPr>
            <a:lvl8pPr marL="5080315" indent="0">
              <a:buNone/>
              <a:defRPr sz="2500" b="1"/>
            </a:lvl8pPr>
            <a:lvl9pPr marL="5806074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879" y="2899833"/>
            <a:ext cx="7183258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58630" y="2046817"/>
            <a:ext cx="718608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759" indent="0">
              <a:buNone/>
              <a:defRPr sz="3200" b="1"/>
            </a:lvl2pPr>
            <a:lvl3pPr marL="1451519" indent="0">
              <a:buNone/>
              <a:defRPr sz="2900" b="1"/>
            </a:lvl3pPr>
            <a:lvl4pPr marL="2177278" indent="0">
              <a:buNone/>
              <a:defRPr sz="2500" b="1"/>
            </a:lvl4pPr>
            <a:lvl5pPr marL="2903037" indent="0">
              <a:buNone/>
              <a:defRPr sz="2500" b="1"/>
            </a:lvl5pPr>
            <a:lvl6pPr marL="3628796" indent="0">
              <a:buNone/>
              <a:defRPr sz="2500" b="1"/>
            </a:lvl6pPr>
            <a:lvl7pPr marL="4354556" indent="0">
              <a:buNone/>
              <a:defRPr sz="2500" b="1"/>
            </a:lvl7pPr>
            <a:lvl8pPr marL="5080315" indent="0">
              <a:buNone/>
              <a:defRPr sz="2500" b="1"/>
            </a:lvl8pPr>
            <a:lvl9pPr marL="5806074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58630" y="2899833"/>
            <a:ext cx="718608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316C-EB17-4543-9E79-637D5719ACAB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1F06-A604-F749-8E1B-91096FF41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338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316C-EB17-4543-9E79-637D5719ACAB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1F06-A604-F749-8E1B-91096FF41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31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316C-EB17-4543-9E79-637D5719ACAB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1F06-A604-F749-8E1B-91096FF41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336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81" y="364067"/>
            <a:ext cx="5348634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6265" y="364067"/>
            <a:ext cx="908844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81" y="1913467"/>
            <a:ext cx="5348634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759" indent="0">
              <a:buNone/>
              <a:defRPr sz="1900"/>
            </a:lvl2pPr>
            <a:lvl3pPr marL="1451519" indent="0">
              <a:buNone/>
              <a:defRPr sz="1600"/>
            </a:lvl3pPr>
            <a:lvl4pPr marL="2177278" indent="0">
              <a:buNone/>
              <a:defRPr sz="1400"/>
            </a:lvl4pPr>
            <a:lvl5pPr marL="2903037" indent="0">
              <a:buNone/>
              <a:defRPr sz="1400"/>
            </a:lvl5pPr>
            <a:lvl6pPr marL="3628796" indent="0">
              <a:buNone/>
              <a:defRPr sz="1400"/>
            </a:lvl6pPr>
            <a:lvl7pPr marL="4354556" indent="0">
              <a:buNone/>
              <a:defRPr sz="1400"/>
            </a:lvl7pPr>
            <a:lvl8pPr marL="5080315" indent="0">
              <a:buNone/>
              <a:defRPr sz="1400"/>
            </a:lvl8pPr>
            <a:lvl9pPr marL="5806074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316C-EB17-4543-9E79-637D5719ACAB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1F06-A604-F749-8E1B-91096FF41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71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6601" y="6400800"/>
            <a:ext cx="975455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86601" y="817033"/>
            <a:ext cx="975455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759" indent="0">
              <a:buNone/>
              <a:defRPr sz="4400"/>
            </a:lvl2pPr>
            <a:lvl3pPr marL="1451519" indent="0">
              <a:buNone/>
              <a:defRPr sz="3800"/>
            </a:lvl3pPr>
            <a:lvl4pPr marL="2177278" indent="0">
              <a:buNone/>
              <a:defRPr sz="3200"/>
            </a:lvl4pPr>
            <a:lvl5pPr marL="2903037" indent="0">
              <a:buNone/>
              <a:defRPr sz="3200"/>
            </a:lvl5pPr>
            <a:lvl6pPr marL="3628796" indent="0">
              <a:buNone/>
              <a:defRPr sz="3200"/>
            </a:lvl6pPr>
            <a:lvl7pPr marL="4354556" indent="0">
              <a:buNone/>
              <a:defRPr sz="3200"/>
            </a:lvl7pPr>
            <a:lvl8pPr marL="5080315" indent="0">
              <a:buNone/>
              <a:defRPr sz="3200"/>
            </a:lvl8pPr>
            <a:lvl9pPr marL="5806074" indent="0">
              <a:buNone/>
              <a:defRPr sz="32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86601" y="7156451"/>
            <a:ext cx="975455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759" indent="0">
              <a:buNone/>
              <a:defRPr sz="1900"/>
            </a:lvl2pPr>
            <a:lvl3pPr marL="1451519" indent="0">
              <a:buNone/>
              <a:defRPr sz="1600"/>
            </a:lvl3pPr>
            <a:lvl4pPr marL="2177278" indent="0">
              <a:buNone/>
              <a:defRPr sz="1400"/>
            </a:lvl4pPr>
            <a:lvl5pPr marL="2903037" indent="0">
              <a:buNone/>
              <a:defRPr sz="1400"/>
            </a:lvl5pPr>
            <a:lvl6pPr marL="3628796" indent="0">
              <a:buNone/>
              <a:defRPr sz="1400"/>
            </a:lvl6pPr>
            <a:lvl7pPr marL="4354556" indent="0">
              <a:buNone/>
              <a:defRPr sz="1400"/>
            </a:lvl7pPr>
            <a:lvl8pPr marL="5080315" indent="0">
              <a:buNone/>
              <a:defRPr sz="1400"/>
            </a:lvl8pPr>
            <a:lvl9pPr marL="5806074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316C-EB17-4543-9E79-637D5719ACAB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1F06-A604-F749-8E1B-91096FF41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62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80" y="366184"/>
            <a:ext cx="14631829" cy="1524000"/>
          </a:xfrm>
          <a:prstGeom prst="rect">
            <a:avLst/>
          </a:prstGeom>
        </p:spPr>
        <p:txBody>
          <a:bodyPr vert="horz" lIns="145152" tIns="72576" rIns="145152" bIns="7257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80" y="2133601"/>
            <a:ext cx="14631829" cy="6034617"/>
          </a:xfrm>
          <a:prstGeom prst="rect">
            <a:avLst/>
          </a:prstGeom>
        </p:spPr>
        <p:txBody>
          <a:bodyPr vert="horz" lIns="145152" tIns="72576" rIns="145152" bIns="7257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2880" y="8475134"/>
            <a:ext cx="3793437" cy="486833"/>
          </a:xfrm>
          <a:prstGeom prst="rect">
            <a:avLst/>
          </a:prstGeom>
        </p:spPr>
        <p:txBody>
          <a:bodyPr vert="horz" lIns="145152" tIns="72576" rIns="145152" bIns="7257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D316C-EB17-4543-9E79-637D5719ACAB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54676" y="8475134"/>
            <a:ext cx="5148236" cy="486833"/>
          </a:xfrm>
          <a:prstGeom prst="rect">
            <a:avLst/>
          </a:prstGeom>
        </p:spPr>
        <p:txBody>
          <a:bodyPr vert="horz" lIns="145152" tIns="72576" rIns="145152" bIns="7257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51272" y="8475134"/>
            <a:ext cx="3793437" cy="486833"/>
          </a:xfrm>
          <a:prstGeom prst="rect">
            <a:avLst/>
          </a:prstGeom>
        </p:spPr>
        <p:txBody>
          <a:bodyPr vert="horz" lIns="145152" tIns="72576" rIns="145152" bIns="7257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A1F06-A604-F749-8E1B-91096FF41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058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25759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319" indent="-544319" algn="l" defTabSz="725759" rtl="0" eaLnBrk="1" latinLnBrk="0" hangingPunct="1">
        <a:spcBef>
          <a:spcPct val="20000"/>
        </a:spcBef>
        <a:buFont typeface="Arial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359" indent="-453600" algn="l" defTabSz="725759" rtl="0" eaLnBrk="1" latinLnBrk="0" hangingPunct="1">
        <a:spcBef>
          <a:spcPct val="20000"/>
        </a:spcBef>
        <a:buFont typeface="Arial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4398" indent="-362880" algn="l" defTabSz="725759" rtl="0" eaLnBrk="1" latinLnBrk="0" hangingPunct="1">
        <a:spcBef>
          <a:spcPct val="20000"/>
        </a:spcBef>
        <a:buFont typeface="Arial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0157" indent="-362880" algn="l" defTabSz="725759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917" indent="-362880" algn="l" defTabSz="725759" rtl="0" eaLnBrk="1" latinLnBrk="0" hangingPunct="1">
        <a:spcBef>
          <a:spcPct val="20000"/>
        </a:spcBef>
        <a:buFont typeface="Arial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1676" indent="-362880" algn="l" defTabSz="72575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7435" indent="-362880" algn="l" defTabSz="72575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3195" indent="-362880" algn="l" defTabSz="72575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8954" indent="-362880" algn="l" defTabSz="72575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575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759" algn="l" defTabSz="72575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1519" algn="l" defTabSz="72575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7278" algn="l" defTabSz="72575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3037" algn="l" defTabSz="72575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8796" algn="l" defTabSz="72575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4556" algn="l" defTabSz="72575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0315" algn="l" defTabSz="72575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6074" algn="l" defTabSz="72575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deScreen Power Point Slide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" y="0"/>
            <a:ext cx="16254984" cy="9144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1649BC-E8EB-4F90-80F4-08F82F139AD7}"/>
              </a:ext>
            </a:extLst>
          </p:cNvPr>
          <p:cNvSpPr txBox="1"/>
          <p:nvPr/>
        </p:nvSpPr>
        <p:spPr>
          <a:xfrm>
            <a:off x="351692" y="2801816"/>
            <a:ext cx="99997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Sponsored Programs, Grants, Contracts &amp; Agreements Task Force</a:t>
            </a:r>
            <a:endParaRPr lang="en-US" sz="54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AAAEF2-7330-45BF-BB60-43CE32B621EF}"/>
              </a:ext>
            </a:extLst>
          </p:cNvPr>
          <p:cNvSpPr txBox="1"/>
          <p:nvPr/>
        </p:nvSpPr>
        <p:spPr>
          <a:xfrm>
            <a:off x="7244862" y="5920154"/>
            <a:ext cx="8675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May 2, </a:t>
            </a:r>
            <a:r>
              <a:rPr lang="en-US" sz="36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2019</a:t>
            </a:r>
            <a:endParaRPr lang="en-US" sz="36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788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ofM Powerpoint Theme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94" b="5513"/>
          <a:stretch/>
        </p:blipFill>
        <p:spPr>
          <a:xfrm>
            <a:off x="0" y="1"/>
            <a:ext cx="16257588" cy="9144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508737" y="731837"/>
            <a:ext cx="13458093" cy="1401763"/>
          </a:xfrm>
          <a:prstGeom prst="rect">
            <a:avLst/>
          </a:prstGeom>
        </p:spPr>
        <p:txBody>
          <a:bodyPr/>
          <a:lstStyle>
            <a:lvl1pPr algn="ctr" defTabSz="725759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Our Charge</a:t>
            </a:r>
            <a:endParaRPr lang="en-US" sz="60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41834" y="2485294"/>
            <a:ext cx="14631829" cy="6034617"/>
          </a:xfrm>
        </p:spPr>
        <p:txBody>
          <a:bodyPr/>
          <a:lstStyle/>
          <a:p>
            <a:r>
              <a:rPr lang="en-US" dirty="0" smtClean="0"/>
              <a:t>Review of </a:t>
            </a:r>
            <a:r>
              <a:rPr lang="en-US" dirty="0" err="1" smtClean="0"/>
              <a:t>UofM</a:t>
            </a:r>
            <a:r>
              <a:rPr lang="en-US" dirty="0" smtClean="0"/>
              <a:t> Policy RE7000 Sponsored Programs, Grants, Contracts &amp; Agreements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Research how other institutions implement similar policies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720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ofM Powerpoint Theme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94" b="5513"/>
          <a:stretch/>
        </p:blipFill>
        <p:spPr>
          <a:xfrm>
            <a:off x="0" y="1"/>
            <a:ext cx="16257588" cy="9144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508737" y="731837"/>
            <a:ext cx="13458093" cy="1401763"/>
          </a:xfrm>
          <a:prstGeom prst="rect">
            <a:avLst/>
          </a:prstGeom>
        </p:spPr>
        <p:txBody>
          <a:bodyPr/>
          <a:lstStyle>
            <a:lvl1pPr algn="ctr" defTabSz="725759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Our </a:t>
            </a:r>
            <a:r>
              <a:rPr lang="en-US" sz="60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Recommendations</a:t>
            </a:r>
            <a:endParaRPr lang="en-US" sz="60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41834" y="2485294"/>
            <a:ext cx="14631829" cy="6518029"/>
          </a:xfrm>
        </p:spPr>
        <p:txBody>
          <a:bodyPr>
            <a:normAutofit/>
          </a:bodyPr>
          <a:lstStyle/>
          <a:p>
            <a:r>
              <a:rPr lang="en-US" sz="4400" dirty="0" smtClean="0"/>
              <a:t>Maintain current Policy RE 7000 – Sponsored Programs, Grants, Contracts and Agreements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2000" dirty="0" smtClean="0"/>
              <a:t> </a:t>
            </a:r>
            <a:endParaRPr lang="en-US" sz="4400" dirty="0" smtClean="0"/>
          </a:p>
          <a:p>
            <a:r>
              <a:rPr lang="en-US" sz="4400" dirty="0" smtClean="0"/>
              <a:t>Develop corresponding Guidelines and Resources to aid in the implementation of practices and procedures of RE 7000</a:t>
            </a:r>
          </a:p>
          <a:p>
            <a:pPr lvl="1"/>
            <a:r>
              <a:rPr lang="en-US" sz="3000" dirty="0" smtClean="0"/>
              <a:t>Small grants (&gt;$5000)</a:t>
            </a:r>
          </a:p>
          <a:p>
            <a:pPr lvl="1"/>
            <a:r>
              <a:rPr lang="en-US" sz="3000" dirty="0" smtClean="0"/>
              <a:t>Grants vs Gifts (different procedures?)</a:t>
            </a:r>
          </a:p>
          <a:p>
            <a:pPr lvl="1"/>
            <a:r>
              <a:rPr lang="en-US" sz="3000" dirty="0" smtClean="0"/>
              <a:t>Responsibility for renewals (OSP &amp; PIs)</a:t>
            </a:r>
          </a:p>
          <a:p>
            <a:pPr lvl="1"/>
            <a:r>
              <a:rPr lang="en-US" sz="3000" dirty="0" smtClean="0"/>
              <a:t> Processing extension requests</a:t>
            </a:r>
          </a:p>
          <a:p>
            <a:pPr lvl="1"/>
            <a:r>
              <a:rPr lang="en-US" sz="3000" dirty="0" smtClean="0"/>
              <a:t>Coding staff appropriately for research purposes</a:t>
            </a:r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1202306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ofM Powerpoint Theme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94" b="5513"/>
          <a:stretch/>
        </p:blipFill>
        <p:spPr>
          <a:xfrm>
            <a:off x="0" y="1"/>
            <a:ext cx="16257588" cy="9144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508737" y="749036"/>
            <a:ext cx="13458093" cy="1401763"/>
          </a:xfrm>
          <a:prstGeom prst="rect">
            <a:avLst/>
          </a:prstGeom>
        </p:spPr>
        <p:txBody>
          <a:bodyPr/>
          <a:lstStyle>
            <a:lvl1pPr algn="ctr" defTabSz="725759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Aspirational Institutions</a:t>
            </a:r>
            <a:endParaRPr lang="en-US" sz="54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812879" y="2356339"/>
            <a:ext cx="14631829" cy="6034617"/>
          </a:xfrm>
        </p:spPr>
        <p:txBody>
          <a:bodyPr/>
          <a:lstStyle/>
          <a:p>
            <a:r>
              <a:rPr lang="en-US" u="sng" dirty="0" smtClean="0"/>
              <a:t>LSU</a:t>
            </a:r>
            <a:r>
              <a:rPr lang="en-US" dirty="0" smtClean="0"/>
              <a:t> – Principal Investigator (PI) Quick Reference Guide for Sponsored Project Administration</a:t>
            </a:r>
            <a:br>
              <a:rPr lang="en-US" dirty="0" smtClean="0"/>
            </a:br>
            <a:endParaRPr lang="en-US" dirty="0" smtClean="0"/>
          </a:p>
          <a:p>
            <a:r>
              <a:rPr lang="en-US" u="sng" dirty="0" smtClean="0"/>
              <a:t>UT-Austin</a:t>
            </a:r>
            <a:r>
              <a:rPr lang="en-US" dirty="0" smtClean="0"/>
              <a:t> – Handbook of Operating Procedures</a:t>
            </a:r>
            <a:br>
              <a:rPr lang="en-US" dirty="0" smtClean="0"/>
            </a:br>
            <a:endParaRPr lang="en-US" dirty="0" smtClean="0"/>
          </a:p>
          <a:p>
            <a:r>
              <a:rPr lang="en-US" u="sng" dirty="0" smtClean="0"/>
              <a:t>George Washington University 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869808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ofM Powerpoint Theme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94" b="5513"/>
          <a:stretch/>
        </p:blipFill>
        <p:spPr>
          <a:xfrm>
            <a:off x="0" y="1"/>
            <a:ext cx="16257588" cy="9144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508737" y="731837"/>
            <a:ext cx="13458093" cy="1401763"/>
          </a:xfrm>
          <a:prstGeom prst="rect">
            <a:avLst/>
          </a:prstGeom>
        </p:spPr>
        <p:txBody>
          <a:bodyPr/>
          <a:lstStyle>
            <a:lvl1pPr algn="ctr" defTabSz="725759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Next Steps</a:t>
            </a:r>
            <a:endParaRPr lang="en-US" sz="60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41834" y="2485294"/>
            <a:ext cx="14631829" cy="6034617"/>
          </a:xfrm>
        </p:spPr>
        <p:txBody>
          <a:bodyPr/>
          <a:lstStyle/>
          <a:p>
            <a:r>
              <a:rPr lang="en-US" dirty="0" smtClean="0"/>
              <a:t>Working Committee of the Taskforce develop DRAFT guidelines based on similar examples</a:t>
            </a:r>
          </a:p>
          <a:p>
            <a:pPr lvl="1"/>
            <a:r>
              <a:rPr lang="en-US" dirty="0" smtClean="0"/>
              <a:t>Document must be Faculty-friendly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Collaborate with OSP Staff to prepare formal document for consideration and review in Fall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797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3"/>
            <a:ext cx="16257588" cy="9144893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45B73C1-0F34-4028-8E4B-2A655EE20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80" y="366184"/>
            <a:ext cx="14631829" cy="4592678"/>
          </a:xfrm>
        </p:spPr>
        <p:txBody>
          <a:bodyPr/>
          <a:lstStyle/>
          <a:p>
            <a:r>
              <a:rPr lang="en-US" smtClean="0">
                <a:latin typeface="Bookman Old Style" panose="02050604050505020204" pitchFamily="18" charset="0"/>
              </a:rPr>
              <a:t>Thank You</a:t>
            </a:r>
            <a:endParaRPr lang="en-US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567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widescreenpp</Template>
  <TotalTime>1519</TotalTime>
  <Words>81</Words>
  <Application>Microsoft Office PowerPoint</Application>
  <PresentationFormat>Custom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Holly Snyder (hrowsey)</dc:creator>
  <cp:lastModifiedBy>Alfred L Hall II (alhall1)</cp:lastModifiedBy>
  <cp:revision>21</cp:revision>
  <dcterms:created xsi:type="dcterms:W3CDTF">2017-07-12T21:33:03Z</dcterms:created>
  <dcterms:modified xsi:type="dcterms:W3CDTF">2019-04-29T20:33:03Z</dcterms:modified>
</cp:coreProperties>
</file>