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5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30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7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4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9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5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2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0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4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1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4E73-CA7B-4D46-ADEA-6F81F901EBE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3863-F38F-4BB2-A782-AAB9A0743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4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11812E-D185-485B-8C96-30CC68AA97DF}"/>
              </a:ext>
            </a:extLst>
          </p:cNvPr>
          <p:cNvSpPr txBox="1"/>
          <p:nvPr/>
        </p:nvSpPr>
        <p:spPr>
          <a:xfrm>
            <a:off x="3588390" y="1477937"/>
            <a:ext cx="26112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Hongmei Zhang</a:t>
            </a:r>
          </a:p>
          <a:p>
            <a:r>
              <a:rPr lang="en-US" dirty="0"/>
              <a:t>Francoise Mireles</a:t>
            </a:r>
          </a:p>
          <a:p>
            <a:r>
              <a:rPr lang="en-US" dirty="0"/>
              <a:t>Thomas Sutter</a:t>
            </a:r>
          </a:p>
          <a:p>
            <a:r>
              <a:rPr lang="en-US" dirty="0"/>
              <a:t>Remy Debes</a:t>
            </a:r>
          </a:p>
          <a:p>
            <a:r>
              <a:rPr lang="en-US" dirty="0"/>
              <a:t>Abby Parrill-Baker</a:t>
            </a:r>
          </a:p>
          <a:p>
            <a:r>
              <a:rPr lang="en-US" dirty="0"/>
              <a:t>Lynda Black</a:t>
            </a:r>
          </a:p>
          <a:p>
            <a:r>
              <a:rPr lang="en-US" dirty="0"/>
              <a:t>John Gnuschke</a:t>
            </a:r>
          </a:p>
          <a:p>
            <a:r>
              <a:rPr lang="en-US" dirty="0"/>
              <a:t>Colin Chapell</a:t>
            </a:r>
          </a:p>
          <a:p>
            <a:r>
              <a:rPr lang="en-US" dirty="0"/>
              <a:t>Gayle Beck</a:t>
            </a:r>
          </a:p>
          <a:p>
            <a:r>
              <a:rPr lang="en-US" dirty="0"/>
              <a:t>Ali Fatemi</a:t>
            </a:r>
          </a:p>
          <a:p>
            <a:r>
              <a:rPr lang="en-US" dirty="0"/>
              <a:t>Wilfried Karmaus</a:t>
            </a:r>
          </a:p>
          <a:p>
            <a:r>
              <a:rPr lang="en-US" dirty="0"/>
              <a:t>Brandt Pence</a:t>
            </a:r>
          </a:p>
          <a:p>
            <a:r>
              <a:rPr lang="en-US" dirty="0"/>
              <a:t>Stephanie Thompson</a:t>
            </a:r>
          </a:p>
          <a:p>
            <a:r>
              <a:rPr lang="en-US" dirty="0"/>
              <a:t>Brian Waldron</a:t>
            </a:r>
          </a:p>
          <a:p>
            <a:endParaRPr lang="en-US" dirty="0"/>
          </a:p>
        </p:txBody>
      </p:sp>
      <p:pic>
        <p:nvPicPr>
          <p:cNvPr id="6" name="Picture 5" descr="UofM Powerpoint Theme4.jpg">
            <a:extLst>
              <a:ext uri="{FF2B5EF4-FFF2-40B4-BE49-F238E27FC236}">
                <a16:creationId xmlns:a16="http://schemas.microsoft.com/office/drawing/2014/main" id="{9B3D7609-A226-4887-B226-DBD86D7D88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1268C43-DE61-441D-92EE-9A9DC468429A}"/>
              </a:ext>
            </a:extLst>
          </p:cNvPr>
          <p:cNvSpPr txBox="1"/>
          <p:nvPr/>
        </p:nvSpPr>
        <p:spPr>
          <a:xfrm>
            <a:off x="1368405" y="230839"/>
            <a:ext cx="63624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</a:t>
            </a:r>
            <a:r>
              <a:rPr lang="en-US" sz="3200" b="1" dirty="0">
                <a:solidFill>
                  <a:schemeClr val="bg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Planning Committee</a:t>
            </a:r>
          </a:p>
          <a:p>
            <a:endParaRPr lang="en-US" sz="3200" dirty="0">
              <a:solidFill>
                <a:schemeClr val="bg1"/>
              </a:solidFill>
              <a:latin typeface="HGPSoeiKakugothicUB" panose="020B0400000000000000" pitchFamily="34" charset="-128"/>
              <a:ea typeface="HGPSoeiKakugothicUB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5803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UofM Powerpoint Theme4.jpg">
            <a:extLst>
              <a:ext uri="{FF2B5EF4-FFF2-40B4-BE49-F238E27FC236}">
                <a16:creationId xmlns:a16="http://schemas.microsoft.com/office/drawing/2014/main" id="{8AB51C7A-B1A2-4C92-9159-9C72936ABC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DD98150-D3E5-47A4-AB27-BB3B6FB6C26A}"/>
              </a:ext>
            </a:extLst>
          </p:cNvPr>
          <p:cNvSpPr txBox="1"/>
          <p:nvPr/>
        </p:nvSpPr>
        <p:spPr>
          <a:xfrm>
            <a:off x="1368405" y="240999"/>
            <a:ext cx="6336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Check and Balance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657D1-5A50-4C6D-A52F-B36421F7B375}"/>
              </a:ext>
            </a:extLst>
          </p:cNvPr>
          <p:cNvSpPr txBox="1"/>
          <p:nvPr/>
        </p:nvSpPr>
        <p:spPr>
          <a:xfrm>
            <a:off x="1407620" y="1448454"/>
            <a:ext cx="67273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R-cluster support funding is contingent on the success of the R-cluster in receiving external funds, has a number of stipulations and post-evaluations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8D0A0E-86D8-4A23-B3FB-692EEB3808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559" y="1543425"/>
            <a:ext cx="164846" cy="16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71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ofM Powerpoint Theme4.jpg">
            <a:extLst>
              <a:ext uri="{FF2B5EF4-FFF2-40B4-BE49-F238E27FC236}">
                <a16:creationId xmlns:a16="http://schemas.microsoft.com/office/drawing/2014/main" id="{EED010F3-03F3-4DE4-96BD-4B7DFEC4A3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B3C9BED-6991-442A-91B1-1A60266A8AA0}"/>
              </a:ext>
            </a:extLst>
          </p:cNvPr>
          <p:cNvSpPr txBox="1"/>
          <p:nvPr/>
        </p:nvSpPr>
        <p:spPr>
          <a:xfrm>
            <a:off x="1368405" y="240999"/>
            <a:ext cx="3698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Goal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0C770-2633-4604-BEF2-10A4AB4D9238}"/>
              </a:ext>
            </a:extLst>
          </p:cNvPr>
          <p:cNvSpPr txBox="1"/>
          <p:nvPr/>
        </p:nvSpPr>
        <p:spPr>
          <a:xfrm>
            <a:off x="1756083" y="1684571"/>
            <a:ext cx="53523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University of Memphis reach Carnegie R1 status within an aggressive yet reasonable timeline (5 years) targeting specifically those metrics that are inhibiting our attainment of R1 status.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E50361-06BB-4F60-81AF-1662C82B55A0}"/>
              </a:ext>
            </a:extLst>
          </p:cNvPr>
          <p:cNvSpPr txBox="1"/>
          <p:nvPr/>
        </p:nvSpPr>
        <p:spPr>
          <a:xfrm>
            <a:off x="2053771" y="3961115"/>
            <a:ext cx="1487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Key metrics: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245078-DED2-4FF6-8D3C-26CE561F1B09}"/>
              </a:ext>
            </a:extLst>
          </p:cNvPr>
          <p:cNvSpPr txBox="1"/>
          <p:nvPr/>
        </p:nvSpPr>
        <p:spPr>
          <a:xfrm>
            <a:off x="2837543" y="4558278"/>
            <a:ext cx="2615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PhD graduations numbers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D50D1A-CA03-4EDC-B32B-DC2B24A9F0AD}"/>
              </a:ext>
            </a:extLst>
          </p:cNvPr>
          <p:cNvSpPr/>
          <p:nvPr/>
        </p:nvSpPr>
        <p:spPr>
          <a:xfrm>
            <a:off x="2837543" y="4968825"/>
            <a:ext cx="1899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Post-doc positions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2589D1-3FA8-4A4F-8C65-E9446D131821}"/>
              </a:ext>
            </a:extLst>
          </p:cNvPr>
          <p:cNvSpPr/>
          <p:nvPr/>
        </p:nvSpPr>
        <p:spPr>
          <a:xfrm>
            <a:off x="2837543" y="5379372"/>
            <a:ext cx="3907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Research expenditures (less of an issue)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FC39297-8B06-440C-8C27-68F799F12933}"/>
              </a:ext>
            </a:extLst>
          </p:cNvPr>
          <p:cNvGrpSpPr/>
          <p:nvPr/>
        </p:nvGrpSpPr>
        <p:grpSpPr>
          <a:xfrm rot="10800000">
            <a:off x="5473922" y="4550107"/>
            <a:ext cx="357271" cy="779879"/>
            <a:chOff x="3006842" y="4558278"/>
            <a:chExt cx="357271" cy="779879"/>
          </a:xfrm>
        </p:grpSpPr>
        <p:sp>
          <p:nvSpPr>
            <p:cNvPr id="8" name="Left Bracket 7">
              <a:extLst>
                <a:ext uri="{FF2B5EF4-FFF2-40B4-BE49-F238E27FC236}">
                  <a16:creationId xmlns:a16="http://schemas.microsoft.com/office/drawing/2014/main" id="{BE5CD1C7-77C0-496C-9C5B-6BC1519BA0B5}"/>
                </a:ext>
              </a:extLst>
            </p:cNvPr>
            <p:cNvSpPr/>
            <p:nvPr/>
          </p:nvSpPr>
          <p:spPr>
            <a:xfrm>
              <a:off x="3272764" y="4558278"/>
              <a:ext cx="91349" cy="779879"/>
            </a:xfrm>
            <a:prstGeom prst="lef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20A34DF-EFC0-46BC-8593-1932D1F1BADE}"/>
                </a:ext>
              </a:extLst>
            </p:cNvPr>
            <p:cNvCxnSpPr>
              <a:cxnSpLocks/>
              <a:stCxn id="8" idx="1"/>
            </p:cNvCxnSpPr>
            <p:nvPr/>
          </p:nvCxnSpPr>
          <p:spPr>
            <a:xfrm flipH="1">
              <a:off x="3006842" y="4948218"/>
              <a:ext cx="265922" cy="1945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398FE67C-5144-47DD-B792-98B7AF107405}"/>
              </a:ext>
            </a:extLst>
          </p:cNvPr>
          <p:cNvSpPr txBox="1"/>
          <p:nvPr/>
        </p:nvSpPr>
        <p:spPr>
          <a:xfrm>
            <a:off x="5847884" y="4753435"/>
            <a:ext cx="1288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STEM fields</a:t>
            </a:r>
          </a:p>
        </p:txBody>
      </p:sp>
    </p:spTree>
    <p:extLst>
      <p:ext uri="{BB962C8B-B14F-4D97-AF65-F5344CB8AC3E}">
        <p14:creationId xmlns:p14="http://schemas.microsoft.com/office/powerpoint/2010/main" val="362867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509DD7-00A5-4C3A-84E8-EB89725187AA}"/>
              </a:ext>
            </a:extLst>
          </p:cNvPr>
          <p:cNvSpPr txBox="1"/>
          <p:nvPr/>
        </p:nvSpPr>
        <p:spPr>
          <a:xfrm>
            <a:off x="750467" y="1185779"/>
            <a:ext cx="5896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 the University of Memphis to reach R1, it will require:</a:t>
            </a:r>
          </a:p>
        </p:txBody>
      </p:sp>
      <p:pic>
        <p:nvPicPr>
          <p:cNvPr id="8" name="Picture 7" descr="UofM Powerpoint Theme4.jpg">
            <a:extLst>
              <a:ext uri="{FF2B5EF4-FFF2-40B4-BE49-F238E27FC236}">
                <a16:creationId xmlns:a16="http://schemas.microsoft.com/office/drawing/2014/main" id="{F1A67D02-DA42-4EA1-8983-B23834B459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9475A7-9E64-407E-8CC3-86694A74C91C}"/>
              </a:ext>
            </a:extLst>
          </p:cNvPr>
          <p:cNvSpPr txBox="1"/>
          <p:nvPr/>
        </p:nvSpPr>
        <p:spPr>
          <a:xfrm>
            <a:off x="1368405" y="240999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Reality check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17F32FB-9B56-4F08-BF25-2F22C0B0C5B9}"/>
              </a:ext>
            </a:extLst>
          </p:cNvPr>
          <p:cNvGrpSpPr/>
          <p:nvPr/>
        </p:nvGrpSpPr>
        <p:grpSpPr>
          <a:xfrm>
            <a:off x="1066555" y="1994232"/>
            <a:ext cx="6960260" cy="369332"/>
            <a:chOff x="1066555" y="1994232"/>
            <a:chExt cx="6960260" cy="36933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2EF569F-E7C4-4BD4-B8D1-9DFC97E59D97}"/>
                </a:ext>
              </a:extLst>
            </p:cNvPr>
            <p:cNvSpPr txBox="1"/>
            <p:nvPr/>
          </p:nvSpPr>
          <p:spPr>
            <a:xfrm>
              <a:off x="1276117" y="1994232"/>
              <a:ext cx="67506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Targeting STEM fields.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2676622-9DE0-461E-887B-1E37588A16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55" y="2087712"/>
              <a:ext cx="193907" cy="193208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0C49225-A42C-40F1-A7E7-1DA385B537ED}"/>
              </a:ext>
            </a:extLst>
          </p:cNvPr>
          <p:cNvGrpSpPr/>
          <p:nvPr/>
        </p:nvGrpSpPr>
        <p:grpSpPr>
          <a:xfrm>
            <a:off x="1066554" y="2876608"/>
            <a:ext cx="6960261" cy="923330"/>
            <a:chOff x="1066554" y="2876608"/>
            <a:chExt cx="6960261" cy="92333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F86340F-A6B1-4931-87F7-7D12D80D2AA0}"/>
                </a:ext>
              </a:extLst>
            </p:cNvPr>
            <p:cNvSpPr txBox="1"/>
            <p:nvPr/>
          </p:nvSpPr>
          <p:spPr>
            <a:xfrm>
              <a:off x="1276117" y="2876608"/>
              <a:ext cx="675069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Change from the status-quo on funding decisions, faculty hiring and other resource allocation (e.g., space, admin support, IT support) to the point of discomfort.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52B8F755-F8CF-42D7-9FF8-E7FBA74849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54" y="2992665"/>
              <a:ext cx="193907" cy="193208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5C17305-7A0C-4829-9394-950C36BD99DC}"/>
              </a:ext>
            </a:extLst>
          </p:cNvPr>
          <p:cNvGrpSpPr/>
          <p:nvPr/>
        </p:nvGrpSpPr>
        <p:grpSpPr>
          <a:xfrm>
            <a:off x="1066554" y="4312982"/>
            <a:ext cx="6960261" cy="646331"/>
            <a:chOff x="1066554" y="4312982"/>
            <a:chExt cx="6960261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B5468D-0672-4062-9519-8CE973744548}"/>
                </a:ext>
              </a:extLst>
            </p:cNvPr>
            <p:cNvSpPr txBox="1"/>
            <p:nvPr/>
          </p:nvSpPr>
          <p:spPr>
            <a:xfrm>
              <a:off x="1276117" y="4312982"/>
              <a:ext cx="67506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Current external research funding levels do not produce enough IDCR to spark research and support growth initiatives.</a:t>
              </a: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D033EEA-0017-44AA-A0FA-C54EA5FF0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54" y="4399837"/>
              <a:ext cx="193907" cy="193208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BB179AB-BA0E-4F51-9DEB-7E56D2647391}"/>
              </a:ext>
            </a:extLst>
          </p:cNvPr>
          <p:cNvGrpSpPr/>
          <p:nvPr/>
        </p:nvGrpSpPr>
        <p:grpSpPr>
          <a:xfrm>
            <a:off x="1066553" y="5472357"/>
            <a:ext cx="6960262" cy="1200329"/>
            <a:chOff x="1066553" y="5472357"/>
            <a:chExt cx="6960262" cy="120032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39630E3-19F2-4C7A-A812-8DC715EDEDF6}"/>
                </a:ext>
              </a:extLst>
            </p:cNvPr>
            <p:cNvSpPr txBox="1"/>
            <p:nvPr/>
          </p:nvSpPr>
          <p:spPr>
            <a:xfrm>
              <a:off x="1276117" y="5472357"/>
              <a:ext cx="675069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University administration divisions (VPR, Provost, CFO, and CIO) must steer away from territorialism and rethink siloed initiatives, transforming them where best possible into unified agendas toward R1 attainment.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E1BAB21-17B5-4FF0-A981-7731735C3F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53" y="5575617"/>
              <a:ext cx="193907" cy="1932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8274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UofM Powerpoint Theme4.jpg">
            <a:extLst>
              <a:ext uri="{FF2B5EF4-FFF2-40B4-BE49-F238E27FC236}">
                <a16:creationId xmlns:a16="http://schemas.microsoft.com/office/drawing/2014/main" id="{D4793D2B-5757-40A8-847E-03D38FFC86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35DCE6D-30EA-496A-BC06-D66102A471A9}"/>
              </a:ext>
            </a:extLst>
          </p:cNvPr>
          <p:cNvSpPr txBox="1"/>
          <p:nvPr/>
        </p:nvSpPr>
        <p:spPr>
          <a:xfrm>
            <a:off x="1368405" y="240999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Reality check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F69F74A-6FDD-4BDF-937F-2C0A5FCF1417}"/>
              </a:ext>
            </a:extLst>
          </p:cNvPr>
          <p:cNvGrpSpPr/>
          <p:nvPr/>
        </p:nvGrpSpPr>
        <p:grpSpPr>
          <a:xfrm>
            <a:off x="2296367" y="4451958"/>
            <a:ext cx="5589866" cy="1545762"/>
            <a:chOff x="2296367" y="4451958"/>
            <a:chExt cx="5589866" cy="154576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19AB98D-8774-450D-982E-51595F2531F2}"/>
                </a:ext>
              </a:extLst>
            </p:cNvPr>
            <p:cNvSpPr txBox="1"/>
            <p:nvPr/>
          </p:nvSpPr>
          <p:spPr>
            <a:xfrm>
              <a:off x="2927014" y="4821290"/>
              <a:ext cx="4959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IDCR return restructure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17677E5-D91C-4C0E-8728-5416A475B632}"/>
                </a:ext>
              </a:extLst>
            </p:cNvPr>
            <p:cNvSpPr txBox="1"/>
            <p:nvPr/>
          </p:nvSpPr>
          <p:spPr>
            <a:xfrm>
              <a:off x="2927014" y="5224839"/>
              <a:ext cx="4959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Annual carryforward taxation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343200-0894-4794-967D-D40D8BA11E17}"/>
                </a:ext>
              </a:extLst>
            </p:cNvPr>
            <p:cNvSpPr txBox="1"/>
            <p:nvPr/>
          </p:nvSpPr>
          <p:spPr>
            <a:xfrm>
              <a:off x="2927014" y="5628388"/>
              <a:ext cx="4959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Annual faculty turnover reassignment (partial %)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C99DEE-7987-499A-9001-6EC3A0E7651B}"/>
                </a:ext>
              </a:extLst>
            </p:cNvPr>
            <p:cNvSpPr txBox="1"/>
            <p:nvPr/>
          </p:nvSpPr>
          <p:spPr>
            <a:xfrm>
              <a:off x="2296367" y="4451958"/>
              <a:ext cx="11320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GPSoeiKakugothicUB" panose="020B0900000000000000" pitchFamily="34" charset="-128"/>
                  <a:ea typeface="HGPSoeiKakugothicUB" panose="020B0900000000000000" pitchFamily="34" charset="-128"/>
                </a:rPr>
                <a:t>Examples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6010951-BB05-4AD1-AF10-326C4E42FCBC}"/>
              </a:ext>
            </a:extLst>
          </p:cNvPr>
          <p:cNvGrpSpPr/>
          <p:nvPr/>
        </p:nvGrpSpPr>
        <p:grpSpPr>
          <a:xfrm>
            <a:off x="1271451" y="1379792"/>
            <a:ext cx="6953484" cy="1200329"/>
            <a:chOff x="1271451" y="1379792"/>
            <a:chExt cx="6953484" cy="1200329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259DAEB-6F8F-418D-AC65-8AF124084B45}"/>
                </a:ext>
              </a:extLst>
            </p:cNvPr>
            <p:cNvSpPr txBox="1"/>
            <p:nvPr/>
          </p:nvSpPr>
          <p:spPr>
            <a:xfrm>
              <a:off x="1474237" y="1379792"/>
              <a:ext cx="675069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Paradigm shift – reallocate internal-funding support currently given to academic programs that drain resources and remain unmotivated to become fiscally independent to those that have proven, reoccurring success.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E455462-AF63-4B4C-BA27-A7AFD4DB59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451" y="1462872"/>
              <a:ext cx="193907" cy="193208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5EC3753-6046-4ACE-9DF3-629EA767C5E2}"/>
              </a:ext>
            </a:extLst>
          </p:cNvPr>
          <p:cNvGrpSpPr/>
          <p:nvPr/>
        </p:nvGrpSpPr>
        <p:grpSpPr>
          <a:xfrm>
            <a:off x="1271450" y="2771818"/>
            <a:ext cx="6953485" cy="646331"/>
            <a:chOff x="1271450" y="2893113"/>
            <a:chExt cx="6953485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1401EBC-9773-461F-8084-122EC5AE6D40}"/>
                </a:ext>
              </a:extLst>
            </p:cNvPr>
            <p:cNvSpPr txBox="1"/>
            <p:nvPr/>
          </p:nvSpPr>
          <p:spPr>
            <a:xfrm>
              <a:off x="1474237" y="2893113"/>
              <a:ext cx="67506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Deans are integral to the solution, willing to make hard and at times controversial decisions whilst improving fiscal transparency.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7EEDDC5-3A4D-44F5-813E-D2B93F37C4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450" y="2986872"/>
              <a:ext cx="193907" cy="193208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2FF535A-7B41-43F9-ADA0-6E1565C21267}"/>
              </a:ext>
            </a:extLst>
          </p:cNvPr>
          <p:cNvGrpSpPr/>
          <p:nvPr/>
        </p:nvGrpSpPr>
        <p:grpSpPr>
          <a:xfrm>
            <a:off x="1271450" y="3701869"/>
            <a:ext cx="6953485" cy="646331"/>
            <a:chOff x="1271450" y="3701869"/>
            <a:chExt cx="6953485" cy="64633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FAB0AC3-3B03-42DD-B3D3-2B9871CACECB}"/>
                </a:ext>
              </a:extLst>
            </p:cNvPr>
            <p:cNvSpPr txBox="1"/>
            <p:nvPr/>
          </p:nvSpPr>
          <p:spPr>
            <a:xfrm>
              <a:off x="1474237" y="3701869"/>
              <a:ext cx="67506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Financially, infusion funds (State of TN) are not likely; thus, must reach R1 using existing funding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A25F444-CC3C-449C-88B1-5FCD457C0B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1450" y="3784432"/>
              <a:ext cx="193907" cy="1932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837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131C578-6FB5-4223-86BB-6D0091D58F4A}"/>
              </a:ext>
            </a:extLst>
          </p:cNvPr>
          <p:cNvSpPr txBox="1"/>
          <p:nvPr/>
        </p:nvSpPr>
        <p:spPr>
          <a:xfrm>
            <a:off x="1282045" y="1535272"/>
            <a:ext cx="6750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Determined to not lose our soul in R1 movement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CF2509-E095-4DC0-A9BB-32A3249C09EF}"/>
              </a:ext>
            </a:extLst>
          </p:cNvPr>
          <p:cNvSpPr txBox="1"/>
          <p:nvPr/>
        </p:nvSpPr>
        <p:spPr>
          <a:xfrm>
            <a:off x="2449286" y="2107755"/>
            <a:ext cx="598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Strive to include non-STEM programs into STEM research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83FB69-50E5-413C-9CCB-F2613B6D5850}"/>
              </a:ext>
            </a:extLst>
          </p:cNvPr>
          <p:cNvSpPr txBox="1"/>
          <p:nvPr/>
        </p:nvSpPr>
        <p:spPr>
          <a:xfrm>
            <a:off x="2449286" y="2742409"/>
            <a:ext cx="6312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Prevent permanent harm to non-STEM departments and graduate programs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B71D79-05B1-4239-B3BC-20E5447F51CA}"/>
              </a:ext>
            </a:extLst>
          </p:cNvPr>
          <p:cNvSpPr txBox="1"/>
          <p:nvPr/>
        </p:nvSpPr>
        <p:spPr>
          <a:xfrm>
            <a:off x="2449286" y="3654062"/>
            <a:ext cx="6508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Reinvest in groups impacted during R1 period (post-attainment)</a:t>
            </a:r>
          </a:p>
        </p:txBody>
      </p:sp>
      <p:pic>
        <p:nvPicPr>
          <p:cNvPr id="13" name="Picture 12" descr="UofM Powerpoint Theme4.jpg">
            <a:extLst>
              <a:ext uri="{FF2B5EF4-FFF2-40B4-BE49-F238E27FC236}">
                <a16:creationId xmlns:a16="http://schemas.microsoft.com/office/drawing/2014/main" id="{D4793D2B-5757-40A8-847E-03D38FFC86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35DCE6D-30EA-496A-BC06-D66102A471A9}"/>
              </a:ext>
            </a:extLst>
          </p:cNvPr>
          <p:cNvSpPr txBox="1"/>
          <p:nvPr/>
        </p:nvSpPr>
        <p:spPr>
          <a:xfrm>
            <a:off x="1368405" y="240999"/>
            <a:ext cx="5354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Staying whole</a:t>
            </a:r>
          </a:p>
        </p:txBody>
      </p:sp>
    </p:spTree>
    <p:extLst>
      <p:ext uri="{BB962C8B-B14F-4D97-AF65-F5344CB8AC3E}">
        <p14:creationId xmlns:p14="http://schemas.microsoft.com/office/powerpoint/2010/main" val="226020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UofM Powerpoint Theme4.jpg">
            <a:extLst>
              <a:ext uri="{FF2B5EF4-FFF2-40B4-BE49-F238E27FC236}">
                <a16:creationId xmlns:a16="http://schemas.microsoft.com/office/drawing/2014/main" id="{8AB51C7A-B1A2-4C92-9159-9C72936ABC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DD98150-D3E5-47A4-AB27-BB3B6FB6C26A}"/>
              </a:ext>
            </a:extLst>
          </p:cNvPr>
          <p:cNvSpPr txBox="1"/>
          <p:nvPr/>
        </p:nvSpPr>
        <p:spPr>
          <a:xfrm>
            <a:off x="1368405" y="240999"/>
            <a:ext cx="6995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R-cluster development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29C235-1B33-4D61-AA0B-2387E836D960}"/>
              </a:ext>
            </a:extLst>
          </p:cNvPr>
          <p:cNvGrpSpPr/>
          <p:nvPr/>
        </p:nvGrpSpPr>
        <p:grpSpPr>
          <a:xfrm>
            <a:off x="1175856" y="4043376"/>
            <a:ext cx="7005981" cy="2241605"/>
            <a:chOff x="1175856" y="4043376"/>
            <a:chExt cx="7005981" cy="224160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BB78853-029F-4C54-9D1F-B3E9051C1C53}"/>
                </a:ext>
              </a:extLst>
            </p:cNvPr>
            <p:cNvSpPr txBox="1"/>
            <p:nvPr/>
          </p:nvSpPr>
          <p:spPr>
            <a:xfrm>
              <a:off x="1175856" y="4043376"/>
              <a:ext cx="11320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GPSoeiKakugothicUB" panose="020B0900000000000000" pitchFamily="34" charset="-128"/>
                  <a:ea typeface="HGPSoeiKakugothicUB" panose="020B0900000000000000" pitchFamily="34" charset="-128"/>
                </a:rPr>
                <a:t>Examples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210D65-0A57-43AD-A19B-106496010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71885" y="4429524"/>
              <a:ext cx="6909952" cy="1855457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E36BC84-5737-4F85-A770-F6E5DF3BF3AB}"/>
              </a:ext>
            </a:extLst>
          </p:cNvPr>
          <p:cNvGrpSpPr/>
          <p:nvPr/>
        </p:nvGrpSpPr>
        <p:grpSpPr>
          <a:xfrm>
            <a:off x="1577182" y="1404201"/>
            <a:ext cx="6901235" cy="369332"/>
            <a:chOff x="1577182" y="1404201"/>
            <a:chExt cx="6901235" cy="36933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4384D2A-8048-4706-8A58-D842447E6321}"/>
                </a:ext>
              </a:extLst>
            </p:cNvPr>
            <p:cNvSpPr txBox="1"/>
            <p:nvPr/>
          </p:nvSpPr>
          <p:spPr>
            <a:xfrm>
              <a:off x="1751045" y="1404201"/>
              <a:ext cx="67273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Kick-off 4 Research clusters (R-cluster) in first year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8624C495-C6A5-4983-8FAC-9ED73E2BA1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7182" y="1506741"/>
              <a:ext cx="164846" cy="164252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24181EE-1636-4DCA-8E47-49D5AF8FE685}"/>
              </a:ext>
            </a:extLst>
          </p:cNvPr>
          <p:cNvGrpSpPr/>
          <p:nvPr/>
        </p:nvGrpSpPr>
        <p:grpSpPr>
          <a:xfrm>
            <a:off x="1577182" y="1948370"/>
            <a:ext cx="6901235" cy="923330"/>
            <a:chOff x="1577182" y="1948370"/>
            <a:chExt cx="6901235" cy="92333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9329B6D-EEA4-44B3-A4CA-CE34F085E976}"/>
                </a:ext>
              </a:extLst>
            </p:cNvPr>
            <p:cNvSpPr txBox="1"/>
            <p:nvPr/>
          </p:nvSpPr>
          <p:spPr>
            <a:xfrm>
              <a:off x="1751045" y="1948370"/>
              <a:ext cx="67273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Central themes founded partially in past successes (look to current research centers), encompass numerous disciplines, identifiable external funding partners/opportunities (strong + some risk) </a:t>
              </a: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A4733B77-7AA8-4A7B-BE6D-D59CC31DC68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7182" y="2054302"/>
              <a:ext cx="164846" cy="164252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CFA3777-1541-435D-BAD1-09298E8ACCA4}"/>
              </a:ext>
            </a:extLst>
          </p:cNvPr>
          <p:cNvGrpSpPr/>
          <p:nvPr/>
        </p:nvGrpSpPr>
        <p:grpSpPr>
          <a:xfrm>
            <a:off x="1571690" y="3193478"/>
            <a:ext cx="6906727" cy="646331"/>
            <a:chOff x="1571690" y="3193478"/>
            <a:chExt cx="6906727" cy="64633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47BBFAA-BEBB-4701-A116-DB81A03846F2}"/>
                </a:ext>
              </a:extLst>
            </p:cNvPr>
            <p:cNvSpPr txBox="1"/>
            <p:nvPr/>
          </p:nvSpPr>
          <p:spPr>
            <a:xfrm>
              <a:off x="1751045" y="3193478"/>
              <a:ext cx="6727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STEM-centric with encouragement/incentives to engage non-STEM programs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87DA50B-4BCF-4E0C-8443-368AEBD6D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1690" y="3279576"/>
              <a:ext cx="164846" cy="1642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94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ofM Powerpoint Theme4.jpg">
            <a:extLst>
              <a:ext uri="{FF2B5EF4-FFF2-40B4-BE49-F238E27FC236}">
                <a16:creationId xmlns:a16="http://schemas.microsoft.com/office/drawing/2014/main" id="{0B4FBA68-640A-4539-A156-B2C729BCF1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DB1E0E-8681-4693-BD0F-835698BF054C}"/>
              </a:ext>
            </a:extLst>
          </p:cNvPr>
          <p:cNvSpPr txBox="1"/>
          <p:nvPr/>
        </p:nvSpPr>
        <p:spPr>
          <a:xfrm>
            <a:off x="1368405" y="236334"/>
            <a:ext cx="6995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R-cluster development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C8F07CA-510B-4BCA-8F65-0EFC605E16DA}"/>
              </a:ext>
            </a:extLst>
          </p:cNvPr>
          <p:cNvGrpSpPr/>
          <p:nvPr/>
        </p:nvGrpSpPr>
        <p:grpSpPr>
          <a:xfrm>
            <a:off x="1246485" y="3157454"/>
            <a:ext cx="6681203" cy="3360186"/>
            <a:chOff x="1246485" y="3157454"/>
            <a:chExt cx="6681203" cy="336018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886B515-BE0C-41ED-AE7F-86F06F40D100}"/>
                </a:ext>
              </a:extLst>
            </p:cNvPr>
            <p:cNvSpPr txBox="1"/>
            <p:nvPr/>
          </p:nvSpPr>
          <p:spPr>
            <a:xfrm>
              <a:off x="1246485" y="3157454"/>
              <a:ext cx="11320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GPSoeiKakugothicUB" panose="020B0900000000000000" pitchFamily="34" charset="-128"/>
                  <a:ea typeface="HGPSoeiKakugothicUB" panose="020B0900000000000000" pitchFamily="34" charset="-128"/>
                </a:rPr>
                <a:t>Examples</a:t>
              </a: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0E58693-0B12-4F90-A479-BF2FB2776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0829" y="3526786"/>
              <a:ext cx="6596859" cy="2990854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19895C2-5E5C-4FB3-B464-3A1DB82FFC27}"/>
              </a:ext>
            </a:extLst>
          </p:cNvPr>
          <p:cNvGrpSpPr/>
          <p:nvPr/>
        </p:nvGrpSpPr>
        <p:grpSpPr>
          <a:xfrm>
            <a:off x="1609525" y="1339262"/>
            <a:ext cx="6892218" cy="646331"/>
            <a:chOff x="1609525" y="1339262"/>
            <a:chExt cx="6892218" cy="64633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20B780D-7001-45BA-AAF8-23954E6D078A}"/>
                </a:ext>
              </a:extLst>
            </p:cNvPr>
            <p:cNvSpPr txBox="1"/>
            <p:nvPr/>
          </p:nvSpPr>
          <p:spPr>
            <a:xfrm>
              <a:off x="1774371" y="1339262"/>
              <a:ext cx="6727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Expected to be research powerhouses ($2-4M annually) within 4-5 years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2A0D7B6-5251-44D8-BC1F-D10E1A20B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9525" y="1452009"/>
              <a:ext cx="164846" cy="164252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8C903BF-BEB7-422D-9A41-AB477B6B49AF}"/>
              </a:ext>
            </a:extLst>
          </p:cNvPr>
          <p:cNvGrpSpPr/>
          <p:nvPr/>
        </p:nvGrpSpPr>
        <p:grpSpPr>
          <a:xfrm>
            <a:off x="1609525" y="2248358"/>
            <a:ext cx="6061793" cy="646331"/>
            <a:chOff x="1609525" y="2248358"/>
            <a:chExt cx="6061793" cy="64633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5454CC1-8D8B-4CC3-8712-0A51E621FA68}"/>
                </a:ext>
              </a:extLst>
            </p:cNvPr>
            <p:cNvSpPr txBox="1"/>
            <p:nvPr/>
          </p:nvSpPr>
          <p:spPr>
            <a:xfrm>
              <a:off x="1774371" y="2248358"/>
              <a:ext cx="58969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Focuses on meeting metrics funded with external dollars while incentivized and expanded through internal funds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A97CDF2-6916-42F2-A33C-4A9B4C6390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9525" y="2354925"/>
              <a:ext cx="164846" cy="1642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89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UofM Powerpoint Theme4.jpg">
            <a:extLst>
              <a:ext uri="{FF2B5EF4-FFF2-40B4-BE49-F238E27FC236}">
                <a16:creationId xmlns:a16="http://schemas.microsoft.com/office/drawing/2014/main" id="{8AB51C7A-B1A2-4C92-9159-9C72936ABC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B65E1AB-79DD-4AA8-AB29-01AF92407515}"/>
              </a:ext>
            </a:extLst>
          </p:cNvPr>
          <p:cNvSpPr txBox="1"/>
          <p:nvPr/>
        </p:nvSpPr>
        <p:spPr>
          <a:xfrm>
            <a:off x="1368405" y="240999"/>
            <a:ext cx="6995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R-cluster development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D74BB5D-10DD-4974-BE1A-C8D49373A807}"/>
              </a:ext>
            </a:extLst>
          </p:cNvPr>
          <p:cNvGrpSpPr/>
          <p:nvPr/>
        </p:nvGrpSpPr>
        <p:grpSpPr>
          <a:xfrm>
            <a:off x="40640" y="1859010"/>
            <a:ext cx="9027161" cy="3092558"/>
            <a:chOff x="40640" y="1859010"/>
            <a:chExt cx="9027161" cy="3092558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E4A673B-B761-4DBF-B707-08841AAB8DD3}"/>
                </a:ext>
              </a:extLst>
            </p:cNvPr>
            <p:cNvSpPr txBox="1"/>
            <p:nvPr/>
          </p:nvSpPr>
          <p:spPr>
            <a:xfrm>
              <a:off x="40640" y="1859010"/>
              <a:ext cx="11320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GPSoeiKakugothicUB" panose="020B0900000000000000" pitchFamily="34" charset="-128"/>
                  <a:ea typeface="HGPSoeiKakugothicUB" panose="020B0900000000000000" pitchFamily="34" charset="-128"/>
                </a:rPr>
                <a:t>Examples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1F3D9FA-E2BE-4ACC-B34C-F190C53CC8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6521" y="2253069"/>
              <a:ext cx="8971280" cy="2698499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235557-1184-41DD-996B-F00DE98D6DD5}"/>
              </a:ext>
            </a:extLst>
          </p:cNvPr>
          <p:cNvGrpSpPr/>
          <p:nvPr/>
        </p:nvGrpSpPr>
        <p:grpSpPr>
          <a:xfrm>
            <a:off x="1621052" y="1403915"/>
            <a:ext cx="6892218" cy="369332"/>
            <a:chOff x="1621052" y="1403915"/>
            <a:chExt cx="6892218" cy="3693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76C865D-D547-4AB9-8414-6C3130314B27}"/>
                </a:ext>
              </a:extLst>
            </p:cNvPr>
            <p:cNvSpPr txBox="1"/>
            <p:nvPr/>
          </p:nvSpPr>
          <p:spPr>
            <a:xfrm>
              <a:off x="1785898" y="1403915"/>
              <a:ext cx="67273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Base operations supported through SRI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2F56FA7E-649B-42B9-9821-1D78E0071D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052" y="1522893"/>
              <a:ext cx="164846" cy="164252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86B84FA-F36F-4362-A32C-E323253858A8}"/>
              </a:ext>
            </a:extLst>
          </p:cNvPr>
          <p:cNvGrpSpPr/>
          <p:nvPr/>
        </p:nvGrpSpPr>
        <p:grpSpPr>
          <a:xfrm>
            <a:off x="1621052" y="5454085"/>
            <a:ext cx="4475589" cy="369332"/>
            <a:chOff x="1621052" y="5454085"/>
            <a:chExt cx="4475589" cy="3693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7324CA-99EC-4F22-B297-406A3C3A96B3}"/>
                </a:ext>
              </a:extLst>
            </p:cNvPr>
            <p:cNvSpPr/>
            <p:nvPr/>
          </p:nvSpPr>
          <p:spPr>
            <a:xfrm>
              <a:off x="1785898" y="5454085"/>
              <a:ext cx="431074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Assigned their own LSP support	</a:t>
              </a: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B71980C4-B63A-456D-92B5-8E9869FB36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052" y="5556625"/>
              <a:ext cx="164846" cy="1642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803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UofM Powerpoint Theme4.jpg">
            <a:extLst>
              <a:ext uri="{FF2B5EF4-FFF2-40B4-BE49-F238E27FC236}">
                <a16:creationId xmlns:a16="http://schemas.microsoft.com/office/drawing/2014/main" id="{8AB51C7A-B1A2-4C92-9159-9C72936ABC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46" b="60691"/>
          <a:stretch/>
        </p:blipFill>
        <p:spPr>
          <a:xfrm>
            <a:off x="0" y="81279"/>
            <a:ext cx="9144000" cy="98552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B65E1AB-79DD-4AA8-AB29-01AF92407515}"/>
              </a:ext>
            </a:extLst>
          </p:cNvPr>
          <p:cNvSpPr txBox="1"/>
          <p:nvPr/>
        </p:nvSpPr>
        <p:spPr>
          <a:xfrm>
            <a:off x="1368405" y="240999"/>
            <a:ext cx="6995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HGPSoeiKakugothicUB" panose="020B0400000000000000" pitchFamily="34" charset="-128"/>
                <a:ea typeface="HGPSoeiKakugothicUB" panose="020B0400000000000000" pitchFamily="34" charset="-128"/>
              </a:rPr>
              <a:t>Strategic Plan: R-cluster development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0AD270C-4D5D-499A-8908-80343E78F9B6}"/>
              </a:ext>
            </a:extLst>
          </p:cNvPr>
          <p:cNvGrpSpPr/>
          <p:nvPr/>
        </p:nvGrpSpPr>
        <p:grpSpPr>
          <a:xfrm>
            <a:off x="1158240" y="2228740"/>
            <a:ext cx="6964794" cy="3100179"/>
            <a:chOff x="1158240" y="2228740"/>
            <a:chExt cx="6964794" cy="3100179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E4A673B-B761-4DBF-B707-08841AAB8DD3}"/>
                </a:ext>
              </a:extLst>
            </p:cNvPr>
            <p:cNvSpPr txBox="1"/>
            <p:nvPr/>
          </p:nvSpPr>
          <p:spPr>
            <a:xfrm>
              <a:off x="1158240" y="2228740"/>
              <a:ext cx="11320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GPSoeiKakugothicUB" panose="020B0900000000000000" pitchFamily="34" charset="-128"/>
                  <a:ea typeface="HGPSoeiKakugothicUB" panose="020B0900000000000000" pitchFamily="34" charset="-128"/>
                </a:rPr>
                <a:t>Examples</a:t>
              </a:r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9449C18-6E87-4849-B9AE-555DBFE8E7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7953" y="2586952"/>
              <a:ext cx="6855081" cy="2741967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F438D7E-FA1E-4F71-93EC-BE3E119B1CA0}"/>
              </a:ext>
            </a:extLst>
          </p:cNvPr>
          <p:cNvGrpSpPr/>
          <p:nvPr/>
        </p:nvGrpSpPr>
        <p:grpSpPr>
          <a:xfrm>
            <a:off x="1559414" y="1403915"/>
            <a:ext cx="6953856" cy="646331"/>
            <a:chOff x="1559414" y="1403915"/>
            <a:chExt cx="6953856" cy="646331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76C865D-D547-4AB9-8414-6C3130314B27}"/>
                </a:ext>
              </a:extLst>
            </p:cNvPr>
            <p:cNvSpPr txBox="1"/>
            <p:nvPr/>
          </p:nvSpPr>
          <p:spPr>
            <a:xfrm>
              <a:off x="1785898" y="1403915"/>
              <a:ext cx="6727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R-clusters should build off past success (existing research centers) and collaborate among themselves.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5FA8F5A-F4CE-4D0E-B8E8-B28C7828B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9414" y="1529081"/>
              <a:ext cx="164846" cy="164252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9E0EBD-65FF-494B-91F9-6FFC077D03B9}"/>
              </a:ext>
            </a:extLst>
          </p:cNvPr>
          <p:cNvGrpSpPr/>
          <p:nvPr/>
        </p:nvGrpSpPr>
        <p:grpSpPr>
          <a:xfrm>
            <a:off x="1564904" y="5902437"/>
            <a:ext cx="6602827" cy="369332"/>
            <a:chOff x="1621052" y="6247669"/>
            <a:chExt cx="6602827" cy="36933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9E1EFA-CE9A-41F3-BB66-54D78510192F}"/>
                </a:ext>
              </a:extLst>
            </p:cNvPr>
            <p:cNvSpPr/>
            <p:nvPr/>
          </p:nvSpPr>
          <p:spPr>
            <a:xfrm>
              <a:off x="1785898" y="6247669"/>
              <a:ext cx="64379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R-clusters suggested by faculty to VPR for consideration (next step)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A7D3AFE-9D42-4782-8E25-59B0EF95A9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052" y="6346348"/>
              <a:ext cx="164846" cy="1642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492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1511</TotalTime>
  <Words>492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HGPSoeiKakugothicUB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A Waldron (bwaldron)</dc:creator>
  <cp:lastModifiedBy>Brian A Waldron (bwaldron)</cp:lastModifiedBy>
  <cp:revision>20</cp:revision>
  <dcterms:created xsi:type="dcterms:W3CDTF">2019-04-25T19:49:23Z</dcterms:created>
  <dcterms:modified xsi:type="dcterms:W3CDTF">2019-05-02T19:58:04Z</dcterms:modified>
</cp:coreProperties>
</file>