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43891200" cy="32918400"/>
  <p:notesSz cx="9144000" cy="6858000"/>
  <p:defaultTextStyle>
    <a:defPPr>
      <a:defRPr lang="en-US"/>
    </a:defPPr>
    <a:lvl1pPr marL="0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1pPr>
    <a:lvl2pPr marL="2403546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2pPr>
    <a:lvl3pPr marL="4807092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3pPr>
    <a:lvl4pPr marL="7210638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4pPr>
    <a:lvl5pPr marL="9614184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5pPr>
    <a:lvl6pPr marL="12017731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6pPr>
    <a:lvl7pPr marL="14421277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7pPr>
    <a:lvl8pPr marL="16824823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8pPr>
    <a:lvl9pPr marL="19228369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64" userDrawn="1">
          <p15:clr>
            <a:srgbClr val="A4A3A4"/>
          </p15:clr>
        </p15:guide>
        <p15:guide id="2" pos="27264" userDrawn="1">
          <p15:clr>
            <a:srgbClr val="A4A3A4"/>
          </p15:clr>
        </p15:guide>
        <p15:guide id="3" orient="horz" pos="4440" userDrawn="1">
          <p15:clr>
            <a:srgbClr val="A4A3A4"/>
          </p15:clr>
        </p15:guide>
        <p15:guide id="4" pos="22992" userDrawn="1">
          <p15:clr>
            <a:srgbClr val="A4A3A4"/>
          </p15:clr>
        </p15:guide>
        <p15:guide id="5" pos="456" userDrawn="1">
          <p15:clr>
            <a:srgbClr val="A4A3A4"/>
          </p15:clr>
        </p15:guide>
        <p15:guide id="6" orient="horz" pos="20688" userDrawn="1">
          <p15:clr>
            <a:srgbClr val="A4A3A4"/>
          </p15:clr>
        </p15:guide>
        <p15:guide id="9" orient="horz" pos="336" userDrawn="1">
          <p15:clr>
            <a:srgbClr val="A4A3A4"/>
          </p15:clr>
        </p15:guide>
        <p15:guide id="11" pos="18552" userDrawn="1">
          <p15:clr>
            <a:srgbClr val="A4A3A4"/>
          </p15:clr>
        </p15:guide>
        <p15:guide id="12" pos="1024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phmacadmin" initials="" lastIdx="6" clrIdx="0"/>
  <p:cmAuthor id="1" name="Kristina Decker" initials="" lastIdx="1" clrIdx="1"/>
  <p:cmAuthor id="2" name="Idia Thurston (bthrston)" initials="IT(" lastIdx="4" clrIdx="2"/>
  <p:cmAuthor id="3" name="Lacy Jamison" initials="LJ" lastIdx="4" clrIdx="3"/>
  <p:cmAuthor id="4" name="James Derek Morris (jdmrris6)" initials="JDM(" lastIdx="5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33FFCC"/>
    <a:srgbClr val="FF3333"/>
    <a:srgbClr val="B6CFE9"/>
    <a:srgbClr val="CCFF99"/>
    <a:srgbClr val="00FFCC"/>
    <a:srgbClr val="99CC99"/>
    <a:srgbClr val="CCFFCC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87" autoAdjust="0"/>
    <p:restoredTop sz="50000" autoAdjust="0"/>
  </p:normalViewPr>
  <p:slideViewPr>
    <p:cSldViewPr snapToGrid="0">
      <p:cViewPr varScale="1">
        <p:scale>
          <a:sx n="17" d="100"/>
          <a:sy n="17" d="100"/>
        </p:scale>
        <p:origin x="1546" y="134"/>
      </p:cViewPr>
      <p:guideLst>
        <p:guide orient="horz" pos="20664"/>
        <p:guide pos="27264"/>
        <p:guide orient="horz" pos="4440"/>
        <p:guide pos="22992"/>
        <p:guide pos="456"/>
        <p:guide orient="horz" pos="20688"/>
        <p:guide orient="horz" pos="336"/>
        <p:guide pos="18552"/>
        <p:guide pos="102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ydnie Roberts" userId="1a6d7365d3d68131" providerId="LiveId" clId="{C3B65A21-8D2D-4229-B252-946A70955EEC}"/>
    <pc:docChg chg="modSld">
      <pc:chgData name="Sydnie Roberts" userId="1a6d7365d3d68131" providerId="LiveId" clId="{C3B65A21-8D2D-4229-B252-946A70955EEC}" dt="2023-03-29T03:26:46.395" v="8" actId="14100"/>
      <pc:docMkLst>
        <pc:docMk/>
      </pc:docMkLst>
      <pc:sldChg chg="modSp mod">
        <pc:chgData name="Sydnie Roberts" userId="1a6d7365d3d68131" providerId="LiveId" clId="{C3B65A21-8D2D-4229-B252-946A70955EEC}" dt="2023-03-29T03:26:46.395" v="8" actId="14100"/>
        <pc:sldMkLst>
          <pc:docMk/>
          <pc:sldMk cId="3753579874" sldId="257"/>
        </pc:sldMkLst>
        <pc:spChg chg="mod">
          <ac:chgData name="Sydnie Roberts" userId="1a6d7365d3d68131" providerId="LiveId" clId="{C3B65A21-8D2D-4229-B252-946A70955EEC}" dt="2023-03-29T03:26:17.452" v="3" actId="1076"/>
          <ac:spMkLst>
            <pc:docMk/>
            <pc:sldMk cId="3753579874" sldId="257"/>
            <ac:spMk id="5" creationId="{00000000-0000-0000-0000-000000000000}"/>
          </ac:spMkLst>
        </pc:spChg>
        <pc:spChg chg="mod">
          <ac:chgData name="Sydnie Roberts" userId="1a6d7365d3d68131" providerId="LiveId" clId="{C3B65A21-8D2D-4229-B252-946A70955EEC}" dt="2023-03-29T03:26:42.965" v="7" actId="1076"/>
          <ac:spMkLst>
            <pc:docMk/>
            <pc:sldMk cId="3753579874" sldId="257"/>
            <ac:spMk id="7" creationId="{00000000-0000-0000-0000-000000000000}"/>
          </ac:spMkLst>
        </pc:spChg>
        <pc:spChg chg="mod">
          <ac:chgData name="Sydnie Roberts" userId="1a6d7365d3d68131" providerId="LiveId" clId="{C3B65A21-8D2D-4229-B252-946A70955EEC}" dt="2023-03-29T03:26:08.438" v="1" actId="14100"/>
          <ac:spMkLst>
            <pc:docMk/>
            <pc:sldMk cId="3753579874" sldId="257"/>
            <ac:spMk id="20" creationId="{00000000-0000-0000-0000-000000000000}"/>
          </ac:spMkLst>
        </pc:spChg>
        <pc:spChg chg="mod">
          <ac:chgData name="Sydnie Roberts" userId="1a6d7365d3d68131" providerId="LiveId" clId="{C3B65A21-8D2D-4229-B252-946A70955EEC}" dt="2023-03-29T03:26:38.992" v="6" actId="1076"/>
          <ac:spMkLst>
            <pc:docMk/>
            <pc:sldMk cId="3753579874" sldId="257"/>
            <ac:spMk id="26" creationId="{00000000-0000-0000-0000-000000000000}"/>
          </ac:spMkLst>
        </pc:spChg>
        <pc:spChg chg="mod">
          <ac:chgData name="Sydnie Roberts" userId="1a6d7365d3d68131" providerId="LiveId" clId="{C3B65A21-8D2D-4229-B252-946A70955EEC}" dt="2023-03-29T03:26:13.529" v="2" actId="1076"/>
          <ac:spMkLst>
            <pc:docMk/>
            <pc:sldMk cId="3753579874" sldId="257"/>
            <ac:spMk id="27" creationId="{00000000-0000-0000-0000-000000000000}"/>
          </ac:spMkLst>
        </pc:spChg>
        <pc:spChg chg="mod">
          <ac:chgData name="Sydnie Roberts" userId="1a6d7365d3d68131" providerId="LiveId" clId="{C3B65A21-8D2D-4229-B252-946A70955EEC}" dt="2023-03-29T03:26:04.542" v="0" actId="14100"/>
          <ac:spMkLst>
            <pc:docMk/>
            <pc:sldMk cId="3753579874" sldId="257"/>
            <ac:spMk id="30" creationId="{00000000-0000-0000-0000-000000000000}"/>
          </ac:spMkLst>
        </pc:spChg>
        <pc:spChg chg="mod">
          <ac:chgData name="Sydnie Roberts" userId="1a6d7365d3d68131" providerId="LiveId" clId="{C3B65A21-8D2D-4229-B252-946A70955EEC}" dt="2023-03-29T03:26:20.859" v="4" actId="1076"/>
          <ac:spMkLst>
            <pc:docMk/>
            <pc:sldMk cId="3753579874" sldId="257"/>
            <ac:spMk id="37" creationId="{00000000-0000-0000-0000-000000000000}"/>
          </ac:spMkLst>
        </pc:spChg>
        <pc:spChg chg="mod">
          <ac:chgData name="Sydnie Roberts" userId="1a6d7365d3d68131" providerId="LiveId" clId="{C3B65A21-8D2D-4229-B252-946A70955EEC}" dt="2023-03-29T03:26:34.295" v="5" actId="14100"/>
          <ac:spMkLst>
            <pc:docMk/>
            <pc:sldMk cId="3753579874" sldId="257"/>
            <ac:spMk id="40" creationId="{00000000-0000-0000-0000-000000000000}"/>
          </ac:spMkLst>
        </pc:spChg>
        <pc:graphicFrameChg chg="mod">
          <ac:chgData name="Sydnie Roberts" userId="1a6d7365d3d68131" providerId="LiveId" clId="{C3B65A21-8D2D-4229-B252-946A70955EEC}" dt="2023-03-29T03:26:46.395" v="8" actId="14100"/>
          <ac:graphicFrameMkLst>
            <pc:docMk/>
            <pc:sldMk cId="3753579874" sldId="257"/>
            <ac:graphicFrameMk id="9" creationId="{A6144A09-6D99-DFF6-E98E-558059FABFB4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1a6d7365d3d68131/Documents/Spring2023/GoalsforInternshi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Race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0836220693028793"/>
          <c:y val="6.9090244434681591E-2"/>
          <c:w val="0.43514835154406167"/>
          <c:h val="0.69766050638084864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7F9-405A-99EB-080B0E3B74E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7F9-405A-99EB-080B0E3B74E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7F9-405A-99EB-080B0E3B74E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7F9-405A-99EB-080B0E3B74E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7F9-405A-99EB-080B0E3B74E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Sheet3!$A$8:$A$12</c:f>
              <c:strCache>
                <c:ptCount val="5"/>
                <c:pt idx="0">
                  <c:v>African American </c:v>
                </c:pt>
                <c:pt idx="1">
                  <c:v>Biracial/ Multiracial</c:v>
                </c:pt>
                <c:pt idx="2">
                  <c:v>Hispanic/ Latinx</c:v>
                </c:pt>
                <c:pt idx="3">
                  <c:v>Caucasian</c:v>
                </c:pt>
                <c:pt idx="4">
                  <c:v>Prefer not to say</c:v>
                </c:pt>
              </c:strCache>
            </c:strRef>
          </c:cat>
          <c:val>
            <c:numRef>
              <c:f>Sheet3!$B$8:$B$12</c:f>
              <c:numCache>
                <c:formatCode>General</c:formatCode>
                <c:ptCount val="5"/>
                <c:pt idx="0">
                  <c:v>63</c:v>
                </c:pt>
                <c:pt idx="1">
                  <c:v>1</c:v>
                </c:pt>
                <c:pt idx="2">
                  <c:v>2</c:v>
                </c:pt>
                <c:pt idx="3">
                  <c:v>5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F9-405A-99EB-080B0E3B74E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642449605452239E-2"/>
          <c:y val="0.78309393284798656"/>
          <c:w val="0.82715088775949297"/>
          <c:h val="0.203037625518951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955FC-EA1E-4A40-AC2D-1A9F9BA7A075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F09B36-701C-4A7C-A90F-6F28358CF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605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06500" lvl="1" indent="-698500">
              <a:buFont typeface="Arial"/>
              <a:buChar char="•"/>
            </a:pPr>
            <a:r>
              <a:rPr lang="en-US" sz="4000" dirty="0">
                <a:solidFill>
                  <a:srgbClr val="FF0000"/>
                </a:solidFill>
              </a:rPr>
              <a:t>Correlates negatively with right-wing authoritarianism and social dominance orientation and positively with global identity.</a:t>
            </a:r>
          </a:p>
          <a:p>
            <a:pPr marL="1206500" lvl="1" indent="-698500">
              <a:buFont typeface="Arial"/>
              <a:buChar char="•"/>
            </a:pPr>
            <a:r>
              <a:rPr lang="en-US" sz="4000">
                <a:solidFill>
                  <a:srgbClr val="FF0000"/>
                </a:solidFill>
              </a:rPr>
              <a:t>Correlates weakly to the personality traits agreeableness, intellect, extraversion, and conscientiousness.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09B36-701C-4A7C-A90F-6F28358CF4D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743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403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807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2106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614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017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421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824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228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3CC5-8CC4-6A44-9A8D-9E5C49F1334A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25A96-A2B0-1240-A4BC-549C4CCA5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3CC5-8CC4-6A44-9A8D-9E5C49F1334A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25A96-A2B0-1240-A4BC-549C4CCA5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8201320" y="6324600"/>
            <a:ext cx="55298343" cy="1348206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291066" y="6324600"/>
            <a:ext cx="165178737" cy="1348206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3CC5-8CC4-6A44-9A8D-9E5C49F1334A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25A96-A2B0-1240-A4BC-549C4CCA5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3CC5-8CC4-6A44-9A8D-9E5C49F1334A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25A96-A2B0-1240-A4BC-549C4CCA5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1153122"/>
            <a:ext cx="37307520" cy="6537960"/>
          </a:xfrm>
        </p:spPr>
        <p:txBody>
          <a:bodyPr anchor="t"/>
          <a:lstStyle>
            <a:lvl1pPr algn="l">
              <a:defRPr sz="21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3952225"/>
            <a:ext cx="37307520" cy="7200898"/>
          </a:xfrm>
        </p:spPr>
        <p:txBody>
          <a:bodyPr anchor="b"/>
          <a:lstStyle>
            <a:lvl1pPr marL="0" indent="0">
              <a:buNone/>
              <a:defRPr sz="10500">
                <a:solidFill>
                  <a:schemeClr val="tx1">
                    <a:tint val="75000"/>
                  </a:schemeClr>
                </a:solidFill>
              </a:defRPr>
            </a:lvl1pPr>
            <a:lvl2pPr marL="2403546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2pPr>
            <a:lvl3pPr marL="4807092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3pPr>
            <a:lvl4pPr marL="7210638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4pPr>
            <a:lvl5pPr marL="9614184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5pPr>
            <a:lvl6pPr marL="12017731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6pPr>
            <a:lvl7pPr marL="14421277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7pPr>
            <a:lvl8pPr marL="16824823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8pPr>
            <a:lvl9pPr marL="19228369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3CC5-8CC4-6A44-9A8D-9E5C49F1334A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25A96-A2B0-1240-A4BC-549C4CCA5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91063" y="36865560"/>
            <a:ext cx="110238537" cy="104279702"/>
          </a:xfrm>
        </p:spPr>
        <p:txBody>
          <a:bodyPr/>
          <a:lstStyle>
            <a:lvl1pPr>
              <a:defRPr sz="14700"/>
            </a:lvl1pPr>
            <a:lvl2pPr>
              <a:defRPr sz="12600"/>
            </a:lvl2pPr>
            <a:lvl3pPr>
              <a:defRPr sz="105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261123" y="36865560"/>
            <a:ext cx="110238543" cy="104279702"/>
          </a:xfrm>
        </p:spPr>
        <p:txBody>
          <a:bodyPr/>
          <a:lstStyle>
            <a:lvl1pPr>
              <a:defRPr sz="14700"/>
            </a:lvl1pPr>
            <a:lvl2pPr>
              <a:defRPr sz="12600"/>
            </a:lvl2pPr>
            <a:lvl3pPr>
              <a:defRPr sz="105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3CC5-8CC4-6A44-9A8D-9E5C49F1334A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25A96-A2B0-1240-A4BC-549C4CCA5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3" cy="3070858"/>
          </a:xfrm>
        </p:spPr>
        <p:txBody>
          <a:bodyPr anchor="b"/>
          <a:lstStyle>
            <a:lvl1pPr marL="0" indent="0">
              <a:buNone/>
              <a:defRPr sz="12600" b="1"/>
            </a:lvl1pPr>
            <a:lvl2pPr marL="2403546" indent="0">
              <a:buNone/>
              <a:defRPr sz="10500" b="1"/>
            </a:lvl2pPr>
            <a:lvl3pPr marL="4807092" indent="0">
              <a:buNone/>
              <a:defRPr sz="9500" b="1"/>
            </a:lvl3pPr>
            <a:lvl4pPr marL="7210638" indent="0">
              <a:buNone/>
              <a:defRPr sz="8400" b="1"/>
            </a:lvl4pPr>
            <a:lvl5pPr marL="9614184" indent="0">
              <a:buNone/>
              <a:defRPr sz="8400" b="1"/>
            </a:lvl5pPr>
            <a:lvl6pPr marL="12017731" indent="0">
              <a:buNone/>
              <a:defRPr sz="8400" b="1"/>
            </a:lvl6pPr>
            <a:lvl7pPr marL="14421277" indent="0">
              <a:buNone/>
              <a:defRPr sz="8400" b="1"/>
            </a:lvl7pPr>
            <a:lvl8pPr marL="16824823" indent="0">
              <a:buNone/>
              <a:defRPr sz="8400" b="1"/>
            </a:lvl8pPr>
            <a:lvl9pPr marL="19228369" indent="0">
              <a:buNone/>
              <a:defRPr sz="8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3" cy="18966182"/>
          </a:xfrm>
        </p:spPr>
        <p:txBody>
          <a:bodyPr/>
          <a:lstStyle>
            <a:lvl1pPr>
              <a:defRPr sz="12600"/>
            </a:lvl1pPr>
            <a:lvl2pPr>
              <a:defRPr sz="10500"/>
            </a:lvl2pPr>
            <a:lvl3pPr>
              <a:defRPr sz="95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2"/>
            <a:ext cx="19400520" cy="3070858"/>
          </a:xfrm>
        </p:spPr>
        <p:txBody>
          <a:bodyPr anchor="b"/>
          <a:lstStyle>
            <a:lvl1pPr marL="0" indent="0">
              <a:buNone/>
              <a:defRPr sz="12600" b="1"/>
            </a:lvl1pPr>
            <a:lvl2pPr marL="2403546" indent="0">
              <a:buNone/>
              <a:defRPr sz="10500" b="1"/>
            </a:lvl2pPr>
            <a:lvl3pPr marL="4807092" indent="0">
              <a:buNone/>
              <a:defRPr sz="9500" b="1"/>
            </a:lvl3pPr>
            <a:lvl4pPr marL="7210638" indent="0">
              <a:buNone/>
              <a:defRPr sz="8400" b="1"/>
            </a:lvl4pPr>
            <a:lvl5pPr marL="9614184" indent="0">
              <a:buNone/>
              <a:defRPr sz="8400" b="1"/>
            </a:lvl5pPr>
            <a:lvl6pPr marL="12017731" indent="0">
              <a:buNone/>
              <a:defRPr sz="8400" b="1"/>
            </a:lvl6pPr>
            <a:lvl7pPr marL="14421277" indent="0">
              <a:buNone/>
              <a:defRPr sz="8400" b="1"/>
            </a:lvl7pPr>
            <a:lvl8pPr marL="16824823" indent="0">
              <a:buNone/>
              <a:defRPr sz="8400" b="1"/>
            </a:lvl8pPr>
            <a:lvl9pPr marL="19228369" indent="0">
              <a:buNone/>
              <a:defRPr sz="8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0"/>
            <a:ext cx="19400520" cy="18966182"/>
          </a:xfrm>
        </p:spPr>
        <p:txBody>
          <a:bodyPr/>
          <a:lstStyle>
            <a:lvl1pPr>
              <a:defRPr sz="12600"/>
            </a:lvl1pPr>
            <a:lvl2pPr>
              <a:defRPr sz="10500"/>
            </a:lvl2pPr>
            <a:lvl3pPr>
              <a:defRPr sz="95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3CC5-8CC4-6A44-9A8D-9E5C49F1334A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25A96-A2B0-1240-A4BC-549C4CCA5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3CC5-8CC4-6A44-9A8D-9E5C49F1334A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25A96-A2B0-1240-A4BC-549C4CCA5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3CC5-8CC4-6A44-9A8D-9E5C49F1334A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25A96-A2B0-1240-A4BC-549C4CCA5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3" cy="5577840"/>
          </a:xfrm>
        </p:spPr>
        <p:txBody>
          <a:bodyPr anchor="b"/>
          <a:lstStyle>
            <a:lvl1pPr algn="l">
              <a:defRPr sz="10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6800"/>
            </a:lvl1pPr>
            <a:lvl2pPr>
              <a:defRPr sz="14700"/>
            </a:lvl2pPr>
            <a:lvl3pPr>
              <a:defRPr sz="12600"/>
            </a:lvl3pPr>
            <a:lvl4pPr>
              <a:defRPr sz="10500"/>
            </a:lvl4pPr>
            <a:lvl5pPr>
              <a:defRPr sz="10500"/>
            </a:lvl5pPr>
            <a:lvl6pPr>
              <a:defRPr sz="10500"/>
            </a:lvl6pPr>
            <a:lvl7pPr>
              <a:defRPr sz="10500"/>
            </a:lvl7pPr>
            <a:lvl8pPr>
              <a:defRPr sz="10500"/>
            </a:lvl8pPr>
            <a:lvl9pPr>
              <a:defRPr sz="10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3" cy="22517102"/>
          </a:xfrm>
        </p:spPr>
        <p:txBody>
          <a:bodyPr/>
          <a:lstStyle>
            <a:lvl1pPr marL="0" indent="0">
              <a:buNone/>
              <a:defRPr sz="7400"/>
            </a:lvl1pPr>
            <a:lvl2pPr marL="2403546" indent="0">
              <a:buNone/>
              <a:defRPr sz="6300"/>
            </a:lvl2pPr>
            <a:lvl3pPr marL="4807092" indent="0">
              <a:buNone/>
              <a:defRPr sz="5300"/>
            </a:lvl3pPr>
            <a:lvl4pPr marL="7210638" indent="0">
              <a:buNone/>
              <a:defRPr sz="4700"/>
            </a:lvl4pPr>
            <a:lvl5pPr marL="9614184" indent="0">
              <a:buNone/>
              <a:defRPr sz="4700"/>
            </a:lvl5pPr>
            <a:lvl6pPr marL="12017731" indent="0">
              <a:buNone/>
              <a:defRPr sz="4700"/>
            </a:lvl6pPr>
            <a:lvl7pPr marL="14421277" indent="0">
              <a:buNone/>
              <a:defRPr sz="4700"/>
            </a:lvl7pPr>
            <a:lvl8pPr marL="16824823" indent="0">
              <a:buNone/>
              <a:defRPr sz="4700"/>
            </a:lvl8pPr>
            <a:lvl9pPr marL="19228369" indent="0">
              <a:buNone/>
              <a:defRPr sz="4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3CC5-8CC4-6A44-9A8D-9E5C49F1334A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25A96-A2B0-1240-A4BC-549C4CCA5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0"/>
            <a:ext cx="26334720" cy="2720342"/>
          </a:xfrm>
        </p:spPr>
        <p:txBody>
          <a:bodyPr anchor="b"/>
          <a:lstStyle>
            <a:lvl1pPr algn="l">
              <a:defRPr sz="10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/>
          <a:lstStyle>
            <a:lvl1pPr marL="0" indent="0">
              <a:buNone/>
              <a:defRPr sz="16800"/>
            </a:lvl1pPr>
            <a:lvl2pPr marL="2403546" indent="0">
              <a:buNone/>
              <a:defRPr sz="14700"/>
            </a:lvl2pPr>
            <a:lvl3pPr marL="4807092" indent="0">
              <a:buNone/>
              <a:defRPr sz="12600"/>
            </a:lvl3pPr>
            <a:lvl4pPr marL="7210638" indent="0">
              <a:buNone/>
              <a:defRPr sz="10500"/>
            </a:lvl4pPr>
            <a:lvl5pPr marL="9614184" indent="0">
              <a:buNone/>
              <a:defRPr sz="10500"/>
            </a:lvl5pPr>
            <a:lvl6pPr marL="12017731" indent="0">
              <a:buNone/>
              <a:defRPr sz="10500"/>
            </a:lvl6pPr>
            <a:lvl7pPr marL="14421277" indent="0">
              <a:buNone/>
              <a:defRPr sz="10500"/>
            </a:lvl7pPr>
            <a:lvl8pPr marL="16824823" indent="0">
              <a:buNone/>
              <a:defRPr sz="10500"/>
            </a:lvl8pPr>
            <a:lvl9pPr marL="19228369" indent="0">
              <a:buNone/>
              <a:defRPr sz="10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2"/>
            <a:ext cx="26334720" cy="3863338"/>
          </a:xfrm>
        </p:spPr>
        <p:txBody>
          <a:bodyPr/>
          <a:lstStyle>
            <a:lvl1pPr marL="0" indent="0">
              <a:buNone/>
              <a:defRPr sz="7400"/>
            </a:lvl1pPr>
            <a:lvl2pPr marL="2403546" indent="0">
              <a:buNone/>
              <a:defRPr sz="6300"/>
            </a:lvl2pPr>
            <a:lvl3pPr marL="4807092" indent="0">
              <a:buNone/>
              <a:defRPr sz="5300"/>
            </a:lvl3pPr>
            <a:lvl4pPr marL="7210638" indent="0">
              <a:buNone/>
              <a:defRPr sz="4700"/>
            </a:lvl4pPr>
            <a:lvl5pPr marL="9614184" indent="0">
              <a:buNone/>
              <a:defRPr sz="4700"/>
            </a:lvl5pPr>
            <a:lvl6pPr marL="12017731" indent="0">
              <a:buNone/>
              <a:defRPr sz="4700"/>
            </a:lvl6pPr>
            <a:lvl7pPr marL="14421277" indent="0">
              <a:buNone/>
              <a:defRPr sz="4700"/>
            </a:lvl7pPr>
            <a:lvl8pPr marL="16824823" indent="0">
              <a:buNone/>
              <a:defRPr sz="4700"/>
            </a:lvl8pPr>
            <a:lvl9pPr marL="19228369" indent="0">
              <a:buNone/>
              <a:defRPr sz="4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3CC5-8CC4-6A44-9A8D-9E5C49F1334A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25A96-A2B0-1240-A4BC-549C4CCA5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80709" tIns="240355" rIns="480709" bIns="24035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80709" tIns="240355" rIns="480709" bIns="24035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80709" tIns="240355" rIns="480709" bIns="240355" rtlCol="0" anchor="ctr"/>
          <a:lstStyle>
            <a:lvl1pPr algn="l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C3CC5-8CC4-6A44-9A8D-9E5C49F1334A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80709" tIns="240355" rIns="480709" bIns="240355" rtlCol="0" anchor="ctr"/>
          <a:lstStyle>
            <a:lvl1pPr algn="ctr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80709" tIns="240355" rIns="480709" bIns="240355" rtlCol="0" anchor="ctr"/>
          <a:lstStyle>
            <a:lvl1pPr algn="r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25A96-A2B0-1240-A4BC-549C4CCA5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03546" rtl="0" eaLnBrk="1" latinLnBrk="0" hangingPunct="1">
        <a:spcBef>
          <a:spcPct val="0"/>
        </a:spcBef>
        <a:buNone/>
        <a:defRPr sz="2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2660" indent="-1802660" algn="l" defTabSz="2403546" rtl="0" eaLnBrk="1" latinLnBrk="0" hangingPunct="1">
        <a:spcBef>
          <a:spcPct val="20000"/>
        </a:spcBef>
        <a:buFont typeface="Arial"/>
        <a:buChar char="•"/>
        <a:defRPr sz="16800" kern="1200">
          <a:solidFill>
            <a:schemeClr val="tx1"/>
          </a:solidFill>
          <a:latin typeface="+mn-lt"/>
          <a:ea typeface="+mn-ea"/>
          <a:cs typeface="+mn-cs"/>
        </a:defRPr>
      </a:lvl1pPr>
      <a:lvl2pPr marL="3905762" indent="-1502216" algn="l" defTabSz="2403546" rtl="0" eaLnBrk="1" latinLnBrk="0" hangingPunct="1">
        <a:spcBef>
          <a:spcPct val="20000"/>
        </a:spcBef>
        <a:buFont typeface="Arial"/>
        <a:buChar char="–"/>
        <a:defRPr sz="14700" kern="1200">
          <a:solidFill>
            <a:schemeClr val="tx1"/>
          </a:solidFill>
          <a:latin typeface="+mn-lt"/>
          <a:ea typeface="+mn-ea"/>
          <a:cs typeface="+mn-cs"/>
        </a:defRPr>
      </a:lvl2pPr>
      <a:lvl3pPr marL="6008865" indent="-1201773" algn="l" defTabSz="2403546" rtl="0" eaLnBrk="1" latinLnBrk="0" hangingPunct="1">
        <a:spcBef>
          <a:spcPct val="20000"/>
        </a:spcBef>
        <a:buFont typeface="Arial"/>
        <a:buChar char="•"/>
        <a:defRPr sz="12600" kern="1200">
          <a:solidFill>
            <a:schemeClr val="tx1"/>
          </a:solidFill>
          <a:latin typeface="+mn-lt"/>
          <a:ea typeface="+mn-ea"/>
          <a:cs typeface="+mn-cs"/>
        </a:defRPr>
      </a:lvl3pPr>
      <a:lvl4pPr marL="8412411" indent="-1201773" algn="l" defTabSz="2403546" rtl="0" eaLnBrk="1" latinLnBrk="0" hangingPunct="1">
        <a:spcBef>
          <a:spcPct val="20000"/>
        </a:spcBef>
        <a:buFont typeface="Arial"/>
        <a:buChar char="–"/>
        <a:defRPr sz="10500" kern="1200">
          <a:solidFill>
            <a:schemeClr val="tx1"/>
          </a:solidFill>
          <a:latin typeface="+mn-lt"/>
          <a:ea typeface="+mn-ea"/>
          <a:cs typeface="+mn-cs"/>
        </a:defRPr>
      </a:lvl4pPr>
      <a:lvl5pPr marL="10815958" indent="-1201773" algn="l" defTabSz="2403546" rtl="0" eaLnBrk="1" latinLnBrk="0" hangingPunct="1">
        <a:spcBef>
          <a:spcPct val="20000"/>
        </a:spcBef>
        <a:buFont typeface="Arial"/>
        <a:buChar char="»"/>
        <a:defRPr sz="10500" kern="1200">
          <a:solidFill>
            <a:schemeClr val="tx1"/>
          </a:solidFill>
          <a:latin typeface="+mn-lt"/>
          <a:ea typeface="+mn-ea"/>
          <a:cs typeface="+mn-cs"/>
        </a:defRPr>
      </a:lvl5pPr>
      <a:lvl6pPr marL="13219504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6pPr>
      <a:lvl7pPr marL="15623050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7pPr>
      <a:lvl8pPr marL="18026596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8pPr>
      <a:lvl9pPr marL="20430142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1pPr>
      <a:lvl2pPr marL="2403546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4807092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3pPr>
      <a:lvl4pPr marL="7210638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614184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2017731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421277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824823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9228369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13" Type="http://schemas.openxmlformats.org/officeDocument/2006/relationships/image" Target="../media/image5.png"/><Relationship Id="rId18" Type="http://schemas.openxmlformats.org/officeDocument/2006/relationships/image" Target="../media/image10.png"/><Relationship Id="rId3" Type="http://schemas.openxmlformats.org/officeDocument/2006/relationships/hyperlink" Target="https://www.childrensdefense.org/glossary/since-1963-nearly-193000-children-and-teens-have-been-killed-with-guns-on-american-soil/" TargetMode="External"/><Relationship Id="rId21" Type="http://schemas.openxmlformats.org/officeDocument/2006/relationships/image" Target="../media/image13.jpeg"/><Relationship Id="rId7" Type="http://schemas.openxmlformats.org/officeDocument/2006/relationships/hyperlink" Target="mailto:Srrberts@memphis.edu" TargetMode="External"/><Relationship Id="rId12" Type="http://schemas.openxmlformats.org/officeDocument/2006/relationships/image" Target="../media/image4.png"/><Relationship Id="rId17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8.jpeg"/><Relationship Id="rId20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i.org/10.1002/jts.22466" TargetMode="External"/><Relationship Id="rId11" Type="http://schemas.openxmlformats.org/officeDocument/2006/relationships/chart" Target="../charts/chart1.xml"/><Relationship Id="rId24" Type="http://schemas.openxmlformats.org/officeDocument/2006/relationships/image" Target="../media/image16.jpeg"/><Relationship Id="rId5" Type="http://schemas.openxmlformats.org/officeDocument/2006/relationships/hyperlink" Target="https://doi.org/10.1177/0886260519853393" TargetMode="External"/><Relationship Id="rId15" Type="http://schemas.openxmlformats.org/officeDocument/2006/relationships/image" Target="../media/image7.jpeg"/><Relationship Id="rId23" Type="http://schemas.openxmlformats.org/officeDocument/2006/relationships/image" Target="../media/image15.jpeg"/><Relationship Id="rId10" Type="http://schemas.openxmlformats.org/officeDocument/2006/relationships/image" Target="../media/image3.jpg"/><Relationship Id="rId19" Type="http://schemas.openxmlformats.org/officeDocument/2006/relationships/image" Target="../media/image11.jpeg"/><Relationship Id="rId4" Type="http://schemas.openxmlformats.org/officeDocument/2006/relationships/hyperlink" Target="https://doi.org/10.1542/peds.2016-3486" TargetMode="External"/><Relationship Id="rId9" Type="http://schemas.openxmlformats.org/officeDocument/2006/relationships/image" Target="../media/image2.emf"/><Relationship Id="rId14" Type="http://schemas.openxmlformats.org/officeDocument/2006/relationships/image" Target="../media/image6.jpeg"/><Relationship Id="rId22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89771" y="5656661"/>
            <a:ext cx="14904720" cy="14706874"/>
          </a:xfrm>
          <a:prstGeom prst="rect">
            <a:avLst/>
          </a:prstGeom>
          <a:solidFill>
            <a:schemeClr val="tx2">
              <a:lumMod val="20000"/>
              <a:lumOff val="80000"/>
              <a:alpha val="88000"/>
            </a:schemeClr>
          </a:solidFill>
          <a:ln>
            <a:solidFill>
              <a:srgbClr val="FFFF00"/>
            </a:solidFill>
          </a:ln>
          <a:effectLst>
            <a:glow rad="127000">
              <a:schemeClr val="tx2">
                <a:alpha val="40000"/>
              </a:schemeClr>
            </a:glow>
            <a:softEdge rad="3175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marL="104775" lvl="1">
              <a:defRPr/>
            </a:pPr>
            <a:endParaRPr lang="en-US" sz="6000" b="1" i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104775" lvl="1">
              <a:defRPr/>
            </a:pPr>
            <a:endParaRPr lang="en-US" sz="4400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104775" lvl="1">
              <a:defRPr/>
            </a:pPr>
            <a:endParaRPr lang="en-US" sz="7200" b="1" i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104775" lvl="1">
              <a:defRPr/>
            </a:pPr>
            <a:endParaRPr lang="en-US" sz="7200" b="1" i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104775" lvl="1">
              <a:defRPr/>
            </a:pPr>
            <a:endParaRPr lang="en-US" sz="7200" b="1" i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104775" lvl="1">
              <a:defRPr/>
            </a:pPr>
            <a:endParaRPr lang="en-US" sz="7200" b="1" i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104775" lvl="1">
              <a:defRPr/>
            </a:pPr>
            <a:endParaRPr lang="en-US" sz="7200" b="1" i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104775" lvl="1">
              <a:defRPr/>
            </a:pPr>
            <a:endParaRPr lang="en-US" sz="7200" b="1" i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104775" lvl="1">
              <a:defRPr/>
            </a:pPr>
            <a:endParaRPr lang="en-US" sz="7200" b="1" i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104775" lvl="1">
              <a:defRPr/>
            </a:pPr>
            <a:endParaRPr lang="en-US" sz="7200" b="1" i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104775" lvl="1">
              <a:defRPr/>
            </a:pPr>
            <a:endParaRPr lang="en-US" sz="4400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89771" y="20648039"/>
            <a:ext cx="14970850" cy="8162106"/>
          </a:xfrm>
          <a:prstGeom prst="rect">
            <a:avLst/>
          </a:prstGeom>
          <a:solidFill>
            <a:schemeClr val="tx2">
              <a:lumMod val="20000"/>
              <a:lumOff val="80000"/>
              <a:alpha val="88000"/>
            </a:schemeClr>
          </a:solidFill>
          <a:effectLst>
            <a:glow rad="127000">
              <a:schemeClr val="tx2">
                <a:alpha val="40000"/>
              </a:schemeClr>
            </a:glow>
            <a:softEdge rad="3175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marL="104775" lvl="1">
              <a:defRPr/>
            </a:pPr>
            <a:endParaRPr lang="en-US" sz="7200" b="1" i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469900" lvl="1" indent="-365125">
              <a:defRPr/>
            </a:pPr>
            <a:endParaRPr lang="en-US" sz="4400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469900" lvl="1" indent="-365125">
              <a:defRPr/>
            </a:pPr>
            <a:endParaRPr lang="en-US" sz="4400" i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593989" y="19225256"/>
            <a:ext cx="13807440" cy="9673836"/>
          </a:xfrm>
          <a:prstGeom prst="rect">
            <a:avLst/>
          </a:prstGeom>
          <a:solidFill>
            <a:schemeClr val="tx2">
              <a:lumMod val="20000"/>
              <a:lumOff val="80000"/>
              <a:alpha val="88000"/>
            </a:schemeClr>
          </a:solidFill>
          <a:effectLst>
            <a:glow rad="127000">
              <a:schemeClr val="tx2">
                <a:alpha val="40000"/>
              </a:schemeClr>
            </a:glow>
            <a:softEdge rad="3175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marL="469900" lvl="1" indent="-365125">
              <a:spcAft>
                <a:spcPts val="300"/>
              </a:spcAft>
              <a:defRPr/>
            </a:pPr>
            <a:endParaRPr lang="en-US" sz="4400" i="1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2" name="Rectangle 21"/>
          <p:cNvSpPr>
            <a:spLocks/>
          </p:cNvSpPr>
          <p:nvPr/>
        </p:nvSpPr>
        <p:spPr>
          <a:xfrm>
            <a:off x="748768" y="5941165"/>
            <a:ext cx="14447520" cy="9144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marL="469900" indent="-365125" algn="ctr">
              <a:defRPr/>
            </a:pPr>
            <a:r>
              <a:rPr lang="en-US" sz="6000" b="1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Introduction</a:t>
            </a:r>
            <a:endParaRPr lang="en-US" sz="6000" b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9828345" y="19483353"/>
            <a:ext cx="13395960" cy="9144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marL="469900" indent="-365125" algn="ctr">
              <a:defRPr/>
            </a:pPr>
            <a:r>
              <a:rPr lang="en-US" sz="6000" b="1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Conclusions and Implications</a:t>
            </a:r>
            <a:endParaRPr lang="en-US" sz="60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9" name="Rectangle 5"/>
          <p:cNvSpPr txBox="1">
            <a:spLocks noChangeArrowheads="1"/>
          </p:cNvSpPr>
          <p:nvPr/>
        </p:nvSpPr>
        <p:spPr bwMode="auto">
          <a:xfrm>
            <a:off x="0" y="-199415"/>
            <a:ext cx="43891200" cy="5052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80709" tIns="240355" rIns="480709" bIns="240355" anchor="ctr">
            <a:prstTxWarp prst="textNoShape">
              <a:avLst/>
            </a:prstTxWarp>
          </a:bodyPr>
          <a:lstStyle/>
          <a:p>
            <a:pPr algn="ctr"/>
            <a:r>
              <a:rPr lang="en-US" sz="6600" b="1" dirty="0">
                <a:latin typeface="Times New Roman" charset="0"/>
                <a:ea typeface="Times New Roman" charset="0"/>
                <a:cs typeface="Times New Roman" charset="0"/>
              </a:rPr>
              <a:t>Examining the Incidence of Acute Stress Disorder of Non-Fatal Firearm </a:t>
            </a:r>
          </a:p>
          <a:p>
            <a:pPr algn="ctr"/>
            <a:r>
              <a:rPr lang="en-US" sz="6600" b="1" dirty="0">
                <a:latin typeface="Times New Roman" charset="0"/>
                <a:ea typeface="Times New Roman" charset="0"/>
                <a:cs typeface="Times New Roman" charset="0"/>
              </a:rPr>
              <a:t>Injuries in Pediatric Populations </a:t>
            </a:r>
          </a:p>
          <a:p>
            <a:pPr algn="ctr"/>
            <a:r>
              <a:rPr lang="en-US" sz="4800" dirty="0">
                <a:ea typeface="Times New Roman" charset="0"/>
                <a:cs typeface="Times New Roman" charset="0"/>
              </a:rPr>
              <a:t>Sydnie Allen, MS; </a:t>
            </a:r>
            <a:r>
              <a:rPr lang="en-US" sz="4800" dirty="0" err="1">
                <a:ea typeface="Times New Roman" charset="0"/>
                <a:cs typeface="Times New Roman" charset="0"/>
              </a:rPr>
              <a:t>Eraina</a:t>
            </a:r>
            <a:r>
              <a:rPr lang="en-US" sz="4800" dirty="0">
                <a:ea typeface="Times New Roman" charset="0"/>
                <a:cs typeface="Times New Roman" charset="0"/>
              </a:rPr>
              <a:t> </a:t>
            </a:r>
            <a:r>
              <a:rPr lang="en-US" sz="4800" dirty="0" err="1">
                <a:ea typeface="Times New Roman" charset="0"/>
                <a:cs typeface="Times New Roman" charset="0"/>
              </a:rPr>
              <a:t>Schauss</a:t>
            </a:r>
            <a:r>
              <a:rPr lang="en-US" sz="4800" dirty="0">
                <a:ea typeface="Times New Roman" charset="0"/>
                <a:cs typeface="Times New Roman" charset="0"/>
              </a:rPr>
              <a:t>, PhD.</a:t>
            </a:r>
          </a:p>
          <a:p>
            <a:pPr algn="ctr"/>
            <a:r>
              <a:rPr lang="en-US" sz="4800" i="1" dirty="0">
                <a:ea typeface="Times New Roman" charset="0"/>
                <a:cs typeface="Times New Roman" charset="0"/>
              </a:rPr>
              <a:t>The BRAIN Center, Department of Counseling, Educational Psychology, and Research, The University of Memphis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549338" y="5666571"/>
            <a:ext cx="13807440" cy="13308626"/>
          </a:xfrm>
          <a:prstGeom prst="rect">
            <a:avLst/>
          </a:prstGeom>
          <a:solidFill>
            <a:schemeClr val="tx2">
              <a:lumMod val="20000"/>
              <a:lumOff val="80000"/>
              <a:alpha val="88000"/>
            </a:schemeClr>
          </a:solidFill>
          <a:effectLst>
            <a:glow rad="127000">
              <a:schemeClr val="tx2">
                <a:alpha val="40000"/>
              </a:schemeClr>
            </a:glow>
            <a:softEdge rad="3175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marL="283464" lvl="1" indent="-365125">
              <a:defRPr/>
            </a:pPr>
            <a:endParaRPr lang="en-US" sz="4000" b="1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469900" lvl="1" indent="-365125">
              <a:defRPr/>
            </a:pPr>
            <a:endParaRPr lang="en-US" sz="400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469900" lvl="1" indent="-365125">
              <a:defRPr/>
            </a:pPr>
            <a:endParaRPr lang="is-IS" sz="40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5895321" y="23149197"/>
            <a:ext cx="12984480" cy="6123936"/>
          </a:xfrm>
          <a:prstGeom prst="rect">
            <a:avLst/>
          </a:prstGeom>
          <a:solidFill>
            <a:schemeClr val="tx2">
              <a:lumMod val="20000"/>
              <a:lumOff val="80000"/>
              <a:alpha val="88000"/>
            </a:schemeClr>
          </a:solidFill>
          <a:effectLst>
            <a:glow rad="127000">
              <a:schemeClr val="tx2">
                <a:alpha val="40000"/>
              </a:schemeClr>
            </a:glow>
            <a:softEdge rad="3175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marL="104775" lvl="1">
              <a:defRPr/>
            </a:pPr>
            <a:endParaRPr lang="en-US" sz="7200" b="1" i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469900" lvl="1" indent="-365125">
              <a:defRPr/>
            </a:pPr>
            <a:endParaRPr lang="en-US" sz="4400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469900" lvl="1" indent="-365125">
              <a:defRPr/>
            </a:pPr>
            <a:endParaRPr lang="en-US" sz="4400" i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7101" y="22152707"/>
            <a:ext cx="4977899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ea typeface="Times New Roman" charset="0"/>
                <a:cs typeface="Times New Roman" charset="0"/>
              </a:rPr>
              <a:t>Participants</a:t>
            </a:r>
          </a:p>
          <a:p>
            <a:pPr marL="457200" indent="-457200">
              <a:buFont typeface="Arial"/>
              <a:buChar char="•"/>
            </a:pPr>
            <a:r>
              <a:rPr lang="en-US" sz="4000" dirty="0">
                <a:ea typeface="Times New Roman" charset="0"/>
                <a:cs typeface="Times New Roman" charset="0"/>
              </a:rPr>
              <a:t>75 patients at the Sole Level 1 Trauma Center in the Midsouth</a:t>
            </a:r>
          </a:p>
          <a:p>
            <a:pPr marL="457200" indent="-457200">
              <a:buFont typeface="Arial"/>
              <a:buChar char="•"/>
            </a:pPr>
            <a:r>
              <a:rPr lang="en-US" sz="4000" dirty="0">
                <a:ea typeface="Times New Roman" charset="0"/>
                <a:cs typeface="Times New Roman" charset="0"/>
              </a:rPr>
              <a:t>Age: 2-17 (</a:t>
            </a:r>
            <a:r>
              <a:rPr lang="en-US" sz="4000" i="1" dirty="0">
                <a:ea typeface="Times New Roman" charset="0"/>
                <a:cs typeface="Times New Roman" charset="0"/>
              </a:rPr>
              <a:t>M</a:t>
            </a:r>
            <a:r>
              <a:rPr lang="en-US" sz="4000" dirty="0">
                <a:ea typeface="Times New Roman" charset="0"/>
                <a:cs typeface="Times New Roman" charset="0"/>
              </a:rPr>
              <a:t> = 12.15)</a:t>
            </a:r>
          </a:p>
          <a:p>
            <a:pPr marL="457200" indent="-457200">
              <a:buFont typeface="Arial"/>
              <a:buChar char="•"/>
            </a:pPr>
            <a:r>
              <a:rPr lang="en-US" sz="4000" dirty="0">
                <a:ea typeface="Times New Roman" charset="0"/>
                <a:cs typeface="Times New Roman" charset="0"/>
              </a:rPr>
              <a:t>90% of patients on Medicaid </a:t>
            </a:r>
          </a:p>
          <a:p>
            <a:endParaRPr lang="en-US" sz="4000" dirty="0">
              <a:ea typeface="Times New Roman" charset="0"/>
              <a:cs typeface="Times New Roman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18371" y="20982339"/>
            <a:ext cx="14447520" cy="9144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marL="469900" lvl="1" indent="-365125" algn="ctr">
              <a:defRPr/>
            </a:pPr>
            <a:r>
              <a:rPr lang="en-US" sz="6000" b="1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Participants </a:t>
            </a:r>
            <a:endParaRPr lang="en-US" sz="6000" b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9828345" y="5966063"/>
            <a:ext cx="13395960" cy="9144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marL="469900" lvl="1" indent="-365125" algn="ctr">
              <a:spcAft>
                <a:spcPts val="600"/>
              </a:spcAft>
              <a:defRPr/>
            </a:pPr>
            <a:r>
              <a:rPr lang="en-US" sz="6000" b="1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Results</a:t>
            </a:r>
            <a:endParaRPr lang="en-US" sz="6000" b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9354" y="6964157"/>
            <a:ext cx="13974048" cy="13506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769971">
              <a:spcBef>
                <a:spcPts val="1200"/>
              </a:spcBef>
            </a:pPr>
            <a:r>
              <a:rPr lang="en-US" sz="4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</a:t>
            </a:r>
            <a:r>
              <a:rPr lang="en-US" sz="4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Since 1963 almost 200,000 children have lost their lives due to gun violence.</a:t>
            </a:r>
          </a:p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en-US" sz="4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•On average 1300 deaths and 5790 non-fatal injuries </a:t>
            </a:r>
          </a:p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en-US" sz="4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•Boys comprise 82% of fatal gunshot wounds; 4.5x higher than girls. </a:t>
            </a:r>
            <a:endParaRPr lang="en-US" sz="4500" b="0" dirty="0">
              <a:effectLst/>
            </a:endParaRPr>
          </a:p>
          <a:p>
            <a:r>
              <a:rPr lang="en-US" sz="4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•African American boys are seventeen times more likely to die or be injured than their white counterparts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500" dirty="0">
                <a:solidFill>
                  <a:srgbClr val="000000"/>
                </a:solidFill>
                <a:latin typeface="Calibri" panose="020F0502020204030204" pitchFamily="34" charset="0"/>
              </a:rPr>
              <a:t>I</a:t>
            </a:r>
            <a:r>
              <a:rPr lang="en-US" sz="45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ndirect exposure and direct exposure</a:t>
            </a:r>
            <a:r>
              <a:rPr lang="en-US" sz="4500" dirty="0">
                <a:solidFill>
                  <a:srgbClr val="000000"/>
                </a:solidFill>
                <a:latin typeface="Arial" panose="020B0604020202020204" pitchFamily="34" charset="0"/>
              </a:rPr>
              <a:t> can lead to:</a:t>
            </a:r>
            <a:endParaRPr lang="en-US" sz="4500" b="0" dirty="0">
              <a:effectLst/>
            </a:endParaRPr>
          </a:p>
          <a:p>
            <a:pPr marL="457200" rtl="0">
              <a:spcBef>
                <a:spcPts val="0"/>
              </a:spcBef>
              <a:spcAft>
                <a:spcPts val="0"/>
              </a:spcAft>
            </a:pPr>
            <a:r>
              <a:rPr lang="en-US" sz="45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-Anger </a:t>
            </a:r>
            <a:endParaRPr lang="en-US" sz="4500" b="0" dirty="0">
              <a:effectLst/>
            </a:endParaRPr>
          </a:p>
          <a:p>
            <a:pPr marL="457200" rtl="0">
              <a:spcBef>
                <a:spcPts val="0"/>
              </a:spcBef>
              <a:spcAft>
                <a:spcPts val="0"/>
              </a:spcAft>
            </a:pPr>
            <a:r>
              <a:rPr lang="en-US" sz="45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-Becoming Withdrawn </a:t>
            </a:r>
            <a:endParaRPr lang="en-US" sz="4500" b="0" dirty="0">
              <a:effectLst/>
            </a:endParaRPr>
          </a:p>
          <a:p>
            <a:pPr marL="457200" rtl="0">
              <a:spcBef>
                <a:spcPts val="0"/>
              </a:spcBef>
              <a:spcAft>
                <a:spcPts val="0"/>
              </a:spcAft>
            </a:pPr>
            <a:r>
              <a:rPr lang="en-US" sz="45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r>
              <a:rPr lang="en-US" sz="45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Desentization</a:t>
            </a:r>
            <a:r>
              <a:rPr lang="en-US" sz="45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to Violence </a:t>
            </a:r>
            <a:endParaRPr lang="en-US" sz="4500" b="0" dirty="0">
              <a:effectLst/>
            </a:endParaRPr>
          </a:p>
          <a:p>
            <a:pPr marL="457200" rtl="0">
              <a:spcBef>
                <a:spcPts val="0"/>
              </a:spcBef>
              <a:spcAft>
                <a:spcPts val="0"/>
              </a:spcAft>
            </a:pPr>
            <a:r>
              <a:rPr lang="en-US" sz="45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-Develop PTSD </a:t>
            </a:r>
            <a:endParaRPr lang="en-US" sz="4500" b="0" dirty="0">
              <a:effectLst/>
            </a:endParaRPr>
          </a:p>
          <a:p>
            <a:pPr marL="457200" rtl="0">
              <a:spcBef>
                <a:spcPts val="0"/>
              </a:spcBef>
              <a:spcAft>
                <a:spcPts val="0"/>
              </a:spcAft>
            </a:pPr>
            <a:r>
              <a:rPr lang="en-US" sz="45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-Decreased Physical Wellness </a:t>
            </a:r>
          </a:p>
          <a:p>
            <a:pPr marL="1028700" indent="-5715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5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Poly- Victimization </a:t>
            </a:r>
          </a:p>
          <a:p>
            <a:pPr marL="1028700" indent="-5715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5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Immediate behavioral health interventions reduce post traumatic stress reactions and depressive symptoms yet there is a massive deficit in mental health services available immediately following the firearm injury </a:t>
            </a:r>
            <a:endParaRPr lang="en-US" sz="4500" dirty="0">
              <a:ea typeface="Times New Roman" charset="0"/>
              <a:cs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103584" y="24515770"/>
            <a:ext cx="12710666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en-US" sz="2400" baseline="30000" dirty="0">
                <a:cs typeface="Times New Roman" panose="02020603050405020304" pitchFamily="18" charset="0"/>
              </a:rPr>
              <a:t>1 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Bosquet </a:t>
            </a:r>
            <a:r>
              <a:rPr lang="en-US" sz="20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Enlow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M., Kassam-Adams, N., &amp; Saxe, G. (2010). The child stress disorders checklist-short form: A four-item 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scale of traumatic stress symptoms in children. </a:t>
            </a:r>
            <a:r>
              <a:rPr lang="en-US" sz="9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General Hospital Psychiatry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9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32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(3), 321–327. https://doi.org/10.1016/j.genhosppsych.2010.01.009</a:t>
            </a:r>
            <a:endParaRPr lang="en-US" sz="200" b="0" dirty="0">
              <a:effectLst/>
            </a:endParaRPr>
          </a:p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Children's Defense Fund. (2021, March 26). </a:t>
            </a:r>
            <a:r>
              <a:rPr lang="en-US" sz="9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Since 1963, nearly 193,000 children and teens have been killed with guns on American soil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Children's Defense Fund. Retrieved October 18, 2021, from </a:t>
            </a:r>
            <a:r>
              <a:rPr lang="en-US" sz="900" b="0" i="0" u="sng" strike="noStrike" dirty="0">
                <a:solidFill>
                  <a:srgbClr val="0563C1"/>
                </a:solidFill>
                <a:effectLst/>
                <a:latin typeface="Arial" panose="020B0604020202020204" pitchFamily="34" charset="0"/>
                <a:hlinkClick r:id="rId3"/>
              </a:rPr>
              <a:t>https://www.childrensdefense.org/glossary/since-1963-nearly-193000-children-and-teens-have-been-killed-with-guns-on-american-soil/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en-US" sz="2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9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DHHS,</a:t>
            </a:r>
            <a:r>
              <a:rPr lang="en-US" sz="900" b="0" i="1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MentalHealth:AReportoftheSurgeonGeneral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(Rockville,Md.:DHHS,1999);</a:t>
            </a:r>
            <a:r>
              <a:rPr lang="en-US" sz="9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andDHHS,</a:t>
            </a:r>
            <a:r>
              <a:rPr lang="en-US" sz="900" b="0" i="1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MentalHealth</a:t>
            </a:r>
            <a:r>
              <a:rPr lang="en-US" sz="900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 Culture, Race, and Ethnicity.</a:t>
            </a:r>
            <a:endParaRPr lang="en-US" sz="200" b="0" dirty="0">
              <a:effectLst/>
            </a:endParaRPr>
          </a:p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en-US" sz="9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Finkelhor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D., Ormrod, R., Turner, H., &amp; Hamby, S. L. (2005). The victimization of children and youth: A comprehensive, national survey. </a:t>
            </a:r>
            <a:r>
              <a:rPr lang="en-US" sz="9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Child Maltreatment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9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10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(1), 5–25. https://doi.org/10.1177/1077559504271287</a:t>
            </a:r>
            <a:endParaRPr lang="en-US" sz="200" b="0" dirty="0">
              <a:effectLst/>
            </a:endParaRPr>
          </a:p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Fowler, K. A., Dahlberg, L. L., </a:t>
            </a:r>
            <a:r>
              <a:rPr lang="en-US" sz="9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Haileyesus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T., Gutierrez, C., &amp; Bacon, S. (2017). Childhood firearm injuries in the United States. </a:t>
            </a:r>
            <a:r>
              <a:rPr lang="en-US" sz="9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Pediatrics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9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140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(1). </a:t>
            </a:r>
            <a:r>
              <a:rPr lang="en-US" sz="900" b="0" i="0" u="sng" strike="noStrike" dirty="0">
                <a:solidFill>
                  <a:srgbClr val="0563C1"/>
                </a:solidFill>
                <a:effectLst/>
                <a:latin typeface="Arial" panose="020B0604020202020204" pitchFamily="34" charset="0"/>
                <a:hlinkClick r:id="rId4"/>
              </a:rPr>
              <a:t>https://doi.org/10.1542/peds.2016-3486</a:t>
            </a:r>
            <a:endParaRPr lang="en-US" sz="200" b="0" dirty="0">
              <a:effectLst/>
            </a:endParaRPr>
          </a:p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en-US" sz="9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Garbarino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J., Bradshaw, C. P., &amp; </a:t>
            </a:r>
            <a:r>
              <a:rPr lang="en-US" sz="9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Vorrasi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J. A. (2002). Mitigating the effects of gun violence on children and Youth. </a:t>
            </a:r>
            <a:r>
              <a:rPr lang="en-US" sz="9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Future of Children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9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12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(2), 72. https://doi.org/10.2307/1602739 </a:t>
            </a:r>
            <a:endParaRPr lang="en-US" sz="200" b="0" dirty="0">
              <a:effectLst/>
            </a:endParaRPr>
          </a:p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Mitchell, K. J., Jones, L. M., Turner, H. A., Beseler, C. L., Hamby, S., &amp; Wade, R. (2019). Understanding the impact of seeing gun violence and hearing gunshots in public places: Findings from the Youth Firearm Risk and safety study. </a:t>
            </a:r>
            <a:r>
              <a:rPr lang="en-US" sz="9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Journal of Interpersonal Violence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9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36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(17-18), 8835–8851. </a:t>
            </a:r>
            <a:r>
              <a:rPr lang="en-US" sz="900" b="0" i="0" u="sng" strike="noStrike" dirty="0">
                <a:solidFill>
                  <a:srgbClr val="0563C1"/>
                </a:solidFill>
                <a:effectLst/>
                <a:latin typeface="Arial" panose="020B0604020202020204" pitchFamily="34" charset="0"/>
                <a:hlinkClick r:id="rId5"/>
              </a:rPr>
              <a:t>https://doi.org/10.1177/0886260519853393</a:t>
            </a:r>
            <a:endParaRPr lang="en-US" sz="200" b="0" dirty="0">
              <a:effectLst/>
            </a:endParaRPr>
          </a:p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R.C. Kessler et al., “Comorbidity of DSM-III-R Major Depressive Disorder in the General Population: Re- </a:t>
            </a:r>
            <a:r>
              <a:rPr lang="en-US" sz="9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sults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from the U.S. National Comorbidity Survey,” </a:t>
            </a:r>
            <a:r>
              <a:rPr lang="en-US" sz="900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British Journal of Psychiatry Supplement 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 (1996): 17–30; L.K. Sussman, L.N. Robins, and F. Earls, “Treatment-Seeking for Depression by Black and White Ameri- cans,” </a:t>
            </a:r>
            <a:r>
              <a:rPr lang="en-US" sz="900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Social Science and Medicine 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24, no. 3 (1987): 187–196; and A.Y. Zhang, L.R. Snowden, and S. Sue, “Differ- </a:t>
            </a:r>
            <a:r>
              <a:rPr lang="en-US" sz="9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ences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between Asian and White Americans’ Help Seeking and Utilization Patterns in the Los Angeles Area,” </a:t>
            </a:r>
            <a:r>
              <a:rPr lang="en-US" sz="900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Journal of Community Psychology 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26, no. 4 (1998): 317–326.</a:t>
            </a:r>
            <a:endParaRPr lang="en-US" sz="2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R.C. Kessler et al., “Prevalence and Treatment of Mental Disorders, 1990 to 2003,” </a:t>
            </a:r>
            <a:r>
              <a:rPr lang="en-US" sz="900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New England Journal of Medicine 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352, no. 24 (2005): 2515–2523. </a:t>
            </a:r>
            <a:endParaRPr lang="en-US" sz="2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9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Rothbaum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B. O., Kearns, M. C., Price, M., </a:t>
            </a:r>
            <a:r>
              <a:rPr lang="en-US" sz="9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Malcoun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E., Davis, M., Ressler, K. J., Lang, D., &amp; Houry, D. (2012). Early intervention may prevent the development of posttraumatic stress disorder: A randomized pilot civilian study with modified prolonged exposure. </a:t>
            </a:r>
            <a:r>
              <a:rPr lang="en-US" sz="9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Biological Psychiatry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9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72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(11), 957–963. https://doi.org/10.1016/j.biopsych.2012.06.002</a:t>
            </a:r>
            <a:endParaRPr lang="en-US" sz="200" b="0" dirty="0">
              <a:effectLst/>
            </a:endParaRPr>
          </a:p>
          <a:p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Turner, H. A., Mitchell, K. J., Jones, L. M., Hamby, S., Wade, R., &amp; Beseler, C. L. (2019). Gun violence exposure and posttraumatic symptoms among children and Youth. </a:t>
            </a:r>
            <a:r>
              <a:rPr lang="en-US" sz="9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Journal of Traumatic Stress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9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32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(6), 881–889. </a:t>
            </a:r>
            <a:r>
              <a:rPr lang="en-US" sz="900" b="0" i="0" u="sng" strike="noStrike" dirty="0">
                <a:solidFill>
                  <a:srgbClr val="0563C1"/>
                </a:solidFill>
                <a:effectLst/>
                <a:latin typeface="Arial" panose="020B0604020202020204" pitchFamily="34" charset="0"/>
                <a:hlinkClick r:id="rId6"/>
              </a:rPr>
              <a:t>https://doi.org/10.1002/jts.22466</a:t>
            </a:r>
            <a:endParaRPr lang="en-US" sz="1000" dirty="0"/>
          </a:p>
          <a:p>
            <a:endParaRPr lang="en-US" sz="2000" dirty="0">
              <a:ea typeface="Times New Roman" charset="0"/>
              <a:cs typeface="Times New Roman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6205200" y="23297161"/>
            <a:ext cx="12527280" cy="932688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marL="469900" lvl="1" indent="-365125" algn="ctr">
              <a:defRPr/>
            </a:pPr>
            <a:r>
              <a:rPr lang="en-US" sz="6000" b="1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References</a:t>
            </a:r>
            <a:endParaRPr lang="en-US" sz="6000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0035996" y="27928797"/>
            <a:ext cx="12834124" cy="677108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800" b="1" i="1" dirty="0">
                <a:solidFill>
                  <a:schemeClr val="tx2">
                    <a:lumMod val="75000"/>
                  </a:schemeClr>
                </a:solidFill>
                <a:ea typeface="Times New Roman" charset="0"/>
                <a:cs typeface="Times New Roman" charset="0"/>
              </a:rPr>
              <a:t>Correspondence: Sydnie Allen, </a:t>
            </a:r>
            <a:r>
              <a:rPr lang="en-US" sz="3800" b="1" i="1" dirty="0">
                <a:solidFill>
                  <a:schemeClr val="tx2">
                    <a:lumMod val="75000"/>
                  </a:schemeClr>
                </a:solidFill>
                <a:ea typeface="Times New Roman" charset="0"/>
                <a:cs typeface="Times New Roman" charset="0"/>
                <a:hlinkClick r:id="rId7"/>
              </a:rPr>
              <a:t>Srrberts@memphis.edu</a:t>
            </a:r>
            <a:endParaRPr lang="en-US" sz="3800" b="1" i="1" dirty="0">
              <a:solidFill>
                <a:schemeClr val="tx2">
                  <a:lumMod val="75000"/>
                </a:schemeClr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03584" y="7033213"/>
            <a:ext cx="13048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 defTabSz="1769971">
              <a:spcBef>
                <a:spcPts val="600"/>
              </a:spcBef>
              <a:buFont typeface="Arial"/>
              <a:buChar char="•"/>
            </a:pPr>
            <a:endParaRPr lang="en-US" sz="4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5976600" y="5666569"/>
            <a:ext cx="12984480" cy="17196707"/>
          </a:xfrm>
          <a:prstGeom prst="rect">
            <a:avLst/>
          </a:prstGeom>
          <a:solidFill>
            <a:schemeClr val="tx2">
              <a:lumMod val="20000"/>
              <a:lumOff val="80000"/>
              <a:alpha val="88000"/>
            </a:schemeClr>
          </a:solidFill>
          <a:effectLst>
            <a:glow rad="127000">
              <a:schemeClr val="tx2">
                <a:alpha val="40000"/>
              </a:schemeClr>
            </a:glow>
            <a:softEdge rad="3175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marL="104775" lvl="1">
              <a:defRPr/>
            </a:pPr>
            <a:endParaRPr lang="en-US" sz="7200" b="1" i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sz="3200" b="1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335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Purpose: </a:t>
            </a:r>
            <a:endParaRPr lang="en-US" sz="335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335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Examine the incidence of Acute Stress Disorder amongst pediatric patients with non-fatal firearm injuries at the sole level-1 trauma center in the midsouth immediately following the incident </a:t>
            </a:r>
            <a:endParaRPr lang="en-US" sz="335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sz="3350" b="1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335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Method: </a:t>
            </a:r>
            <a:endParaRPr lang="en-US" sz="3350" b="0" dirty="0"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35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Hurt-2-Healing Program </a:t>
            </a:r>
            <a:endParaRPr lang="en-US" sz="335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350" dirty="0">
                <a:solidFill>
                  <a:srgbClr val="000000"/>
                </a:solidFill>
                <a:latin typeface="Arial" panose="020B0604020202020204" pitchFamily="34" charset="0"/>
                <a:ea typeface="Times New Roman" charset="0"/>
                <a:cs typeface="Times New Roman" charset="0"/>
              </a:rPr>
              <a:t>Universal screening of all trauma patients </a:t>
            </a:r>
            <a:r>
              <a:rPr lang="en-US" sz="335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utilizing the </a:t>
            </a:r>
            <a:r>
              <a:rPr lang="en-US" sz="335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Child Stress Disorder Checklist-Short Form (CSDC-SF) </a:t>
            </a: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35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Ages 2-18 </a:t>
            </a:r>
            <a:endParaRPr lang="en-US" sz="335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35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 items:</a:t>
            </a:r>
            <a:endParaRPr lang="en-US" sz="335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rtl="0">
              <a:spcBef>
                <a:spcPts val="1000"/>
              </a:spcBef>
              <a:spcAft>
                <a:spcPts val="0"/>
              </a:spcAft>
            </a:pPr>
            <a:r>
              <a:rPr lang="en-US" sz="335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-Somatic Symptoms </a:t>
            </a:r>
            <a:endParaRPr lang="en-US" sz="3350" b="0" dirty="0">
              <a:effectLst/>
            </a:endParaRPr>
          </a:p>
          <a:p>
            <a:pPr marL="457200" rtl="0">
              <a:spcBef>
                <a:spcPts val="1000"/>
              </a:spcBef>
              <a:spcAft>
                <a:spcPts val="0"/>
              </a:spcAft>
            </a:pPr>
            <a:r>
              <a:rPr lang="en-US" sz="335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-Hypervigilance </a:t>
            </a:r>
            <a:endParaRPr lang="en-US" sz="3350" b="0" dirty="0">
              <a:effectLst/>
            </a:endParaRPr>
          </a:p>
          <a:p>
            <a:pPr marL="457200" rtl="0">
              <a:spcBef>
                <a:spcPts val="1000"/>
              </a:spcBef>
              <a:spcAft>
                <a:spcPts val="0"/>
              </a:spcAft>
            </a:pPr>
            <a:r>
              <a:rPr lang="en-US" sz="335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-Avoidance </a:t>
            </a:r>
            <a:endParaRPr lang="en-US" sz="3350" b="0" dirty="0">
              <a:effectLst/>
            </a:endParaRPr>
          </a:p>
          <a:p>
            <a:pPr marL="457200" rtl="0">
              <a:spcBef>
                <a:spcPts val="1000"/>
              </a:spcBef>
              <a:spcAft>
                <a:spcPts val="0"/>
              </a:spcAft>
            </a:pPr>
            <a:r>
              <a:rPr lang="en-US" sz="335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-Feelings of the event</a:t>
            </a:r>
            <a:endParaRPr lang="en-US" sz="3350" b="0" dirty="0">
              <a:effectLst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</a:pPr>
            <a:r>
              <a:rPr lang="en-US" sz="335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Scores of &lt;1 are positive for ASD and have the potential to develop post traumatic stress disorder </a:t>
            </a:r>
          </a:p>
          <a:p>
            <a:pPr algn="ctr" rtl="0" fontAlgn="base">
              <a:spcBef>
                <a:spcPts val="1000"/>
              </a:spcBef>
              <a:spcAft>
                <a:spcPts val="0"/>
              </a:spcAft>
            </a:pPr>
            <a:r>
              <a:rPr lang="en-US" sz="3350" b="1" dirty="0">
                <a:solidFill>
                  <a:srgbClr val="000000"/>
                </a:solidFill>
                <a:latin typeface="Calibri" panose="020F0502020204030204" pitchFamily="34" charset="0"/>
              </a:rPr>
              <a:t>Psychoeducation:</a:t>
            </a:r>
          </a:p>
          <a:p>
            <a:pPr rtl="0" fontAlgn="base">
              <a:spcBef>
                <a:spcPts val="1000"/>
              </a:spcBef>
              <a:spcAft>
                <a:spcPts val="0"/>
              </a:spcAft>
            </a:pPr>
            <a:r>
              <a:rPr lang="en-US" sz="335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Every patient will receive interpretation and information on their CSDC-SF scores </a:t>
            </a:r>
            <a:endParaRPr lang="en-US" sz="335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35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Psychoeducation handout </a:t>
            </a:r>
            <a:endParaRPr lang="en-US" sz="335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35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Interventions: </a:t>
            </a:r>
            <a:endParaRPr lang="en-US" sz="335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rtl="0">
              <a:spcBef>
                <a:spcPts val="1000"/>
              </a:spcBef>
              <a:spcAft>
                <a:spcPts val="0"/>
              </a:spcAft>
            </a:pPr>
            <a:r>
              <a:rPr lang="en-US" sz="335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-Play Therapy </a:t>
            </a:r>
            <a:endParaRPr lang="en-US" sz="3350" b="0" dirty="0">
              <a:effectLst/>
            </a:endParaRPr>
          </a:p>
          <a:p>
            <a:pPr marL="457200" rtl="0">
              <a:spcBef>
                <a:spcPts val="1000"/>
              </a:spcBef>
              <a:spcAft>
                <a:spcPts val="0"/>
              </a:spcAft>
            </a:pPr>
            <a:r>
              <a:rPr lang="en-US" sz="335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-Grief and Loss </a:t>
            </a:r>
            <a:endParaRPr lang="en-US" sz="3350" b="0" dirty="0">
              <a:effectLst/>
            </a:endParaRPr>
          </a:p>
          <a:p>
            <a:pPr marL="457200" rtl="0">
              <a:spcBef>
                <a:spcPts val="1000"/>
              </a:spcBef>
              <a:spcAft>
                <a:spcPts val="0"/>
              </a:spcAft>
            </a:pPr>
            <a:r>
              <a:rPr lang="en-US" sz="335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-IPSRT </a:t>
            </a:r>
            <a:endParaRPr lang="en-US" sz="3350" b="0" dirty="0">
              <a:effectLst/>
            </a:endParaRPr>
          </a:p>
          <a:p>
            <a:pPr marL="457200" rtl="0">
              <a:spcBef>
                <a:spcPts val="1000"/>
              </a:spcBef>
              <a:spcAft>
                <a:spcPts val="0"/>
              </a:spcAft>
            </a:pPr>
            <a:r>
              <a:rPr lang="en-US" sz="335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-Mindfulness Based Stress Reduction </a:t>
            </a:r>
          </a:p>
          <a:p>
            <a:pPr marL="457200" rtl="0">
              <a:spcBef>
                <a:spcPts val="1000"/>
              </a:spcBef>
              <a:spcAft>
                <a:spcPts val="0"/>
              </a:spcAft>
            </a:pPr>
            <a:r>
              <a:rPr lang="en-US" sz="3350" dirty="0">
                <a:solidFill>
                  <a:srgbClr val="000000"/>
                </a:solidFill>
                <a:latin typeface="Calibri" panose="020F0502020204030204" pitchFamily="34" charset="0"/>
              </a:rPr>
              <a:t>-Unlimited free counseling sessions for the patient and their family </a:t>
            </a:r>
            <a:endParaRPr lang="en-US" sz="3350" b="0" dirty="0">
              <a:effectLst/>
            </a:endParaRPr>
          </a:p>
          <a:p>
            <a:br>
              <a:rPr lang="en-US" sz="700" dirty="0"/>
            </a:br>
            <a:br>
              <a:rPr lang="en-US" sz="700" dirty="0"/>
            </a:br>
            <a:endParaRPr lang="en-US" sz="4000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6227382" y="5948744"/>
            <a:ext cx="12527280" cy="9144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marL="469900" lvl="1" indent="-365125" algn="ctr">
              <a:defRPr/>
            </a:pPr>
            <a:r>
              <a:rPr lang="en-US" sz="6000" b="1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Procedure and Materials</a:t>
            </a:r>
            <a:endParaRPr lang="en-US" sz="6000" b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pic>
        <p:nvPicPr>
          <p:cNvPr id="61" name="Picture 60" descr="pillar2c.jpg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779"/>
          <a:stretch/>
        </p:blipFill>
        <p:spPr>
          <a:xfrm>
            <a:off x="0" y="203473"/>
            <a:ext cx="2982028" cy="4385348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45247536" y="11809769"/>
            <a:ext cx="12437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defTabSz="1769971">
              <a:spcBef>
                <a:spcPts val="1200"/>
              </a:spcBef>
              <a:defRPr/>
            </a:pP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9821278" y="20748148"/>
            <a:ext cx="13161402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Pediatric patients are experiencing emotional distress immediately following their firearm injury.</a:t>
            </a:r>
            <a:endParaRPr lang="en-US" sz="4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571500" indent="-5715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African American boys are disproportionally impacted by gun violence and are more likely to not receive mental health assistance- meaning this may be an extremely vital access point for underserved minority children.</a:t>
            </a:r>
            <a:endParaRPr lang="en-US" sz="4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Integrated care is essential to providing accessible mental health services to underserved populations and minimizing the negative long-term impacts of trauma. </a:t>
            </a:r>
            <a:endParaRPr lang="en-US" sz="4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0" name="Picture 49" descr="Bar280K.pdf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4783088"/>
            <a:ext cx="43991349" cy="52889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8CE7D174-28A7-1DC6-2840-4E9EC5EE8DE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982029" y="425200"/>
            <a:ext cx="3738812" cy="3868377"/>
          </a:xfrm>
          <a:prstGeom prst="rect">
            <a:avLst/>
          </a:prstGeom>
        </p:spPr>
      </p:pic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A6144A09-6D99-DFF6-E98E-558059FABF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5102642"/>
              </p:ext>
            </p:extLst>
          </p:nvPr>
        </p:nvGraphicFramePr>
        <p:xfrm>
          <a:off x="5942289" y="21923001"/>
          <a:ext cx="8811113" cy="6247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0AD4BF66-CB87-135E-CC09-C95C4249C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01083" y="243225"/>
            <a:ext cx="4390117" cy="4390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4BCCD31-8471-A1C4-0F09-E540046603AC}"/>
              </a:ext>
            </a:extLst>
          </p:cNvPr>
          <p:cNvSpPr txBox="1"/>
          <p:nvPr/>
        </p:nvSpPr>
        <p:spPr>
          <a:xfrm>
            <a:off x="30184278" y="7203232"/>
            <a:ext cx="12437022" cy="6540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5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68% scored a &lt;1 on the CSDC-SF</a:t>
            </a:r>
            <a:endParaRPr lang="en-US" sz="5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5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Mean Score: 2.21 </a:t>
            </a:r>
            <a:endParaRPr lang="en-US" sz="5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5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Standard Deviation: 2.12</a:t>
            </a:r>
            <a:endParaRPr lang="en-US" sz="5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5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51 out of the 75 participants qualify for ASD and have the potential to develop PTSD.  </a:t>
            </a:r>
            <a:endParaRPr lang="en-US" sz="5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0313B07A-1172-526A-135B-6D25503588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22288"/>
          <a:stretch/>
        </p:blipFill>
        <p:spPr bwMode="auto">
          <a:xfrm>
            <a:off x="29726859" y="12362235"/>
            <a:ext cx="13350240" cy="6175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42EE3EEA-0E7A-C385-0241-0E270161AF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8974272"/>
            <a:ext cx="4663176" cy="383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4BB0FA43-9D4D-81F3-F979-8178ACD9C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798" y="28810145"/>
            <a:ext cx="3609855" cy="4047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17F3C7B8-4CA9-02ED-FACA-17B7A35544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281" y="28749303"/>
            <a:ext cx="3609855" cy="4108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BB48CCA4-A7E7-7083-3E6B-5383D0AFED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1106" y="29388584"/>
            <a:ext cx="5018633" cy="3468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>
            <a:extLst>
              <a:ext uri="{FF2B5EF4-FFF2-40B4-BE49-F238E27FC236}">
                <a16:creationId xmlns:a16="http://schemas.microsoft.com/office/drawing/2014/main" id="{AF8833A5-2CFB-4F5F-EB33-153BE33C10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9739" y="29443680"/>
            <a:ext cx="5018633" cy="3413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>
            <a:extLst>
              <a:ext uri="{FF2B5EF4-FFF2-40B4-BE49-F238E27FC236}">
                <a16:creationId xmlns:a16="http://schemas.microsoft.com/office/drawing/2014/main" id="{1C116A48-79A7-AA76-5D69-9D9ACD95BB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40342" y="29388584"/>
            <a:ext cx="3609855" cy="3529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05A37EF8-5D7F-5417-432D-3D22AAA004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0197" y="29310236"/>
            <a:ext cx="3609854" cy="3608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99BA9BFC-E70A-AEE6-92E4-4619BC286E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8064" y="28989825"/>
            <a:ext cx="3168687" cy="3867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>
            <a:extLst>
              <a:ext uri="{FF2B5EF4-FFF2-40B4-BE49-F238E27FC236}">
                <a16:creationId xmlns:a16="http://schemas.microsoft.com/office/drawing/2014/main" id="{ACBD6351-B653-170A-EA14-FC38CF4D07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4764" y="28940760"/>
            <a:ext cx="4871551" cy="397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4FB41BFF-BD88-5EAD-DB2C-DCEB989E04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84328" y="28911108"/>
            <a:ext cx="3609854" cy="3946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0">
            <a:extLst>
              <a:ext uri="{FF2B5EF4-FFF2-40B4-BE49-F238E27FC236}">
                <a16:creationId xmlns:a16="http://schemas.microsoft.com/office/drawing/2014/main" id="{E63A98FA-A2E0-382F-BE8B-8DA80476CF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7321" y="28944113"/>
            <a:ext cx="3069004" cy="3913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3579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17751</TotalTime>
  <Words>1138</Words>
  <Application>Microsoft Office PowerPoint</Application>
  <PresentationFormat>Custom</PresentationFormat>
  <Paragraphs>86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Jessica Simmons</dc:creator>
  <cp:lastModifiedBy>Sydnie Roberts</cp:lastModifiedBy>
  <cp:revision>464</cp:revision>
  <cp:lastPrinted>2017-10-20T11:35:03Z</cp:lastPrinted>
  <dcterms:created xsi:type="dcterms:W3CDTF">2013-11-06T04:19:54Z</dcterms:created>
  <dcterms:modified xsi:type="dcterms:W3CDTF">2023-03-29T03:26:52Z</dcterms:modified>
</cp:coreProperties>
</file>