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8" r:id="rId2"/>
    <p:sldId id="260" r:id="rId3"/>
    <p:sldId id="261" r:id="rId4"/>
    <p:sldId id="264" r:id="rId5"/>
    <p:sldId id="273" r:id="rId6"/>
    <p:sldId id="263" r:id="rId7"/>
    <p:sldId id="265" r:id="rId8"/>
    <p:sldId id="274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31"/>
    <p:restoredTop sz="50000"/>
  </p:normalViewPr>
  <p:slideViewPr>
    <p:cSldViewPr snapToGrid="0" snapToObjects="1">
      <p:cViewPr varScale="1">
        <p:scale>
          <a:sx n="84" d="100"/>
          <a:sy n="84" d="100"/>
        </p:scale>
        <p:origin x="124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C0FD3-18BE-664A-B0F9-88FF5D83DE8C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D62CA-4FB1-C044-BE9D-C5F9FABCE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9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D62CA-4FB1-C044-BE9D-C5F9FABCEF1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766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8991" y="1588808"/>
            <a:ext cx="7836274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90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771217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7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02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55883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2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566826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7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3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60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599" y="1718733"/>
            <a:ext cx="4477941" cy="41423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2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20067" y="1684867"/>
            <a:ext cx="4596474" cy="417618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5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7712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552C8-E7D2-E94D-A3FD-D3593090C063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623" y="0"/>
            <a:ext cx="1074189" cy="1454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99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mphis.edu/research/researchers/funding/collaborations.ph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hernndz@memphis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4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77108" y="3063429"/>
            <a:ext cx="63281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Joint Call for Proposals with Czech Academy of Sciences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19131" y="5934670"/>
            <a:ext cx="6559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Division of Research and Innovation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</a:rPr>
              <a:t>Deborah Hernandez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</a:rPr>
              <a:t>Senior Director, Research Development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20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33616" y="640080"/>
            <a:ext cx="7886700" cy="749713"/>
          </a:xfrm>
        </p:spPr>
        <p:txBody>
          <a:bodyPr>
            <a:normAutofit/>
          </a:bodyPr>
          <a:lstStyle/>
          <a:p>
            <a:r>
              <a:rPr lang="en-US" sz="4400" b="1" kern="0" dirty="0" smtClean="0"/>
              <a:t>Joint Mobility Agreement</a:t>
            </a:r>
            <a:endParaRPr lang="en-US" sz="4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23888" y="1899964"/>
            <a:ext cx="7886700" cy="39613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latin typeface="Calibri Light" panose="020F0302020204030204" pitchFamily="34" charset="0"/>
              </a:rPr>
              <a:t>This is specific to the Czech Academy of Sciences member institutes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latin typeface="Calibri Light" panose="020F0302020204030204" pitchFamily="34" charset="0"/>
              </a:rPr>
              <a:t>5 year agreement to identify and support jointly selected research projects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latin typeface="Calibri Light" panose="020F0302020204030204" pitchFamily="34" charset="0"/>
              </a:rPr>
              <a:t>The primary mechanism of support will be funding for joint mobility projects – each partner supports their component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latin typeface="Calibri Light" panose="020F0302020204030204" pitchFamily="34" charset="0"/>
              </a:rPr>
              <a:t>Other cooperation activities that support mutual exchange of information, networking, etc. may also be pursued through separate written agreements.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latin typeface="Calibri Light" panose="020F0302020204030204" pitchFamily="34" charset="0"/>
              </a:rPr>
              <a:t>Umbrella confidentiality agreement included</a:t>
            </a:r>
          </a:p>
          <a:p>
            <a:pPr>
              <a:defRPr/>
            </a:pPr>
            <a:endParaRPr lang="en-US" sz="2600" i="1" dirty="0" smtClean="0">
              <a:latin typeface="Bitter" panose="02000000000000000000" pitchFamily="2" charset="0"/>
            </a:endParaRP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46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5696"/>
            <a:ext cx="6771217" cy="1325563"/>
          </a:xfrm>
        </p:spPr>
        <p:txBody>
          <a:bodyPr/>
          <a:lstStyle/>
          <a:p>
            <a:r>
              <a:rPr lang="en-US" altLang="en-US" b="1" dirty="0" smtClean="0"/>
              <a:t>Program </a:t>
            </a:r>
            <a:r>
              <a:rPr lang="en-US" altLang="en-US" b="1" dirty="0" smtClean="0"/>
              <a:t>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234" y="2180255"/>
            <a:ext cx="7886700" cy="3397585"/>
          </a:xfrm>
        </p:spPr>
        <p:txBody>
          <a:bodyPr>
            <a:normAutofit lnSpcReduction="10000"/>
          </a:bodyPr>
          <a:lstStyle/>
          <a:p>
            <a:pPr marL="514350" indent="-514350">
              <a:defRPr/>
            </a:pPr>
            <a:r>
              <a:rPr lang="en-US" dirty="0" smtClean="0"/>
              <a:t>Improve scientific cooperation between </a:t>
            </a:r>
            <a:r>
              <a:rPr lang="en-US" dirty="0" err="1" smtClean="0"/>
              <a:t>UofM</a:t>
            </a:r>
            <a:r>
              <a:rPr lang="en-US" dirty="0" smtClean="0"/>
              <a:t> and CAS</a:t>
            </a:r>
          </a:p>
          <a:p>
            <a:pPr marL="514350" indent="-514350">
              <a:defRPr/>
            </a:pPr>
            <a:r>
              <a:rPr lang="en-US" dirty="0" smtClean="0"/>
              <a:t>Stimulate involvement of young researchers and PhD students in research of joint interest</a:t>
            </a:r>
          </a:p>
          <a:p>
            <a:pPr marL="514350" indent="-514350">
              <a:defRPr/>
            </a:pPr>
            <a:r>
              <a:rPr lang="en-US" dirty="0" smtClean="0"/>
              <a:t>Support research teams aspiring to cooperate on large international projects in the future</a:t>
            </a:r>
          </a:p>
          <a:p>
            <a:pPr marL="514350" indent="-514350">
              <a:defRPr/>
            </a:pPr>
            <a:r>
              <a:rPr lang="en-US" dirty="0" smtClean="0"/>
              <a:t>Enable use of methodology, infrastructure and equipment for mutual benefit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92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577" y="554367"/>
            <a:ext cx="6771217" cy="1325563"/>
          </a:xfrm>
        </p:spPr>
        <p:txBody>
          <a:bodyPr/>
          <a:lstStyle/>
          <a:p>
            <a:pPr>
              <a:defRPr/>
            </a:pPr>
            <a:r>
              <a:rPr lang="en-US" b="1" kern="0" dirty="0" smtClean="0"/>
              <a:t>Proposal Eligibility/Guidance</a:t>
            </a:r>
            <a:endParaRPr lang="en-US" b="1" kern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1171" y="1983988"/>
            <a:ext cx="7886700" cy="358470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All research fields of the CAS are eligible</a:t>
            </a:r>
          </a:p>
          <a:p>
            <a:r>
              <a:rPr lang="en-US" dirty="0" smtClean="0"/>
              <a:t>Individuals may only be involved in only one project per competition cycle</a:t>
            </a:r>
          </a:p>
          <a:p>
            <a:r>
              <a:rPr lang="en-US" dirty="0" smtClean="0"/>
              <a:t>Each Research team members are categorized into four divisions: 1)Senior researchers (5 or more years post PhD; 2) Junior researchers OR </a:t>
            </a:r>
            <a:r>
              <a:rPr lang="en-US" dirty="0" err="1" smtClean="0"/>
              <a:t>PostDocs</a:t>
            </a:r>
            <a:r>
              <a:rPr lang="en-US" dirty="0" smtClean="0"/>
              <a:t> (less than 5 years from PhD); 3) PhD Students; 4) Others (e.g. engineers, technicians, </a:t>
            </a:r>
            <a:r>
              <a:rPr lang="en-US" dirty="0" err="1" smtClean="0"/>
              <a:t>etc</a:t>
            </a:r>
            <a:r>
              <a:rPr lang="en-US" dirty="0" smtClean="0"/>
              <a:t>).</a:t>
            </a:r>
          </a:p>
          <a:p>
            <a:r>
              <a:rPr lang="en-US" dirty="0" smtClean="0"/>
              <a:t>At least 1/3 of the team members must be junior researchers/</a:t>
            </a:r>
            <a:r>
              <a:rPr lang="en-US" dirty="0" err="1" smtClean="0"/>
              <a:t>PostDocs</a:t>
            </a:r>
            <a:r>
              <a:rPr lang="en-US" dirty="0" smtClean="0"/>
              <a:t> or PhD students</a:t>
            </a:r>
          </a:p>
          <a:p>
            <a:r>
              <a:rPr lang="en-US" dirty="0" smtClean="0"/>
              <a:t>Maximum project duration is 3 years; no cost extension is NOT permitted</a:t>
            </a:r>
          </a:p>
          <a:p>
            <a:r>
              <a:rPr lang="en-US" dirty="0" smtClean="0"/>
              <a:t>Projects will begin on January 1, 2020 and end no later than December 31, 2022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82982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577" y="554367"/>
            <a:ext cx="6771217" cy="1325563"/>
          </a:xfrm>
        </p:spPr>
        <p:txBody>
          <a:bodyPr/>
          <a:lstStyle/>
          <a:p>
            <a:pPr>
              <a:defRPr/>
            </a:pPr>
            <a:r>
              <a:rPr lang="en-US" b="1" kern="0" dirty="0" smtClean="0"/>
              <a:t>Financial Conditions/Budget</a:t>
            </a:r>
            <a:endParaRPr lang="en-US" b="1" kern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dirty="0">
                <a:latin typeface="Calibri Light" panose="020F0302020204030204" pitchFamily="34" charset="0"/>
              </a:rPr>
              <a:t>Provide up to $12,500 USD to support up to 2 (two) three-year joint mobility projects within each call for proposals</a:t>
            </a:r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en-GB" sz="2800" dirty="0">
                <a:latin typeface="Calibri Light" panose="020F0302020204030204" pitchFamily="34" charset="0"/>
              </a:rPr>
              <a:t>Eligible costs and budget % include:</a:t>
            </a:r>
            <a:endParaRPr lang="en-US" sz="2800" dirty="0">
              <a:latin typeface="Calibri Light" panose="020F0302020204030204" pitchFamily="34" charset="0"/>
            </a:endParaRP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Bitter" panose="02000000000000000000" pitchFamily="2" charset="0"/>
              <a:buChar char="–"/>
            </a:pPr>
            <a:r>
              <a:rPr lang="en-GB" sz="2800" dirty="0">
                <a:latin typeface="Calibri Light" panose="020F0302020204030204" pitchFamily="34" charset="0"/>
              </a:rPr>
              <a:t>Mobility costs – </a:t>
            </a:r>
            <a:r>
              <a:rPr lang="en-GB" sz="2800" u="sng" dirty="0">
                <a:latin typeface="Calibri Light" panose="020F0302020204030204" pitchFamily="34" charset="0"/>
              </a:rPr>
              <a:t>maximum</a:t>
            </a:r>
            <a:r>
              <a:rPr lang="en-GB" sz="2800" dirty="0">
                <a:latin typeface="Calibri Light" panose="020F0302020204030204" pitchFamily="34" charset="0"/>
              </a:rPr>
              <a:t> of 50% of budget for travel, living </a:t>
            </a:r>
            <a:r>
              <a:rPr lang="en-GB" sz="2800" dirty="0" smtClean="0">
                <a:latin typeface="Calibri Light" panose="020F0302020204030204" pitchFamily="34" charset="0"/>
              </a:rPr>
              <a:t>expenses ($6,250/year)</a:t>
            </a:r>
            <a:endParaRPr lang="en-US" sz="2800" dirty="0">
              <a:latin typeface="Calibri Light" panose="020F0302020204030204" pitchFamily="34" charset="0"/>
            </a:endParaRP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Bitter" panose="02000000000000000000" pitchFamily="2" charset="0"/>
              <a:buChar char="–"/>
            </a:pPr>
            <a:r>
              <a:rPr lang="en-GB" sz="2800" dirty="0">
                <a:latin typeface="Calibri Light" panose="020F0302020204030204" pitchFamily="34" charset="0"/>
              </a:rPr>
              <a:t>Research costs – </a:t>
            </a:r>
            <a:r>
              <a:rPr lang="en-GB" sz="2800" u="sng" dirty="0">
                <a:latin typeface="Calibri Light" panose="020F0302020204030204" pitchFamily="34" charset="0"/>
              </a:rPr>
              <a:t>minimum</a:t>
            </a:r>
            <a:r>
              <a:rPr lang="en-GB" sz="2800" dirty="0">
                <a:latin typeface="Calibri Light" panose="020F0302020204030204" pitchFamily="34" charset="0"/>
              </a:rPr>
              <a:t> of 40% of budget for consumables, services, small equipment, software, international communication &amp; data exchange cost (e.g. phone, cloud </a:t>
            </a:r>
            <a:r>
              <a:rPr lang="en-GB" sz="2800" dirty="0" err="1">
                <a:latin typeface="Calibri Light" panose="020F0302020204030204" pitchFamily="34" charset="0"/>
              </a:rPr>
              <a:t>storage,virtual</a:t>
            </a:r>
            <a:r>
              <a:rPr lang="en-GB" sz="2800" dirty="0">
                <a:latin typeface="Calibri Light" panose="020F0302020204030204" pitchFamily="34" charset="0"/>
              </a:rPr>
              <a:t> meeting, and postage, etc</a:t>
            </a:r>
            <a:r>
              <a:rPr lang="en-GB" sz="2800" dirty="0" smtClean="0">
                <a:latin typeface="Calibri Light" panose="020F0302020204030204" pitchFamily="34" charset="0"/>
              </a:rPr>
              <a:t>.) ($5,000/</a:t>
            </a:r>
            <a:r>
              <a:rPr lang="en-GB" sz="2800" dirty="0" err="1" smtClean="0">
                <a:latin typeface="Calibri Light" panose="020F0302020204030204" pitchFamily="34" charset="0"/>
              </a:rPr>
              <a:t>yr</a:t>
            </a:r>
            <a:r>
              <a:rPr lang="en-GB" sz="2800" dirty="0" smtClean="0">
                <a:latin typeface="Calibri Light" panose="020F0302020204030204" pitchFamily="34" charset="0"/>
              </a:rPr>
              <a:t>)</a:t>
            </a:r>
            <a:endParaRPr lang="en-US" sz="2800" dirty="0">
              <a:latin typeface="Calibri Light" panose="020F0302020204030204" pitchFamily="34" charset="0"/>
            </a:endParaRPr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en-GB" sz="2800" u="sng" dirty="0">
                <a:latin typeface="Calibri Light" panose="020F0302020204030204" pitchFamily="34" charset="0"/>
              </a:rPr>
              <a:t>Non-eligible</a:t>
            </a:r>
            <a:r>
              <a:rPr lang="en-GB" sz="2800" dirty="0">
                <a:latin typeface="Calibri Light" panose="020F0302020204030204" pitchFamily="34" charset="0"/>
              </a:rPr>
              <a:t> costs: personnel, capital equipment (exceeding $5,000 USD/unit), indirect costs.</a:t>
            </a:r>
            <a:endParaRPr lang="en-US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25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56" y="328948"/>
            <a:ext cx="7205472" cy="1543187"/>
          </a:xfrm>
        </p:spPr>
        <p:txBody>
          <a:bodyPr>
            <a:normAutofit/>
          </a:bodyPr>
          <a:lstStyle/>
          <a:p>
            <a:r>
              <a:rPr lang="en-US" altLang="en-US" b="1" dirty="0" smtClean="0"/>
              <a:t>Submission/Evaluation 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498" y="1792224"/>
            <a:ext cx="7886700" cy="4645152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0"/>
              </a:spcBef>
              <a:defRPr/>
            </a:pPr>
            <a:r>
              <a:rPr lang="en-US" dirty="0" smtClean="0"/>
              <a:t>Joint proposals will be submitted by each side; content will be identical, except for budget forms.</a:t>
            </a:r>
          </a:p>
          <a:p>
            <a:pPr marL="514350" indent="-514350">
              <a:spcBef>
                <a:spcPts val="0"/>
              </a:spcBef>
              <a:defRPr/>
            </a:pPr>
            <a:r>
              <a:rPr lang="en-US" dirty="0" err="1" smtClean="0"/>
              <a:t>UofM</a:t>
            </a:r>
            <a:r>
              <a:rPr lang="en-US" dirty="0" smtClean="0"/>
              <a:t> researchers will submit proposals via e-mail to Research Development</a:t>
            </a:r>
          </a:p>
          <a:p>
            <a:pPr marL="514350" indent="-514350">
              <a:spcBef>
                <a:spcPts val="0"/>
              </a:spcBef>
              <a:defRPr/>
            </a:pPr>
            <a:r>
              <a:rPr lang="en-US" dirty="0" smtClean="0"/>
              <a:t>Deadline for submissions is May 31, 2019</a:t>
            </a:r>
          </a:p>
          <a:p>
            <a:pPr marL="514350" indent="-514350">
              <a:spcBef>
                <a:spcPts val="0"/>
              </a:spcBef>
              <a:defRPr/>
            </a:pPr>
            <a:r>
              <a:rPr lang="en-US" dirty="0" smtClean="0"/>
              <a:t>Each organization will evaluate and rank proposals no later than August 31, 2019</a:t>
            </a:r>
          </a:p>
          <a:p>
            <a:pPr marL="514350" indent="-514350">
              <a:spcBef>
                <a:spcPts val="0"/>
              </a:spcBef>
              <a:defRPr/>
            </a:pPr>
            <a:r>
              <a:rPr lang="en-US" dirty="0" err="1" smtClean="0"/>
              <a:t>UofM</a:t>
            </a:r>
            <a:r>
              <a:rPr lang="en-US" dirty="0" smtClean="0"/>
              <a:t> and CAS will negotiate final ranking and approve selected proposals for funding by September 30, 2019.</a:t>
            </a:r>
          </a:p>
          <a:p>
            <a:pPr marL="514350" indent="-514350">
              <a:spcBef>
                <a:spcPts val="0"/>
              </a:spcBef>
              <a:defRPr/>
            </a:pPr>
            <a:r>
              <a:rPr lang="en-US" dirty="0" smtClean="0"/>
              <a:t>Award notification will take place in October for project start dates of January 1, 2020.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  <a:defRPr/>
            </a:pPr>
            <a:endParaRPr lang="en-US" dirty="0" smtClean="0"/>
          </a:p>
          <a:p>
            <a:pPr marL="514350" indent="-514350">
              <a:spcBef>
                <a:spcPts val="0"/>
              </a:spcBef>
              <a:defRPr/>
            </a:pPr>
            <a:endParaRPr lang="en-US" dirty="0"/>
          </a:p>
          <a:p>
            <a:pPr marL="514350" indent="-514350">
              <a:spcBef>
                <a:spcPts val="0"/>
              </a:spcBef>
              <a:defRPr/>
            </a:pPr>
            <a:endParaRPr lang="en-US" dirty="0" smtClean="0"/>
          </a:p>
          <a:p>
            <a:pPr marL="514350" indent="-514350">
              <a:spcBef>
                <a:spcPts val="0"/>
              </a:spcBef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415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883" y="398787"/>
            <a:ext cx="6771217" cy="1325563"/>
          </a:xfrm>
        </p:spPr>
        <p:txBody>
          <a:bodyPr>
            <a:noAutofit/>
          </a:bodyPr>
          <a:lstStyle/>
          <a:p>
            <a:r>
              <a:rPr lang="en-US" altLang="en-US" b="1" dirty="0" smtClean="0"/>
              <a:t>Proposal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36944"/>
            <a:ext cx="7886700" cy="4700431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 smtClean="0"/>
              <a:t>1100 character abstract (including spaces) submitted in English and Czech</a:t>
            </a:r>
          </a:p>
          <a:p>
            <a:r>
              <a:rPr lang="en-US" altLang="en-US" dirty="0" smtClean="0"/>
              <a:t>Maximum 3 page project description (in English only)</a:t>
            </a:r>
          </a:p>
          <a:p>
            <a:pPr lvl="1">
              <a:buFontTx/>
              <a:buChar char="-"/>
            </a:pPr>
            <a:r>
              <a:rPr lang="en-US" altLang="en-US" dirty="0" smtClean="0"/>
              <a:t>Expected/Intended results and benefits, broader impact</a:t>
            </a:r>
          </a:p>
          <a:p>
            <a:pPr lvl="1">
              <a:buFontTx/>
              <a:buChar char="-"/>
            </a:pPr>
            <a:r>
              <a:rPr lang="en-US" altLang="en-US" dirty="0" smtClean="0"/>
              <a:t>Scientific importance and originality of the project, current state-of-the-art in the field (including relevant literature)</a:t>
            </a:r>
          </a:p>
          <a:p>
            <a:pPr lvl="1">
              <a:buFontTx/>
              <a:buChar char="-"/>
            </a:pPr>
            <a:r>
              <a:rPr lang="en-US" altLang="en-US" dirty="0" smtClean="0"/>
              <a:t>Methods and approaches</a:t>
            </a:r>
          </a:p>
          <a:p>
            <a:pPr lvl="1">
              <a:buFontTx/>
              <a:buChar char="-"/>
            </a:pPr>
            <a:r>
              <a:rPr lang="en-US" altLang="en-US" dirty="0" smtClean="0"/>
              <a:t>Activities and outputs/outcomes planned for each year of the project</a:t>
            </a:r>
            <a:endParaRPr lang="en-US" altLang="en-US" dirty="0"/>
          </a:p>
          <a:p>
            <a:r>
              <a:rPr lang="en-US" altLang="en-US" dirty="0" smtClean="0"/>
              <a:t>Maximum 1.5 page description of research team</a:t>
            </a:r>
          </a:p>
          <a:p>
            <a:pPr lvl="1">
              <a:buFontTx/>
              <a:buChar char="-"/>
            </a:pPr>
            <a:r>
              <a:rPr lang="en-US" altLang="en-US" dirty="0" smtClean="0"/>
              <a:t>Qualifications, relevant previous cooperation, compatibility and complementarity of personnel, methods, and instrumentation</a:t>
            </a:r>
          </a:p>
          <a:p>
            <a:pPr lvl="1">
              <a:buFontTx/>
              <a:buChar char="-"/>
            </a:pPr>
            <a:r>
              <a:rPr lang="en-US" altLang="en-US" dirty="0" smtClean="0"/>
              <a:t>Role of each team member</a:t>
            </a:r>
          </a:p>
          <a:p>
            <a:pPr lvl="1">
              <a:buFontTx/>
              <a:buChar char="-"/>
            </a:pPr>
            <a:r>
              <a:rPr lang="en-US" altLang="en-US" dirty="0" smtClean="0"/>
              <a:t>Participation of junior researchers/Postdocs and PhD students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818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883" y="398787"/>
            <a:ext cx="6771217" cy="1325563"/>
          </a:xfrm>
        </p:spPr>
        <p:txBody>
          <a:bodyPr>
            <a:noAutofit/>
          </a:bodyPr>
          <a:lstStyle/>
          <a:p>
            <a:r>
              <a:rPr lang="en-US" altLang="en-US" b="1" dirty="0" smtClean="0"/>
              <a:t>Proposal Content </a:t>
            </a:r>
            <a:r>
              <a:rPr lang="en-US" altLang="en-US" b="1" dirty="0" err="1" smtClean="0"/>
              <a:t>Cont</a:t>
            </a:r>
            <a:r>
              <a:rPr lang="en-US" altLang="en-US" b="1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36944"/>
            <a:ext cx="7886700" cy="4700431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Form that identifies and categorizes US and Czech Principal Investigator, along with team members by category (senior researchers, junior researchers/ postdocs, PhD students, Others)</a:t>
            </a:r>
            <a:endParaRPr lang="en-US" altLang="en-US" dirty="0"/>
          </a:p>
          <a:p>
            <a:r>
              <a:rPr lang="en-US" altLang="en-US" dirty="0" smtClean="0"/>
              <a:t>Academic CV of US Principal Investigator (1 page) that lists a maximum of 5 relevant publications</a:t>
            </a:r>
          </a:p>
          <a:p>
            <a:r>
              <a:rPr lang="en-US" altLang="en-US" dirty="0" smtClean="0"/>
              <a:t>Budget form that Identifies Costs by year and Other Sources of Funding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176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47671"/>
            <a:ext cx="7886700" cy="332403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altLang="en-US" sz="5400" dirty="0"/>
              <a:t>Call will be announced on April 1</a:t>
            </a:r>
            <a:r>
              <a:rPr lang="en-US" altLang="en-US" sz="5400" baseline="30000" dirty="0"/>
              <a:t>st</a:t>
            </a:r>
            <a:r>
              <a:rPr lang="en-US" altLang="en-US" sz="5400" dirty="0"/>
              <a:t>, and all forms, this presentation, and guidance will be on our </a:t>
            </a:r>
            <a:r>
              <a:rPr lang="en-US" altLang="en-US" sz="5400" dirty="0" smtClean="0"/>
              <a:t>website: </a:t>
            </a:r>
            <a:r>
              <a:rPr lang="en-US" altLang="en-US" sz="5400" dirty="0">
                <a:hlinkClick r:id="rId3"/>
              </a:rPr>
              <a:t>https://</a:t>
            </a:r>
            <a:r>
              <a:rPr lang="en-US" altLang="en-US" sz="5400" dirty="0" smtClean="0">
                <a:hlinkClick r:id="rId3"/>
              </a:rPr>
              <a:t>www.memphis.edu/research/researchers/funding/collaborations.php</a:t>
            </a:r>
            <a:r>
              <a:rPr lang="en-US" altLang="en-US" sz="5400" dirty="0" smtClean="0"/>
              <a:t> </a:t>
            </a:r>
            <a:endParaRPr lang="en-US" sz="5400" dirty="0" smtClean="0"/>
          </a:p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11000" dirty="0" smtClean="0"/>
              <a:t>QUESTIONS?</a:t>
            </a:r>
          </a:p>
          <a:p>
            <a:pPr marL="0" indent="0" algn="ctr">
              <a:buNone/>
            </a:pPr>
            <a:r>
              <a:rPr lang="en-US" sz="7000" dirty="0" smtClean="0">
                <a:hlinkClick r:id="rId4"/>
              </a:rPr>
              <a:t>dhernndz@memphis.edu</a:t>
            </a:r>
            <a:endParaRPr lang="en-US" sz="7000" dirty="0" smtClean="0"/>
          </a:p>
          <a:p>
            <a:pPr marL="0" indent="0" algn="ctr">
              <a:buNone/>
            </a:pPr>
            <a:r>
              <a:rPr lang="en-US" sz="7000" dirty="0" smtClean="0"/>
              <a:t>x2648</a:t>
            </a:r>
            <a:endParaRPr lang="en-US" sz="7000" dirty="0" smtClean="0"/>
          </a:p>
        </p:txBody>
      </p:sp>
    </p:spTree>
    <p:extLst>
      <p:ext uri="{BB962C8B-B14F-4D97-AF65-F5344CB8AC3E}">
        <p14:creationId xmlns:p14="http://schemas.microsoft.com/office/powerpoint/2010/main" val="201113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1327</TotalTime>
  <Words>644</Words>
  <Application>Microsoft Office PowerPoint</Application>
  <PresentationFormat>On-screen Show (4:3)</PresentationFormat>
  <Paragraphs>61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Bitter</vt:lpstr>
      <vt:lpstr>Calibri</vt:lpstr>
      <vt:lpstr>Calibri Light</vt:lpstr>
      <vt:lpstr>Office Theme</vt:lpstr>
      <vt:lpstr>PowerPoint Presentation</vt:lpstr>
      <vt:lpstr>Joint Mobility Agreement</vt:lpstr>
      <vt:lpstr>Program Objectives</vt:lpstr>
      <vt:lpstr>Proposal Eligibility/Guidance</vt:lpstr>
      <vt:lpstr>Financial Conditions/Budget</vt:lpstr>
      <vt:lpstr>Submission/Evaluation Process</vt:lpstr>
      <vt:lpstr>Proposal Content</vt:lpstr>
      <vt:lpstr>Proposal Content Cont….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Leigh Ann Dye (ladye)</dc:creator>
  <cp:lastModifiedBy>Deborah Hernandez (dhernndz)</cp:lastModifiedBy>
  <cp:revision>20</cp:revision>
  <dcterms:created xsi:type="dcterms:W3CDTF">2016-10-27T19:58:20Z</dcterms:created>
  <dcterms:modified xsi:type="dcterms:W3CDTF">2019-03-19T16:13:53Z</dcterms:modified>
</cp:coreProperties>
</file>