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60" r:id="rId4"/>
    <p:sldId id="262" r:id="rId5"/>
    <p:sldId id="257" r:id="rId6"/>
    <p:sldId id="261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69" d="100"/>
          <a:sy n="69" d="100"/>
        </p:scale>
        <p:origin x="6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21EE9D-CF4A-4D05-92E2-97AB63F6F261}" type="datetimeFigureOut">
              <a:rPr lang="en-US" smtClean="0"/>
              <a:t>5/8/2019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151CA9-2FBB-406B-885F-6A856F4542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27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C9D64C-E9C2-447C-90A8-89D4C72632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1734C2-25A3-456D-9CFC-1A0C96A51A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2299C4-0BB7-48D0-83A4-809F4E8D7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5D61C-A9D1-4519-B3B3-9476C3ADCBDC}" type="datetime1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5A6335-1D33-4E58-9FD6-7D230182F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Ambartsoumian      Apr 24, 2019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A9682B-39D5-448E-A48D-4EFB3F5E2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066B-02BA-4C1C-97E8-D0B0A9492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808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DCB78-78B4-446C-BBF8-455C12D88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FD1BD1-28E3-49A2-8D63-ECAC86EFEC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22B6E1-9CF1-4E4A-B8A7-6E946A939A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3F3FB-B1CE-4C76-97B2-CEEAB4931520}" type="datetime1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094FC5-1849-4438-B973-FC7DB56BD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Ambartsoumian      Apr 24, 2019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426440-D6C5-425F-A89C-C252B6012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066B-02BA-4C1C-97E8-D0B0A9492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253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E2CBE6-4083-4F84-BB36-130C06E9FB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F910AE-5970-4A12-8397-C1FA5C1875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B19715-9A97-4BFD-9AB9-F45851ED5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20689-9822-4ED3-8563-578DAEA86CA9}" type="datetime1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D3408E-4E0E-49FF-AB80-FF51F87CF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Ambartsoumian      Apr 24, 2019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E9534-507A-45F0-9148-B8E6E8277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066B-02BA-4C1C-97E8-D0B0A9492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903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3A831-2082-478F-B981-C3D229314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81FD5-74C6-4140-BC5A-34D7493520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0845C-6FB2-4045-BB98-DAACB6501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48ADAE-2EA0-4D7B-8C70-18335C2F8C77}" type="datetime1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CFA78B-5B14-4CE6-8A4D-07DD4EEFF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Ambartsoumian      Apr 24, 2019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7B75A8-BB69-4E45-BF95-1A8487C10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066B-02BA-4C1C-97E8-D0B0A9492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624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92947-9E5C-4ACA-884B-B75D46524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BFD72B-6890-4209-B4EC-B01BB6AB70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27DE25-A2D0-4A84-A654-3BFDFDED0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02597-B4BA-4AA8-883B-A6967CF13489}" type="datetime1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7693C9-59BB-478A-B616-2DF89E492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Ambartsoumian      Apr 24, 2019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5C36E2-DFE9-405C-954A-0787F518E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066B-02BA-4C1C-97E8-D0B0A9492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24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ACEC48-3E8C-40CD-920F-DC4149C632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F17EA2-EEBC-4F5C-A593-01DF2F07D7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5CC724-0099-4718-BF5B-2A3CED136C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3AE196-02E3-40F2-B0DC-2FDDE1EE3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03920-B446-470A-BA5D-06A49DB8C061}" type="datetime1">
              <a:rPr lang="en-US" smtClean="0"/>
              <a:t>5/8/2019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122B8C-6C79-482A-89A5-1F4F6B595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Ambartsoumian      Apr 24, 2019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28A0B7-501B-4EBC-B22A-CD837C247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066B-02BA-4C1C-97E8-D0B0A9492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287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48F7AC-6338-49AF-8178-25A0CA07A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B36A0D-1101-40CC-832D-F781786DB0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FE064C-44CE-4468-AAF3-CB7DCAF27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34DFB2-8F81-4ADE-B652-5DF23E193A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5EB401-96A9-4E00-B5F8-C3950A6043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FEF3C2F-A6B2-4EB1-9706-156B4F986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650CFA-C190-4CB1-BAA7-B4C68EF83649}" type="datetime1">
              <a:rPr lang="en-US" smtClean="0"/>
              <a:t>5/8/2019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0D15D2-38F9-420D-8CF0-2473B4410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Ambartsoumian      Apr 24, 2019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B2F1D18-C1B6-4919-BA65-106179F82F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066B-02BA-4C1C-97E8-D0B0A9492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555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9A136-C218-4F05-AC29-9B89A72F9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C6A3D8-9C70-44C7-BE78-DF1BB6365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969E-6CBA-422A-AC2B-30CF174E7E11}" type="datetime1">
              <a:rPr lang="en-US" smtClean="0"/>
              <a:t>5/8/2019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25B73A-BA7F-4558-AD98-3714607D7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Ambartsoumian      Apr 24, 2019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6E3F92-7AB2-4445-B214-67DBB72AE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066B-02BA-4C1C-97E8-D0B0A9492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838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D754A9-5FCA-4445-83F6-4D09E57AC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D96F7-6974-4A77-AA9E-DEF8AD20AF42}" type="datetime1">
              <a:rPr lang="en-US" smtClean="0"/>
              <a:t>5/8/2019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F62349E-0D50-4446-B749-1BDB4181DE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Ambartsoumian      Apr 24, 2019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02B0E2-0826-4628-B90C-54D3FD8C4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066B-02BA-4C1C-97E8-D0B0A9492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460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E32DB-10B4-4B6D-B68A-C14414E92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86F03-B741-463C-A964-821D760943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3D36E6-5932-42F9-AAAF-7C1514F955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899E09-31CF-4A33-B7CE-4402D77F4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3D134-6D5B-45B6-A83B-438F5A3CD172}" type="datetime1">
              <a:rPr lang="en-US" smtClean="0"/>
              <a:t>5/8/2019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7A96F2-BE17-4222-96B9-D846DA333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Ambartsoumian      Apr 24, 2019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0200C8-4E3E-4800-BD8D-B3E8DCBA5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066B-02BA-4C1C-97E8-D0B0A9492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081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3E3C7-9A5B-4ACE-A94D-1860B17C8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BC03D1C-0AF8-4B59-975E-5E9C869299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1BE2B8-9DD3-4781-A7E5-895F6A5724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FE260A-2E4A-4681-AAAA-BC383D0E3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C1E6F-1673-4DD8-AFCF-E8175D32E999}" type="datetime1">
              <a:rPr lang="en-US" smtClean="0"/>
              <a:t>5/8/2019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0FE941-405B-4566-8322-FC76E3EE4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Ambartsoumian      Apr 24, 2019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0E07FE-CEEF-4030-9B57-C34156E45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066B-02BA-4C1C-97E8-D0B0A9492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729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9DFE81F-D3B3-4524-A4FD-9F89C968A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B969CF-643D-4E01-9333-C531675056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705891-A00C-4BE5-96D3-1DCA6346F0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4C107-A203-4ED0-B61F-4DDBC9CDE379}" type="datetime1">
              <a:rPr lang="en-US" smtClean="0"/>
              <a:t>5/8/2019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C228DC-F037-4729-8919-C389483011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Ambartsoumian      Apr 24, 2019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014E8-A5E9-4BE2-8333-E8363139A6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A066B-02BA-4C1C-97E8-D0B0A94924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463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A4DCC-2570-4450-B246-9138508CD0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606288"/>
            <a:ext cx="9995452" cy="3955772"/>
          </a:xfrm>
        </p:spPr>
        <p:txBody>
          <a:bodyPr>
            <a:normAutofit fontScale="90000"/>
          </a:bodyPr>
          <a:lstStyle/>
          <a:p>
            <a:r>
              <a:rPr lang="en-US" dirty="0"/>
              <a:t>Show Interest and They Will Interview Themselves For You</a:t>
            </a:r>
            <a:br>
              <a:rPr lang="en-US" dirty="0"/>
            </a:br>
            <a:br>
              <a:rPr lang="en-US" dirty="0"/>
            </a:br>
            <a:r>
              <a:rPr lang="en-US" sz="5300" dirty="0"/>
              <a:t>Can Spam Be Useful?</a:t>
            </a:r>
            <a:br>
              <a:rPr lang="en-US" sz="5300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F4402B-D7F4-4CC6-8440-395200C9BB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850296"/>
            <a:ext cx="9144000" cy="148093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User-Defined Spam as Electronic Discourse</a:t>
            </a:r>
          </a:p>
          <a:p>
            <a:r>
              <a:rPr lang="en-US" dirty="0"/>
              <a:t>Dr. </a:t>
            </a:r>
            <a:r>
              <a:rPr lang="en-US" dirty="0" err="1"/>
              <a:t>Ambartsoumian’s</a:t>
            </a:r>
            <a:r>
              <a:rPr lang="en-US" dirty="0"/>
              <a:t> Presentation at </a:t>
            </a:r>
          </a:p>
          <a:p>
            <a:r>
              <a:rPr lang="en-US" b="1" dirty="0"/>
              <a:t>Research and Networking Breakfast with a conversation topic on “Data Storage”</a:t>
            </a:r>
          </a:p>
          <a:p>
            <a:r>
              <a:rPr lang="en-US" dirty="0"/>
              <a:t>Apr 24, 2019   FedEx Institute of Technology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08C7F28-873A-489F-BCE6-5CC708AEBC40}"/>
              </a:ext>
            </a:extLst>
          </p:cNvPr>
          <p:cNvSpPr/>
          <p:nvPr/>
        </p:nvSpPr>
        <p:spPr>
          <a:xfrm>
            <a:off x="410817" y="258417"/>
            <a:ext cx="11370365" cy="634116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3321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9E478-F2A2-45BF-8B75-81E9A77C1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6464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E-Mail as the Most Prevalent Database Type and a Perfect Data Collection and Management Tool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691294-F6F8-4A64-9A42-682E48E20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790" y="1520687"/>
            <a:ext cx="11436627" cy="5018225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solidFill>
                  <a:srgbClr val="0070C0"/>
                </a:solidFill>
              </a:rPr>
              <a:t>High validity of data in collected messages - </a:t>
            </a:r>
            <a:r>
              <a:rPr lang="en-US" dirty="0">
                <a:solidFill>
                  <a:srgbClr val="0070C0"/>
                </a:solidFill>
                <a:highlight>
                  <a:srgbClr val="FFFF00"/>
                </a:highlight>
              </a:rPr>
              <a:t>verifiable</a:t>
            </a:r>
            <a:r>
              <a:rPr lang="en-US" dirty="0">
                <a:solidFill>
                  <a:srgbClr val="0070C0"/>
                </a:solidFill>
              </a:rPr>
              <a:t> sources and destinations, which are also time-stamped and automatically and manually tagged with meta-data according to </a:t>
            </a:r>
            <a:r>
              <a:rPr lang="en-US" dirty="0">
                <a:solidFill>
                  <a:srgbClr val="0070C0"/>
                </a:solidFill>
                <a:highlight>
                  <a:srgbClr val="FFFF00"/>
                </a:highlight>
              </a:rPr>
              <a:t>IETF standards</a:t>
            </a:r>
          </a:p>
          <a:p>
            <a:r>
              <a:rPr lang="en-US" dirty="0"/>
              <a:t>All my data include the appropriate addresses and                                                               more than half of the messages (over 50,000 by now)                                                        mention senders’ names</a:t>
            </a:r>
          </a:p>
          <a:p>
            <a:r>
              <a:rPr lang="en-US" dirty="0">
                <a:solidFill>
                  <a:srgbClr val="0070C0"/>
                </a:solidFill>
              </a:rPr>
              <a:t>Textual data are linguistic data and can be analyzed                                                           according to the existing linguistic theories</a:t>
            </a:r>
          </a:p>
          <a:p>
            <a:r>
              <a:rPr lang="en-US" dirty="0"/>
              <a:t>Benefits: leads to clean lexicons, curated                                                                    taxonomies, perfect for Design Science Research                                                                     and NLP</a:t>
            </a:r>
          </a:p>
          <a:p>
            <a:endParaRPr lang="en-US" dirty="0"/>
          </a:p>
          <a:p>
            <a:r>
              <a:rPr lang="en-US" b="1" i="1" dirty="0"/>
              <a:t>Issues:</a:t>
            </a:r>
            <a:r>
              <a:rPr lang="en-US" dirty="0"/>
              <a:t> 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Conversion to the .csv format KILLED ALL THE TIMESTAMPS!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NLP as a field is extremely disorganized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Too many people do silly things with text these days</a:t>
            </a:r>
          </a:p>
          <a:p>
            <a:pPr lvl="1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C66BB46-A5FC-45C9-88BC-8A77277242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6360" y="2294732"/>
            <a:ext cx="4133850" cy="3091242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7CA416-A8E7-4DDF-B007-4DF09C100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066B-02BA-4C1C-97E8-D0B0A9492415}" type="slidenum">
              <a:rPr lang="en-US" smtClean="0"/>
              <a:t>2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F76C7B01-C6B1-4CFA-9C07-7FFD7E212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Ambartsoumian      Apr 24, 2019 </a:t>
            </a:r>
          </a:p>
        </p:txBody>
      </p:sp>
    </p:spTree>
    <p:extLst>
      <p:ext uri="{BB962C8B-B14F-4D97-AF65-F5344CB8AC3E}">
        <p14:creationId xmlns:p14="http://schemas.microsoft.com/office/powerpoint/2010/main" val="35039026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4D3C4-55F2-48FB-A194-3C466CC15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35916"/>
            <a:ext cx="10515600" cy="1325563"/>
          </a:xfrm>
        </p:spPr>
        <p:txBody>
          <a:bodyPr/>
          <a:lstStyle/>
          <a:p>
            <a:pPr algn="ctr"/>
            <a:r>
              <a:rPr lang="en-US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Microsoft’s Extensible Storage Engine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130B50-6FB0-4342-B46C-A8FDF366F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6" y="1319765"/>
            <a:ext cx="11628782" cy="4914693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rgbClr val="0070C0"/>
                </a:solidFill>
              </a:rPr>
              <a:t>Extensible Storage Engine (ESE), also known as JET Blue, is an ISAM (indexed sequential access method) data storage technology from Microsoft. </a:t>
            </a:r>
          </a:p>
          <a:p>
            <a:r>
              <a:rPr lang="en-US" dirty="0"/>
              <a:t>ESE is the core of </a:t>
            </a:r>
            <a:r>
              <a:rPr lang="en-US" dirty="0">
                <a:highlight>
                  <a:srgbClr val="FFFF00"/>
                </a:highlight>
              </a:rPr>
              <a:t>Microsoft Exchange Server</a:t>
            </a:r>
            <a:r>
              <a:rPr lang="en-US" dirty="0"/>
              <a:t>, Active Directory, and Windows Search. </a:t>
            </a:r>
          </a:p>
          <a:p>
            <a:r>
              <a:rPr lang="en-US" sz="2600" dirty="0">
                <a:solidFill>
                  <a:srgbClr val="0070C0"/>
                </a:solidFill>
              </a:rPr>
              <a:t>It's also used by a number of Windows components including Windows Update client and Help and Support Center. </a:t>
            </a:r>
          </a:p>
          <a:p>
            <a:r>
              <a:rPr lang="en-US" dirty="0"/>
              <a:t>Its purpose is to allow applications to store and retrieve data via indexed and sequential access.</a:t>
            </a:r>
          </a:p>
          <a:p>
            <a:r>
              <a:rPr lang="en-US" sz="2600" dirty="0">
                <a:solidFill>
                  <a:srgbClr val="0070C0"/>
                </a:solidFill>
              </a:rPr>
              <a:t>An ESE database looks like a single file to Windows</a:t>
            </a:r>
          </a:p>
          <a:p>
            <a:r>
              <a:rPr lang="en-US" dirty="0"/>
              <a:t>Internally the database is a collection of 2, 4, 8, 16, or 32 KB pages, arranged in a balanced B-tree structure.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8418E1-7802-4BED-AD7A-8D806B80B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066B-02BA-4C1C-97E8-D0B0A9492415}" type="slidenum">
              <a:rPr lang="en-US" smtClean="0"/>
              <a:t>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263C75-A64C-4692-BF97-28170A67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chemeClr val="bg1">
                    <a:lumMod val="85000"/>
                  </a:schemeClr>
                </a:solidFill>
              </a:rPr>
              <a:t>Ambartsoumian      Apr 24, 2019 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821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B4D3C4-55F2-48FB-A194-3C466CC15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27383"/>
            <a:ext cx="10515600" cy="113409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Oracle’s </a:t>
            </a:r>
            <a:r>
              <a:rPr lang="en-US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InnoDB</a:t>
            </a:r>
            <a:r>
              <a:rPr lang="en-US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Storage Engine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130B50-6FB0-4342-B46C-A8FDF366F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566" y="1858617"/>
            <a:ext cx="11628782" cy="4375841"/>
          </a:xfrm>
        </p:spPr>
        <p:txBody>
          <a:bodyPr>
            <a:normAutofit/>
          </a:bodyPr>
          <a:lstStyle/>
          <a:p>
            <a:r>
              <a:rPr lang="en-US" sz="2600" dirty="0" err="1">
                <a:solidFill>
                  <a:srgbClr val="0070C0"/>
                </a:solidFill>
              </a:rPr>
              <a:t>InnoDB</a:t>
            </a:r>
            <a:r>
              <a:rPr lang="en-US" sz="2600" dirty="0">
                <a:solidFill>
                  <a:srgbClr val="0070C0"/>
                </a:solidFill>
              </a:rPr>
              <a:t> is a storage engine for the database management system MySQL. </a:t>
            </a:r>
          </a:p>
          <a:p>
            <a:r>
              <a:rPr lang="en-US" dirty="0"/>
              <a:t>MySQL 5.5, December 2010, and later use it by default replacing </a:t>
            </a:r>
            <a:r>
              <a:rPr lang="en-US" dirty="0" err="1"/>
              <a:t>MyISAM</a:t>
            </a:r>
            <a:r>
              <a:rPr lang="en-US" dirty="0"/>
              <a:t>. </a:t>
            </a:r>
          </a:p>
          <a:p>
            <a:r>
              <a:rPr lang="en-US" sz="2600" dirty="0">
                <a:solidFill>
                  <a:srgbClr val="0070C0"/>
                </a:solidFill>
              </a:rPr>
              <a:t>It provides the standard ACID-compliant transaction features, along with foreign key support (Declarative Referential Integrity). </a:t>
            </a:r>
          </a:p>
          <a:p>
            <a:r>
              <a:rPr lang="en-US" dirty="0"/>
              <a:t>Full text search indexes, since MySQL 5.6 (February 2013)</a:t>
            </a:r>
          </a:p>
          <a:p>
            <a:r>
              <a:rPr lang="en-US" sz="2600" dirty="0">
                <a:solidFill>
                  <a:srgbClr val="0070C0"/>
                </a:solidFill>
              </a:rPr>
              <a:t>and MariaDB 10.0</a:t>
            </a:r>
          </a:p>
          <a:p>
            <a:r>
              <a:rPr lang="en-US" dirty="0"/>
              <a:t>Spatial operations, following the </a:t>
            </a:r>
            <a:r>
              <a:rPr lang="en-US" dirty="0" err="1"/>
              <a:t>OpenGIS</a:t>
            </a:r>
            <a:r>
              <a:rPr lang="en-US" dirty="0"/>
              <a:t> standard</a:t>
            </a:r>
          </a:p>
          <a:p>
            <a:r>
              <a:rPr lang="en-US" sz="2600" dirty="0">
                <a:solidFill>
                  <a:srgbClr val="0070C0"/>
                </a:solidFill>
              </a:rPr>
              <a:t>Virtual columns, only in MariaDB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97C53-B56A-4E56-AC57-04D9F3D13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066B-02BA-4C1C-97E8-D0B0A9492415}" type="slidenum">
              <a:rPr lang="en-US" smtClean="0"/>
              <a:t>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0FC72-F94B-48D2-AFF0-C403C6098C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chemeClr val="bg1">
                    <a:lumMod val="85000"/>
                  </a:schemeClr>
                </a:solidFill>
              </a:rPr>
              <a:t>Ambartsoumian      Apr 24, 2019 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7677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EC341-BE86-41A7-994A-54C1594E0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8967"/>
            <a:ext cx="10515600" cy="1412392"/>
          </a:xfrm>
        </p:spPr>
        <p:txBody>
          <a:bodyPr/>
          <a:lstStyle/>
          <a:p>
            <a:pPr algn="ctr"/>
            <a:r>
              <a:rPr lang="en-US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Show Interest and They Will Interview Themselves For You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EC671-0B11-47C1-A386-07FF30946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689652"/>
            <a:ext cx="11817625" cy="4686093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0070C0"/>
                </a:solidFill>
              </a:rPr>
              <a:t>Professional advertisement as an agenda-setting (Baran, 2014) communication – a self-forming stream of </a:t>
            </a:r>
            <a:r>
              <a:rPr lang="en-US" dirty="0" err="1">
                <a:solidFill>
                  <a:srgbClr val="0070C0"/>
                </a:solidFill>
              </a:rPr>
              <a:t>operants</a:t>
            </a:r>
            <a:r>
              <a:rPr lang="en-US" dirty="0">
                <a:solidFill>
                  <a:srgbClr val="0070C0"/>
                </a:solidFill>
              </a:rPr>
              <a:t> aimed at professional discourse communities (Porter, 1991)</a:t>
            </a:r>
          </a:p>
          <a:p>
            <a:r>
              <a:rPr lang="en-US" dirty="0"/>
              <a:t>Theoretically defined by three main influencers:</a:t>
            </a:r>
          </a:p>
          <a:p>
            <a:pPr lvl="1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Skinner’s Operant Conditioning (1957) – professional shaming as punishments and a chance to condescend as a reward</a:t>
            </a:r>
          </a:p>
          <a:p>
            <a:pPr lvl="1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Foucault’s (1991) episteme (every type of knowledge has its own discourse), plus power relationships – advertisers are too big to ignore</a:t>
            </a:r>
          </a:p>
          <a:p>
            <a:pPr lvl="1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Glaser (1978), Glaser and Strauss’ (1967) “voices begging to be heard” (or demanding to be collected in my case)</a:t>
            </a:r>
          </a:p>
          <a:p>
            <a:r>
              <a:rPr lang="en-US" dirty="0"/>
              <a:t>Definitely structured by multiple electronic communication protocols for decades (e.g. RFC 822, "Standard for the Format of ARPA Internet Text Messages“ dating from the mid-1970s) but mistakenly labeled “unstructured” by the SQL programmers</a:t>
            </a:r>
          </a:p>
          <a:p>
            <a:r>
              <a:rPr lang="en-US" dirty="0">
                <a:solidFill>
                  <a:srgbClr val="0070C0"/>
                </a:solidFill>
              </a:rPr>
              <a:t>Minimizes researcher’s bias </a:t>
            </a:r>
          </a:p>
          <a:p>
            <a:pPr lvl="1"/>
            <a:endParaRPr lang="en-US" dirty="0"/>
          </a:p>
          <a:p>
            <a:pPr lvl="1"/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863604-1FE0-465E-B198-4314AA180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066B-02BA-4C1C-97E8-D0B0A9492415}" type="slidenum">
              <a:rPr lang="en-US" smtClean="0"/>
              <a:t>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23AC38-AB54-411D-846C-211FDEF3A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chemeClr val="bg1">
                    <a:lumMod val="85000"/>
                  </a:schemeClr>
                </a:solidFill>
              </a:rPr>
              <a:t>Ambartsoumian      Apr 24, 2019 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5893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9EC341-BE86-41A7-994A-54C1594E0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599" y="168967"/>
            <a:ext cx="11817625" cy="2305876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Result: </a:t>
            </a:r>
            <a:br>
              <a:rPr lang="en-US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Reliable Data Supply Chain with a Theoretically Defined Research Boundary and Protocol Defined Data Structure and Storage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AEC671-0B11-47C1-A386-07FF30946F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2613990"/>
            <a:ext cx="11817625" cy="3965713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rgbClr val="0070C0"/>
                </a:solidFill>
              </a:rPr>
              <a:t>Addressable outbound electronic discourse seeks recipients, minimizes researcher’s bias in data collection, is designed for standardized data storage </a:t>
            </a:r>
          </a:p>
          <a:p>
            <a:r>
              <a:rPr lang="en-US" dirty="0"/>
              <a:t>Minimizes Garbage-In:</a:t>
            </a:r>
          </a:p>
          <a:p>
            <a:pPr lvl="1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Stored in packets while in transit in the channel (Shannon, 1948)</a:t>
            </a:r>
          </a:p>
          <a:p>
            <a:pPr lvl="1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Assembled at destination with TCP-assured reliability (acknowledgment and retransmission)</a:t>
            </a:r>
          </a:p>
          <a:p>
            <a:pPr lvl="1"/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With email fetching protocols like POP3 and IMAP, messages are identified, and referenced by a unique ID (UID)</a:t>
            </a:r>
          </a:p>
          <a:p>
            <a:r>
              <a:rPr lang="en-US" dirty="0"/>
              <a:t>E-mail is not structured for building relational tables, but is structured and densely tagged for linguistic analysis (e.g. application of lexical codes)</a:t>
            </a:r>
          </a:p>
          <a:p>
            <a:r>
              <a:rPr lang="en-US" dirty="0">
                <a:solidFill>
                  <a:srgbClr val="0070C0"/>
                </a:solidFill>
              </a:rPr>
              <a:t>Structured metadata provides sender-defined categories (makes category induction less biased) and allows for automatic market analysis by showing the sender name and domain</a:t>
            </a:r>
          </a:p>
          <a:p>
            <a:pPr lvl="1"/>
            <a:endParaRPr lang="en-US" dirty="0"/>
          </a:p>
          <a:p>
            <a:pPr lvl="1"/>
            <a:endParaRPr lang="en-US" sz="28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9ECBF5-1E36-4915-A77F-62744B6414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066B-02BA-4C1C-97E8-D0B0A9492415}" type="slidenum">
              <a:rPr lang="en-US" smtClean="0"/>
              <a:t>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F14075-6AFF-43DD-B6DC-C91E743DC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chemeClr val="bg1">
                    <a:lumMod val="85000"/>
                  </a:schemeClr>
                </a:solidFill>
              </a:rPr>
              <a:t>Ambartsoumian      Apr 24, 2019 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471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04DAF-D728-45BF-914E-E771A507FC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7774" y="0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1DC54-259C-49E3-99FE-B0717E7AE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1296"/>
            <a:ext cx="10515600" cy="4755667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Baran, S. (2014) "Introduction to Mass Communication: Media Literacy and Culture" McGraw-Hill Education; 8th edition.</a:t>
            </a:r>
          </a:p>
          <a:p>
            <a:r>
              <a:rPr lang="en-US" dirty="0"/>
              <a:t>Bennett, S. “31 Days Before Your CCENT Certification”. Pearson Education (USA). Kindle Edition.</a:t>
            </a:r>
          </a:p>
          <a:p>
            <a:r>
              <a:rPr lang="en-US" dirty="0"/>
              <a:t>Glaser, B. G. and Strauss, A. L. (1967). “The discovery of grounded theory: Strategies for qualitative research”.</a:t>
            </a:r>
          </a:p>
          <a:p>
            <a:r>
              <a:rPr lang="en-US" dirty="0"/>
              <a:t>Porter, J.E. (1991). “Audience and Rhetoric: An Archaeological Composition of the Discourse Community”. Pearson.</a:t>
            </a:r>
          </a:p>
          <a:p>
            <a:r>
              <a:rPr lang="en-US" dirty="0" err="1"/>
              <a:t>Rabinow</a:t>
            </a:r>
            <a:r>
              <a:rPr lang="en-US" dirty="0"/>
              <a:t>, P. (ed) (1991) “The </a:t>
            </a:r>
            <a:r>
              <a:rPr lang="en-US" dirty="0" err="1"/>
              <a:t>Foulcault</a:t>
            </a:r>
            <a:r>
              <a:rPr lang="en-US" dirty="0"/>
              <a:t> Reader: An introduction to </a:t>
            </a:r>
            <a:r>
              <a:rPr lang="en-US" dirty="0" err="1"/>
              <a:t>Foulcault’s</a:t>
            </a:r>
            <a:r>
              <a:rPr lang="en-US" dirty="0"/>
              <a:t> thought”, London, Penguin.</a:t>
            </a:r>
          </a:p>
          <a:p>
            <a:r>
              <a:rPr lang="en-US" dirty="0"/>
              <a:t>Shannon, C. (1948). "A Mathematical Theory of Communication". Bell System Technical Journal. 27 (July and October)</a:t>
            </a:r>
          </a:p>
          <a:p>
            <a:r>
              <a:rPr lang="en-US" dirty="0"/>
              <a:t>Skinner, B. F. (1957). "Verbal Behavior." Acton, MA: Copley Publishing Group. </a:t>
            </a:r>
          </a:p>
          <a:p>
            <a:r>
              <a:rPr lang="en-US" dirty="0"/>
              <a:t>Wood, D. (2009). “Programming Internet Email: Mastering Internet Messaging Systems”. Kindle Edition. O'Reilly Media; 1st edition (August 1, 1999)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A97E12-7963-4BDB-BDCD-BB62FBB40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A066B-02BA-4C1C-97E8-D0B0A9492415}" type="slidenum">
              <a:rPr lang="en-US" smtClean="0"/>
              <a:t>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A105D-02D9-4D4A-995F-F5E28CC1A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>
                <a:solidFill>
                  <a:schemeClr val="bg1">
                    <a:lumMod val="85000"/>
                  </a:schemeClr>
                </a:solidFill>
              </a:rPr>
              <a:t>Ambartsoumian      Apr 24, 2019 </a:t>
            </a:r>
            <a:endParaRPr lang="en-US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567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680</TotalTime>
  <Words>887</Words>
  <Application>Microsoft Office PowerPoint</Application>
  <PresentationFormat>Widescreen</PresentationFormat>
  <Paragraphs>67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Show Interest and They Will Interview Themselves For You  Can Spam Be Useful? </vt:lpstr>
      <vt:lpstr>E-Mail as the Most Prevalent Database Type and a Perfect Data Collection and Management Tool</vt:lpstr>
      <vt:lpstr>Microsoft’s Extensible Storage Engine </vt:lpstr>
      <vt:lpstr>Oracle’s InnoDB Storage Engine </vt:lpstr>
      <vt:lpstr>Show Interest and They Will Interview Themselves For You</vt:lpstr>
      <vt:lpstr>Result:  a Reliable Data Supply Chain with a Theoretically Defined Research Boundary and Protocol Defined Data Structure and Storage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 Spam Be Useful?   User-Defined Spam as Electronic Discourse</dc:title>
  <dc:creator>Vladimir G Ambartsoumian (vgmbrtsm)</dc:creator>
  <cp:lastModifiedBy>Vladimir G Ambartsoumian (vgmbrtsm)</cp:lastModifiedBy>
  <cp:revision>51</cp:revision>
  <dcterms:created xsi:type="dcterms:W3CDTF">2019-03-28T02:40:13Z</dcterms:created>
  <dcterms:modified xsi:type="dcterms:W3CDTF">2019-05-08T07:42:25Z</dcterms:modified>
</cp:coreProperties>
</file>