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6"/>
  </p:notesMasterIdLst>
  <p:sldIdLst>
    <p:sldId id="256" r:id="rId2"/>
    <p:sldId id="423" r:id="rId3"/>
    <p:sldId id="424" r:id="rId4"/>
    <p:sldId id="420" r:id="rId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1"/>
    <p:restoredTop sz="94665"/>
  </p:normalViewPr>
  <p:slideViewPr>
    <p:cSldViewPr snapToGrid="0" snapToObjects="1">
      <p:cViewPr varScale="1">
        <p:scale>
          <a:sx n="90" d="100"/>
          <a:sy n="90" d="100"/>
        </p:scale>
        <p:origin x="232" y="5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F6C5617-A0DA-4845-994E-3EBD9034F812}" type="datetimeFigureOut">
              <a:rPr lang="en-US" smtClean="0"/>
              <a:t>3/26/19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FBD0CEB-D256-9B4F-8B38-8AFCEF4D84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00741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D68DD3-9C9E-45A0-8D87-D10011982A22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433300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41E691-D818-432A-8D9E-4F2705ABF498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169248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A2281C-9548-6B4D-9E96-B48535D2B92A}" type="datetimeFigureOut">
              <a:rPr lang="en-US" smtClean="0"/>
              <a:t>3/26/19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552349-EB8A-C345-8FD9-717B216587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31653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A2281C-9548-6B4D-9E96-B48535D2B92A}" type="datetimeFigureOut">
              <a:rPr lang="en-US" smtClean="0"/>
              <a:t>3/26/19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552349-EB8A-C345-8FD9-717B216587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61078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A2281C-9548-6B4D-9E96-B48535D2B92A}" type="datetimeFigureOut">
              <a:rPr lang="en-US" smtClean="0"/>
              <a:t>3/26/19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552349-EB8A-C345-8FD9-717B216587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39345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A2281C-9548-6B4D-9E96-B48535D2B92A}" type="datetimeFigureOut">
              <a:rPr lang="en-US" smtClean="0"/>
              <a:t>3/26/19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552349-EB8A-C345-8FD9-717B216587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94414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A2281C-9548-6B4D-9E96-B48535D2B92A}" type="datetimeFigureOut">
              <a:rPr lang="en-US" smtClean="0"/>
              <a:t>3/26/19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552349-EB8A-C345-8FD9-717B216587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02908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A2281C-9548-6B4D-9E96-B48535D2B92A}" type="datetimeFigureOut">
              <a:rPr lang="en-US" smtClean="0"/>
              <a:t>3/26/19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552349-EB8A-C345-8FD9-717B216587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68929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A2281C-9548-6B4D-9E96-B48535D2B92A}" type="datetimeFigureOut">
              <a:rPr lang="en-US" smtClean="0"/>
              <a:t>3/26/19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552349-EB8A-C345-8FD9-717B216587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65677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A2281C-9548-6B4D-9E96-B48535D2B92A}" type="datetimeFigureOut">
              <a:rPr lang="en-US" smtClean="0"/>
              <a:t>3/26/19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552349-EB8A-C345-8FD9-717B216587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39413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A2281C-9548-6B4D-9E96-B48535D2B92A}" type="datetimeFigureOut">
              <a:rPr lang="en-US" smtClean="0"/>
              <a:t>3/26/19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552349-EB8A-C345-8FD9-717B216587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78452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A2281C-9548-6B4D-9E96-B48535D2B92A}" type="datetimeFigureOut">
              <a:rPr lang="en-US" smtClean="0"/>
              <a:t>3/26/19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552349-EB8A-C345-8FD9-717B216587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00936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A2281C-9548-6B4D-9E96-B48535D2B92A}" type="datetimeFigureOut">
              <a:rPr lang="en-US" smtClean="0"/>
              <a:t>3/26/19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552349-EB8A-C345-8FD9-717B216587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16317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AA2281C-9548-6B4D-9E96-B48535D2B92A}" type="datetimeFigureOut">
              <a:rPr lang="en-US" smtClean="0"/>
              <a:t>3/26/19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A552349-EB8A-C345-8FD9-717B216587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5364592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gbif.org/" TargetMode="Externa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tif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tiff"/><Relationship Id="rId4" Type="http://schemas.openxmlformats.org/officeDocument/2006/relationships/image" Target="../media/image7.tif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9E2CA674-711C-0644-87D1-412C819B73BD}"/>
              </a:ext>
            </a:extLst>
          </p:cNvPr>
          <p:cNvSpPr txBox="1"/>
          <p:nvPr/>
        </p:nvSpPr>
        <p:spPr>
          <a:xfrm>
            <a:off x="205211" y="135816"/>
            <a:ext cx="962693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/>
              <a:t>Big data for Global Change Ecology (Biogeography)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EB93DCF-9300-774F-80D7-BAFC061812AB}"/>
              </a:ext>
            </a:extLst>
          </p:cNvPr>
          <p:cNvSpPr txBox="1"/>
          <p:nvPr/>
        </p:nvSpPr>
        <p:spPr>
          <a:xfrm>
            <a:off x="662416" y="961768"/>
            <a:ext cx="10259027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Digital Environmental Map from remote sensing (active / passive) </a:t>
            </a:r>
            <a:r>
              <a:rPr lang="en-US" sz="2400" dirty="0" err="1"/>
              <a:t>DataOne.org</a:t>
            </a:r>
            <a:endParaRPr lang="en-US" sz="2400" dirty="0"/>
          </a:p>
          <a:p>
            <a:endParaRPr lang="en-US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Continental-scale: Satellite maps (NASA MODIS) 500m to 1 km pixel resolution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Regional-scale: Landsat OLI (30m)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Local-scale: LiDAR (3 feet)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E851DFD-B8F6-EF44-8393-3A8886D9FE0A}"/>
              </a:ext>
            </a:extLst>
          </p:cNvPr>
          <p:cNvSpPr txBox="1"/>
          <p:nvPr/>
        </p:nvSpPr>
        <p:spPr>
          <a:xfrm>
            <a:off x="662416" y="2994653"/>
            <a:ext cx="10805074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Species occurrence data</a:t>
            </a:r>
          </a:p>
          <a:p>
            <a:endParaRPr lang="en-US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The Global Biodiversity Information Facility (GBIF): </a:t>
            </a:r>
            <a:r>
              <a:rPr lang="en-US" sz="2400" dirty="0">
                <a:hlinkClick r:id="rId2"/>
              </a:rPr>
              <a:t>https://www.gbif.org/</a:t>
            </a:r>
            <a:r>
              <a:rPr lang="en-US" sz="2400" dirty="0"/>
              <a:t>  </a:t>
            </a:r>
          </a:p>
          <a:p>
            <a:r>
              <a:rPr lang="en-US" sz="2400" dirty="0"/>
              <a:t>- the largest and most widely known source of species records (Costello et al., 2013)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17C264A-8928-184D-8A5B-6509A2311A1E}"/>
              </a:ext>
            </a:extLst>
          </p:cNvPr>
          <p:cNvSpPr txBox="1"/>
          <p:nvPr/>
        </p:nvSpPr>
        <p:spPr>
          <a:xfrm>
            <a:off x="662416" y="4873377"/>
            <a:ext cx="700997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Plant community data</a:t>
            </a:r>
          </a:p>
          <a:p>
            <a:endParaRPr lang="en-US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err="1"/>
              <a:t>VegBank</a:t>
            </a:r>
            <a:r>
              <a:rPr lang="en-US" sz="2400" dirty="0"/>
              <a:t>/ EVA (European Vegetation Archive)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Forest Inventory and Analysis (FIA database)</a:t>
            </a:r>
          </a:p>
          <a:p>
            <a:r>
              <a:rPr lang="en-US" sz="2400" dirty="0"/>
              <a:t>- Oracle DB </a:t>
            </a:r>
          </a:p>
        </p:txBody>
      </p:sp>
    </p:spTree>
    <p:extLst>
      <p:ext uri="{BB962C8B-B14F-4D97-AF65-F5344CB8AC3E}">
        <p14:creationId xmlns:p14="http://schemas.microsoft.com/office/powerpoint/2010/main" val="300217276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 txBox="1">
            <a:spLocks/>
          </p:cNvSpPr>
          <p:nvPr/>
        </p:nvSpPr>
        <p:spPr>
          <a:xfrm>
            <a:off x="1967163" y="130175"/>
            <a:ext cx="8257674" cy="85046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600" b="1" dirty="0">
                <a:latin typeface="Garamond" panose="02020404030301010803" pitchFamily="18" charset="0"/>
              </a:rPr>
              <a:t>Forest Inventory and Analysis (FIA)</a:t>
            </a:r>
          </a:p>
        </p:txBody>
      </p:sp>
      <p:pic>
        <p:nvPicPr>
          <p:cNvPr id="8" name="Picture 1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2845" y="2283510"/>
            <a:ext cx="1973461" cy="1535906"/>
          </a:xfrm>
          <a:prstGeom prst="rect">
            <a:avLst/>
          </a:prstGeom>
          <a:noFill/>
          <a:ln>
            <a:noFill/>
          </a:ln>
          <a:effectLst>
            <a:outerShdw blurRad="127000" dist="76199" dir="8880026" algn="ctr" rotWithShape="0">
              <a:schemeClr val="bg2">
                <a:alpha val="75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2"/>
          <p:cNvPicPr>
            <a:picLocks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0953" y="1908463"/>
            <a:ext cx="1955602" cy="1535906"/>
          </a:xfrm>
          <a:prstGeom prst="rect">
            <a:avLst/>
          </a:prstGeom>
          <a:noFill/>
          <a:ln>
            <a:noFill/>
          </a:ln>
          <a:effectLst>
            <a:outerShdw blurRad="127000" dist="76199" dir="8880026" algn="ctr" rotWithShape="0">
              <a:schemeClr val="bg2">
                <a:alpha val="75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3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21204" y="1453049"/>
            <a:ext cx="1973461" cy="1535906"/>
          </a:xfrm>
          <a:prstGeom prst="rect">
            <a:avLst/>
          </a:prstGeom>
          <a:noFill/>
          <a:ln>
            <a:noFill/>
          </a:ln>
          <a:effectLst>
            <a:outerShdw blurRad="127000" dist="76199" dir="8880026" algn="ctr" rotWithShape="0">
              <a:schemeClr val="bg2">
                <a:alpha val="75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3482" y="1113721"/>
            <a:ext cx="8027789" cy="16173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Rectangle 6"/>
          <p:cNvSpPr>
            <a:spLocks/>
          </p:cNvSpPr>
          <p:nvPr/>
        </p:nvSpPr>
        <p:spPr bwMode="auto">
          <a:xfrm>
            <a:off x="3735215" y="2354947"/>
            <a:ext cx="1741289" cy="10983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b"/>
          <a:lstStyle>
            <a:lvl1pPr algn="l">
              <a:defRPr sz="1200">
                <a:solidFill>
                  <a:schemeClr val="tx1"/>
                </a:solidFill>
                <a:latin typeface="Helvetica Neue Light" charset="0"/>
              </a:defRPr>
            </a:lvl1pPr>
            <a:lvl2pPr algn="l">
              <a:defRPr sz="1200">
                <a:solidFill>
                  <a:schemeClr val="tx1"/>
                </a:solidFill>
                <a:latin typeface="Helvetica Neue Light" charset="0"/>
              </a:defRPr>
            </a:lvl2pPr>
            <a:lvl3pPr algn="l">
              <a:defRPr sz="1200">
                <a:solidFill>
                  <a:schemeClr val="tx1"/>
                </a:solidFill>
                <a:latin typeface="Helvetica Neue Light" charset="0"/>
              </a:defRPr>
            </a:lvl3pPr>
            <a:lvl4pPr algn="l">
              <a:defRPr sz="1200">
                <a:solidFill>
                  <a:schemeClr val="tx1"/>
                </a:solidFill>
                <a:latin typeface="Helvetica Neue Light" charset="0"/>
              </a:defRPr>
            </a:lvl4pPr>
            <a:lvl5pPr algn="l">
              <a:defRPr sz="1200">
                <a:solidFill>
                  <a:schemeClr val="tx1"/>
                </a:solidFill>
                <a:latin typeface="Helvetica Neue Light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Helvetica Neue Light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Helvetica Neue Light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Helvetica Neue Light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Helvetica Neue Light" charset="0"/>
              </a:defRPr>
            </a:lvl9pPr>
          </a:lstStyle>
          <a:p>
            <a:pPr>
              <a:buClr>
                <a:srgbClr val="000000"/>
              </a:buClr>
              <a:buSzPct val="75000"/>
              <a:buFont typeface="Helvetica Neue Light" charset="0"/>
              <a:buChar char="•"/>
            </a:pPr>
            <a:r>
              <a:rPr lang="en-US" altLang="en-US" sz="1700" dirty="0">
                <a:solidFill>
                  <a:schemeClr val="bg1"/>
                </a:solidFill>
                <a:ea typeface="Helvetica Neue Light" charset="0"/>
                <a:cs typeface="Helvetica Neue Light" charset="0"/>
              </a:rPr>
              <a:t> Remote sensing</a:t>
            </a:r>
          </a:p>
          <a:p>
            <a:endParaRPr lang="en-US" altLang="en-US" sz="1700" dirty="0">
              <a:solidFill>
                <a:schemeClr val="bg1"/>
              </a:solidFill>
              <a:ea typeface="Helvetica Neue Light" charset="0"/>
              <a:cs typeface="Helvetica Neue Light" charset="0"/>
            </a:endParaRPr>
          </a:p>
          <a:p>
            <a:pPr>
              <a:buClr>
                <a:srgbClr val="000000"/>
              </a:buClr>
              <a:buSzPct val="75000"/>
              <a:buFont typeface="Helvetica Neue Light" charset="0"/>
              <a:buChar char="•"/>
            </a:pPr>
            <a:r>
              <a:rPr lang="en-US" altLang="en-US" sz="1700" dirty="0">
                <a:solidFill>
                  <a:schemeClr val="bg1"/>
                </a:solidFill>
                <a:ea typeface="Helvetica Neue Light" charset="0"/>
                <a:cs typeface="Helvetica Neue Light" charset="0"/>
              </a:rPr>
              <a:t> Stratification</a:t>
            </a:r>
          </a:p>
          <a:p>
            <a:endParaRPr lang="en-US" altLang="en-US" sz="1700" dirty="0">
              <a:solidFill>
                <a:schemeClr val="bg1"/>
              </a:solidFill>
              <a:ea typeface="Helvetica Neue Light" charset="0"/>
              <a:cs typeface="Helvetica Neue Light" charset="0"/>
            </a:endParaRPr>
          </a:p>
        </p:txBody>
      </p:sp>
      <p:sp>
        <p:nvSpPr>
          <p:cNvPr id="13" name="Rectangle 7"/>
          <p:cNvSpPr>
            <a:spLocks/>
          </p:cNvSpPr>
          <p:nvPr/>
        </p:nvSpPr>
        <p:spPr bwMode="auto">
          <a:xfrm>
            <a:off x="5757789" y="1926323"/>
            <a:ext cx="1812727" cy="1357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b"/>
          <a:lstStyle>
            <a:lvl1pPr algn="l">
              <a:defRPr sz="1200">
                <a:solidFill>
                  <a:schemeClr val="tx1"/>
                </a:solidFill>
                <a:latin typeface="Helvetica Neue Light" charset="0"/>
              </a:defRPr>
            </a:lvl1pPr>
            <a:lvl2pPr algn="l">
              <a:defRPr sz="1200">
                <a:solidFill>
                  <a:schemeClr val="tx1"/>
                </a:solidFill>
                <a:latin typeface="Helvetica Neue Light" charset="0"/>
              </a:defRPr>
            </a:lvl2pPr>
            <a:lvl3pPr algn="l">
              <a:defRPr sz="1200">
                <a:solidFill>
                  <a:schemeClr val="tx1"/>
                </a:solidFill>
                <a:latin typeface="Helvetica Neue Light" charset="0"/>
              </a:defRPr>
            </a:lvl3pPr>
            <a:lvl4pPr algn="l">
              <a:defRPr sz="1200">
                <a:solidFill>
                  <a:schemeClr val="tx1"/>
                </a:solidFill>
                <a:latin typeface="Helvetica Neue Light" charset="0"/>
              </a:defRPr>
            </a:lvl4pPr>
            <a:lvl5pPr algn="l">
              <a:defRPr sz="1200">
                <a:solidFill>
                  <a:schemeClr val="tx1"/>
                </a:solidFill>
                <a:latin typeface="Helvetica Neue Light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Helvetica Neue Light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Helvetica Neue Light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Helvetica Neue Light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Helvetica Neue Light" charset="0"/>
              </a:defRPr>
            </a:lvl9pPr>
          </a:lstStyle>
          <a:p>
            <a:pPr>
              <a:buClr>
                <a:srgbClr val="000000"/>
              </a:buClr>
              <a:buSzPct val="75000"/>
              <a:buFont typeface="Helvetica Neue Light" charset="0"/>
              <a:buChar char="•"/>
            </a:pPr>
            <a:r>
              <a:rPr lang="en-US" altLang="en-US" sz="1700">
                <a:solidFill>
                  <a:schemeClr val="bg1"/>
                </a:solidFill>
                <a:ea typeface="Helvetica Neue Light" charset="0"/>
                <a:cs typeface="Helvetica Neue Light" charset="0"/>
              </a:rPr>
              <a:t> Ground plot </a:t>
            </a:r>
          </a:p>
          <a:p>
            <a:endParaRPr lang="en-US" altLang="en-US" sz="1700">
              <a:solidFill>
                <a:schemeClr val="bg1"/>
              </a:solidFill>
              <a:ea typeface="Helvetica Neue Light" charset="0"/>
              <a:cs typeface="Helvetica Neue Light" charset="0"/>
            </a:endParaRPr>
          </a:p>
          <a:p>
            <a:pPr>
              <a:buClr>
                <a:srgbClr val="000000"/>
              </a:buClr>
              <a:buSzPct val="75000"/>
              <a:buFont typeface="Helvetica Neue Light" charset="0"/>
              <a:buChar char="•"/>
            </a:pPr>
            <a:r>
              <a:rPr lang="en-US" altLang="en-US" sz="1700">
                <a:solidFill>
                  <a:schemeClr val="bg1"/>
                </a:solidFill>
                <a:ea typeface="Helvetica Neue Light" charset="0"/>
                <a:cs typeface="Helvetica Neue Light" charset="0"/>
              </a:rPr>
              <a:t> One plot per 6,000 acres</a:t>
            </a:r>
          </a:p>
          <a:p>
            <a:endParaRPr lang="en-US" altLang="en-US" sz="1700">
              <a:solidFill>
                <a:schemeClr val="bg1"/>
              </a:solidFill>
              <a:ea typeface="Helvetica Neue Light" charset="0"/>
              <a:cs typeface="Helvetica Neue Light" charset="0"/>
            </a:endParaRPr>
          </a:p>
        </p:txBody>
      </p:sp>
      <p:sp>
        <p:nvSpPr>
          <p:cNvPr id="14" name="Rectangle 8"/>
          <p:cNvSpPr>
            <a:spLocks/>
          </p:cNvSpPr>
          <p:nvPr/>
        </p:nvSpPr>
        <p:spPr bwMode="auto">
          <a:xfrm>
            <a:off x="7826128" y="1524488"/>
            <a:ext cx="1741289" cy="14019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b"/>
          <a:lstStyle>
            <a:lvl1pPr algn="l">
              <a:defRPr sz="1200">
                <a:solidFill>
                  <a:schemeClr val="tx1"/>
                </a:solidFill>
                <a:latin typeface="Helvetica Neue Light" charset="0"/>
              </a:defRPr>
            </a:lvl1pPr>
            <a:lvl2pPr algn="l">
              <a:defRPr sz="1200">
                <a:solidFill>
                  <a:schemeClr val="tx1"/>
                </a:solidFill>
                <a:latin typeface="Helvetica Neue Light" charset="0"/>
              </a:defRPr>
            </a:lvl2pPr>
            <a:lvl3pPr algn="l">
              <a:defRPr sz="1200">
                <a:solidFill>
                  <a:schemeClr val="tx1"/>
                </a:solidFill>
                <a:latin typeface="Helvetica Neue Light" charset="0"/>
              </a:defRPr>
            </a:lvl3pPr>
            <a:lvl4pPr algn="l">
              <a:defRPr sz="1200">
                <a:solidFill>
                  <a:schemeClr val="tx1"/>
                </a:solidFill>
                <a:latin typeface="Helvetica Neue Light" charset="0"/>
              </a:defRPr>
            </a:lvl4pPr>
            <a:lvl5pPr algn="l">
              <a:defRPr sz="1200">
                <a:solidFill>
                  <a:schemeClr val="tx1"/>
                </a:solidFill>
                <a:latin typeface="Helvetica Neue Light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Helvetica Neue Light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Helvetica Neue Light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Helvetica Neue Light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Helvetica Neue Light" charset="0"/>
              </a:defRPr>
            </a:lvl9pPr>
          </a:lstStyle>
          <a:p>
            <a:pPr>
              <a:buClr>
                <a:srgbClr val="000000"/>
              </a:buClr>
              <a:buSzPct val="75000"/>
              <a:buFont typeface="Helvetica Neue Light" charset="0"/>
              <a:buChar char="•"/>
            </a:pPr>
            <a:r>
              <a:rPr lang="en-US" altLang="en-US" sz="1700">
                <a:solidFill>
                  <a:schemeClr val="bg1"/>
                </a:solidFill>
                <a:ea typeface="Helvetica Neue Light" charset="0"/>
                <a:cs typeface="Helvetica Neue Light" charset="0"/>
              </a:rPr>
              <a:t> Forest health </a:t>
            </a:r>
          </a:p>
          <a:p>
            <a:endParaRPr lang="en-US" altLang="en-US">
              <a:solidFill>
                <a:schemeClr val="bg1"/>
              </a:solidFill>
              <a:ea typeface="Helvetica Neue Light" charset="0"/>
              <a:cs typeface="Helvetica Neue Light" charset="0"/>
            </a:endParaRPr>
          </a:p>
          <a:p>
            <a:pPr>
              <a:buClr>
                <a:srgbClr val="000000"/>
              </a:buClr>
              <a:buSzPct val="75000"/>
              <a:buFont typeface="Helvetica Neue Light" charset="0"/>
              <a:buChar char="•"/>
            </a:pPr>
            <a:r>
              <a:rPr lang="en-US" altLang="en-US" sz="1700">
                <a:solidFill>
                  <a:schemeClr val="bg1"/>
                </a:solidFill>
                <a:ea typeface="Helvetica Neue Light" charset="0"/>
                <a:cs typeface="Helvetica Neue Light" charset="0"/>
              </a:rPr>
              <a:t> One plot per 96,000 acres </a:t>
            </a:r>
            <a:r>
              <a:rPr lang="en-US" altLang="en-US" sz="1400">
                <a:solidFill>
                  <a:schemeClr val="bg1"/>
                </a:solidFill>
                <a:ea typeface="Helvetica Neue Light" charset="0"/>
                <a:cs typeface="Helvetica Neue Light" charset="0"/>
              </a:rPr>
              <a:t>(Every 16th phase 2 plot)</a:t>
            </a:r>
          </a:p>
        </p:txBody>
      </p:sp>
      <p:sp>
        <p:nvSpPr>
          <p:cNvPr id="16" name="Rectangle 10"/>
          <p:cNvSpPr>
            <a:spLocks/>
          </p:cNvSpPr>
          <p:nvPr/>
        </p:nvSpPr>
        <p:spPr bwMode="auto">
          <a:xfrm>
            <a:off x="460062" y="1292314"/>
            <a:ext cx="2687836" cy="3214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b"/>
          <a:lstStyle>
            <a:lvl1pPr algn="l">
              <a:defRPr sz="1200">
                <a:solidFill>
                  <a:schemeClr val="tx1"/>
                </a:solidFill>
                <a:latin typeface="Helvetica Neue Light" charset="0"/>
              </a:defRPr>
            </a:lvl1pPr>
            <a:lvl2pPr algn="l">
              <a:defRPr sz="1200">
                <a:solidFill>
                  <a:schemeClr val="tx1"/>
                </a:solidFill>
                <a:latin typeface="Helvetica Neue Light" charset="0"/>
              </a:defRPr>
            </a:lvl2pPr>
            <a:lvl3pPr algn="l">
              <a:defRPr sz="1200">
                <a:solidFill>
                  <a:schemeClr val="tx1"/>
                </a:solidFill>
                <a:latin typeface="Helvetica Neue Light" charset="0"/>
              </a:defRPr>
            </a:lvl3pPr>
            <a:lvl4pPr algn="l">
              <a:defRPr sz="1200">
                <a:solidFill>
                  <a:schemeClr val="tx1"/>
                </a:solidFill>
                <a:latin typeface="Helvetica Neue Light" charset="0"/>
              </a:defRPr>
            </a:lvl4pPr>
            <a:lvl5pPr algn="l">
              <a:defRPr sz="1200">
                <a:solidFill>
                  <a:schemeClr val="tx1"/>
                </a:solidFill>
                <a:latin typeface="Helvetica Neue Light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Helvetica Neue Light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Helvetica Neue Light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Helvetica Neue Light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Helvetica Neue Light" charset="0"/>
              </a:defRPr>
            </a:lvl9pPr>
          </a:lstStyle>
          <a:p>
            <a:r>
              <a:rPr lang="en-US" altLang="en-US" sz="1700" b="1" dirty="0">
                <a:latin typeface="Helvetica Neue" charset="0"/>
                <a:ea typeface="Helvetica Neue" charset="0"/>
                <a:cs typeface="Helvetica Neue" charset="0"/>
                <a:sym typeface="Helvetica Neue" charset="0"/>
              </a:rPr>
              <a:t>Sampling procedures:</a:t>
            </a:r>
          </a:p>
        </p:txBody>
      </p:sp>
      <p:grpSp>
        <p:nvGrpSpPr>
          <p:cNvPr id="50" name="Group 49"/>
          <p:cNvGrpSpPr/>
          <p:nvPr/>
        </p:nvGrpSpPr>
        <p:grpSpPr>
          <a:xfrm>
            <a:off x="3003946" y="4114801"/>
            <a:ext cx="2321719" cy="2217539"/>
            <a:chOff x="2667744" y="1649239"/>
            <a:chExt cx="3714750" cy="3446860"/>
          </a:xfrm>
        </p:grpSpPr>
        <p:grpSp>
          <p:nvGrpSpPr>
            <p:cNvPr id="17" name="Group 5"/>
            <p:cNvGrpSpPr>
              <a:grpSpLocks/>
            </p:cNvGrpSpPr>
            <p:nvPr/>
          </p:nvGrpSpPr>
          <p:grpSpPr bwMode="auto">
            <a:xfrm>
              <a:off x="3810744" y="1649239"/>
              <a:ext cx="1393031" cy="1375172"/>
              <a:chOff x="-19051" y="-19050"/>
              <a:chExt cx="1981201" cy="1955801"/>
            </a:xfrm>
          </p:grpSpPr>
          <p:grpSp>
            <p:nvGrpSpPr>
              <p:cNvPr id="18" name="Group 6"/>
              <p:cNvGrpSpPr>
                <a:grpSpLocks/>
              </p:cNvGrpSpPr>
              <p:nvPr/>
            </p:nvGrpSpPr>
            <p:grpSpPr bwMode="auto">
              <a:xfrm>
                <a:off x="-19051" y="-19050"/>
                <a:ext cx="1981201" cy="1955801"/>
                <a:chOff x="-19051" y="-19050"/>
                <a:chExt cx="1981201" cy="1955801"/>
              </a:xfrm>
            </p:grpSpPr>
            <p:sp>
              <p:nvSpPr>
                <p:cNvPr id="21" name="AutoShape 7"/>
                <p:cNvSpPr>
                  <a:spLocks/>
                </p:cNvSpPr>
                <p:nvPr/>
              </p:nvSpPr>
              <p:spPr bwMode="auto">
                <a:xfrm>
                  <a:off x="0" y="0"/>
                  <a:ext cx="1943100" cy="1917701"/>
                </a:xfrm>
                <a:custGeom>
                  <a:avLst/>
                  <a:gdLst>
                    <a:gd name="T0" fmla="*/ 971501 w 19679"/>
                    <a:gd name="T1" fmla="*/ 1052450 h 19679"/>
                    <a:gd name="T2" fmla="*/ 971501 w 19679"/>
                    <a:gd name="T3" fmla="*/ 1052450 h 19679"/>
                    <a:gd name="T4" fmla="*/ 971501 w 19679"/>
                    <a:gd name="T5" fmla="*/ 1052450 h 19679"/>
                    <a:gd name="T6" fmla="*/ 971501 w 19679"/>
                    <a:gd name="T7" fmla="*/ 1052450 h 19679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19679" h="19679">
                      <a:moveTo>
                        <a:pt x="16796" y="2881"/>
                      </a:moveTo>
                      <a:cubicBezTo>
                        <a:pt x="20639" y="6723"/>
                        <a:pt x="20639" y="12953"/>
                        <a:pt x="16796" y="16796"/>
                      </a:cubicBezTo>
                      <a:cubicBezTo>
                        <a:pt x="12953" y="20638"/>
                        <a:pt x="6724" y="20638"/>
                        <a:pt x="2881" y="16796"/>
                      </a:cubicBezTo>
                      <a:cubicBezTo>
                        <a:pt x="-961" y="12953"/>
                        <a:pt x="-961" y="6723"/>
                        <a:pt x="2881" y="2881"/>
                      </a:cubicBezTo>
                      <a:cubicBezTo>
                        <a:pt x="6724" y="-961"/>
                        <a:pt x="12953" y="-961"/>
                        <a:pt x="16796" y="2881"/>
                      </a:cubicBezTo>
                    </a:path>
                  </a:pathLst>
                </a:custGeom>
                <a:solidFill>
                  <a:srgbClr val="EEEEEE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lIns="0" tIns="0" rIns="0" bIns="0" anchor="ctr"/>
                <a:lstStyle/>
                <a:p>
                  <a:endParaRPr lang="en-US"/>
                </a:p>
              </p:txBody>
            </p:sp>
            <p:pic>
              <p:nvPicPr>
                <p:cNvPr id="22" name="Picture 8"/>
                <p:cNvPicPr>
                  <a:picLocks noChangeAspect="1"/>
                </p:cNvPicPr>
                <p:nvPr/>
              </p:nvPicPr>
              <p:blipFill>
                <a:blip r:embed="rId6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-19051" y="-19050"/>
                  <a:ext cx="1981201" cy="1955801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12700" cap="rnd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</p:pic>
          </p:grpSp>
          <p:sp>
            <p:nvSpPr>
              <p:cNvPr id="19" name="AutoShape 9"/>
              <p:cNvSpPr>
                <a:spLocks/>
              </p:cNvSpPr>
              <p:nvPr/>
            </p:nvSpPr>
            <p:spPr bwMode="auto">
              <a:xfrm>
                <a:off x="546100" y="533400"/>
                <a:ext cx="927100" cy="901700"/>
              </a:xfrm>
              <a:custGeom>
                <a:avLst/>
                <a:gdLst>
                  <a:gd name="T0" fmla="*/ 463526 w 19679"/>
                  <a:gd name="T1" fmla="*/ 494861 h 19679"/>
                  <a:gd name="T2" fmla="*/ 463526 w 19679"/>
                  <a:gd name="T3" fmla="*/ 494861 h 19679"/>
                  <a:gd name="T4" fmla="*/ 463526 w 19679"/>
                  <a:gd name="T5" fmla="*/ 494861 h 19679"/>
                  <a:gd name="T6" fmla="*/ 463526 w 19679"/>
                  <a:gd name="T7" fmla="*/ 494861 h 19679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9679" h="19679">
                    <a:moveTo>
                      <a:pt x="16796" y="2881"/>
                    </a:moveTo>
                    <a:cubicBezTo>
                      <a:pt x="20638" y="6724"/>
                      <a:pt x="20638" y="12953"/>
                      <a:pt x="16796" y="16796"/>
                    </a:cubicBezTo>
                    <a:cubicBezTo>
                      <a:pt x="12953" y="20638"/>
                      <a:pt x="6724" y="20638"/>
                      <a:pt x="2881" y="16796"/>
                    </a:cubicBezTo>
                    <a:cubicBezTo>
                      <a:pt x="-961" y="12953"/>
                      <a:pt x="-961" y="6724"/>
                      <a:pt x="2881" y="2881"/>
                    </a:cubicBezTo>
                    <a:cubicBezTo>
                      <a:pt x="6724" y="-961"/>
                      <a:pt x="12953" y="-961"/>
                      <a:pt x="16796" y="2881"/>
                    </a:cubicBezTo>
                  </a:path>
                </a:pathLst>
              </a:custGeom>
              <a:solidFill>
                <a:srgbClr val="CBCBCB"/>
              </a:solidFill>
              <a:ln w="254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lIns="50800" tIns="50800" rIns="50800" bIns="50800" anchor="ctr"/>
              <a:lstStyle/>
              <a:p>
                <a:endParaRPr lang="en-US"/>
              </a:p>
            </p:txBody>
          </p:sp>
          <p:sp>
            <p:nvSpPr>
              <p:cNvPr id="20" name="AutoShape 10"/>
              <p:cNvSpPr>
                <a:spLocks/>
              </p:cNvSpPr>
              <p:nvPr/>
            </p:nvSpPr>
            <p:spPr bwMode="auto">
              <a:xfrm>
                <a:off x="1079500" y="863600"/>
                <a:ext cx="292100" cy="254000"/>
              </a:xfrm>
              <a:custGeom>
                <a:avLst/>
                <a:gdLst>
                  <a:gd name="T0" fmla="*/ 146043 w 19679"/>
                  <a:gd name="T1" fmla="*/ 139397 h 19679"/>
                  <a:gd name="T2" fmla="*/ 146043 w 19679"/>
                  <a:gd name="T3" fmla="*/ 139397 h 19679"/>
                  <a:gd name="T4" fmla="*/ 146043 w 19679"/>
                  <a:gd name="T5" fmla="*/ 139397 h 19679"/>
                  <a:gd name="T6" fmla="*/ 146043 w 19679"/>
                  <a:gd name="T7" fmla="*/ 139397 h 19679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9679" h="19679">
                    <a:moveTo>
                      <a:pt x="16796" y="2881"/>
                    </a:moveTo>
                    <a:cubicBezTo>
                      <a:pt x="20639" y="6724"/>
                      <a:pt x="20639" y="12953"/>
                      <a:pt x="16796" y="16796"/>
                    </a:cubicBezTo>
                    <a:cubicBezTo>
                      <a:pt x="12953" y="20639"/>
                      <a:pt x="6724" y="20639"/>
                      <a:pt x="2881" y="16796"/>
                    </a:cubicBezTo>
                    <a:cubicBezTo>
                      <a:pt x="-961" y="12953"/>
                      <a:pt x="-961" y="6724"/>
                      <a:pt x="2881" y="2881"/>
                    </a:cubicBezTo>
                    <a:cubicBezTo>
                      <a:pt x="6724" y="-961"/>
                      <a:pt x="12953" y="-961"/>
                      <a:pt x="16796" y="2881"/>
                    </a:cubicBezTo>
                  </a:path>
                </a:pathLst>
              </a:custGeom>
              <a:solidFill>
                <a:srgbClr val="A3A3A3"/>
              </a:solidFill>
              <a:ln w="25400" cap="flat" cmpd="sng">
                <a:solidFill>
                  <a:srgbClr val="000000"/>
                </a:solidFill>
                <a:prstDash val="dash"/>
                <a:miter lim="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lIns="0" tIns="0" rIns="0" bIns="0" anchor="ctr"/>
              <a:lstStyle/>
              <a:p>
                <a:endParaRPr lang="en-US"/>
              </a:p>
            </p:txBody>
          </p:sp>
        </p:grpSp>
        <p:grpSp>
          <p:nvGrpSpPr>
            <p:cNvPr id="23" name="Group 11"/>
            <p:cNvGrpSpPr>
              <a:grpSpLocks/>
            </p:cNvGrpSpPr>
            <p:nvPr/>
          </p:nvGrpSpPr>
          <p:grpSpPr bwMode="auto">
            <a:xfrm>
              <a:off x="3810744" y="3024411"/>
              <a:ext cx="1393031" cy="1375172"/>
              <a:chOff x="-19051" y="-19050"/>
              <a:chExt cx="1981201" cy="1955801"/>
            </a:xfrm>
          </p:grpSpPr>
          <p:grpSp>
            <p:nvGrpSpPr>
              <p:cNvPr id="24" name="Group 12"/>
              <p:cNvGrpSpPr>
                <a:grpSpLocks/>
              </p:cNvGrpSpPr>
              <p:nvPr/>
            </p:nvGrpSpPr>
            <p:grpSpPr bwMode="auto">
              <a:xfrm>
                <a:off x="-19051" y="-19050"/>
                <a:ext cx="1981201" cy="1955801"/>
                <a:chOff x="-19051" y="-19050"/>
                <a:chExt cx="1981201" cy="1955801"/>
              </a:xfrm>
            </p:grpSpPr>
            <p:sp>
              <p:nvSpPr>
                <p:cNvPr id="27" name="AutoShape 13"/>
                <p:cNvSpPr>
                  <a:spLocks/>
                </p:cNvSpPr>
                <p:nvPr/>
              </p:nvSpPr>
              <p:spPr bwMode="auto">
                <a:xfrm>
                  <a:off x="0" y="0"/>
                  <a:ext cx="1943100" cy="1917701"/>
                </a:xfrm>
                <a:custGeom>
                  <a:avLst/>
                  <a:gdLst>
                    <a:gd name="T0" fmla="*/ 971501 w 19679"/>
                    <a:gd name="T1" fmla="*/ 1052450 h 19679"/>
                    <a:gd name="T2" fmla="*/ 971501 w 19679"/>
                    <a:gd name="T3" fmla="*/ 1052450 h 19679"/>
                    <a:gd name="T4" fmla="*/ 971501 w 19679"/>
                    <a:gd name="T5" fmla="*/ 1052450 h 19679"/>
                    <a:gd name="T6" fmla="*/ 971501 w 19679"/>
                    <a:gd name="T7" fmla="*/ 1052450 h 19679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19679" h="19679">
                      <a:moveTo>
                        <a:pt x="16796" y="2881"/>
                      </a:moveTo>
                      <a:cubicBezTo>
                        <a:pt x="20639" y="6723"/>
                        <a:pt x="20639" y="12953"/>
                        <a:pt x="16796" y="16796"/>
                      </a:cubicBezTo>
                      <a:cubicBezTo>
                        <a:pt x="12953" y="20638"/>
                        <a:pt x="6724" y="20638"/>
                        <a:pt x="2881" y="16796"/>
                      </a:cubicBezTo>
                      <a:cubicBezTo>
                        <a:pt x="-961" y="12953"/>
                        <a:pt x="-961" y="6723"/>
                        <a:pt x="2881" y="2881"/>
                      </a:cubicBezTo>
                      <a:cubicBezTo>
                        <a:pt x="6724" y="-961"/>
                        <a:pt x="12953" y="-961"/>
                        <a:pt x="16796" y="2881"/>
                      </a:cubicBezTo>
                    </a:path>
                  </a:pathLst>
                </a:custGeom>
                <a:solidFill>
                  <a:srgbClr val="EEEEEE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lIns="0" tIns="0" rIns="0" bIns="0" anchor="ctr"/>
                <a:lstStyle/>
                <a:p>
                  <a:endParaRPr lang="en-US"/>
                </a:p>
              </p:txBody>
            </p:sp>
            <p:pic>
              <p:nvPicPr>
                <p:cNvPr id="28" name="Picture 14"/>
                <p:cNvPicPr>
                  <a:picLocks noChangeAspect="1"/>
                </p:cNvPicPr>
                <p:nvPr/>
              </p:nvPicPr>
              <p:blipFill>
                <a:blip r:embed="rId6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-19051" y="-19050"/>
                  <a:ext cx="1981201" cy="1955801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12700" cap="rnd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</p:pic>
          </p:grpSp>
          <p:sp>
            <p:nvSpPr>
              <p:cNvPr id="25" name="AutoShape 15"/>
              <p:cNvSpPr>
                <a:spLocks/>
              </p:cNvSpPr>
              <p:nvPr/>
            </p:nvSpPr>
            <p:spPr bwMode="auto">
              <a:xfrm>
                <a:off x="546100" y="533400"/>
                <a:ext cx="927100" cy="901700"/>
              </a:xfrm>
              <a:custGeom>
                <a:avLst/>
                <a:gdLst>
                  <a:gd name="T0" fmla="*/ 463526 w 19679"/>
                  <a:gd name="T1" fmla="*/ 494861 h 19679"/>
                  <a:gd name="T2" fmla="*/ 463526 w 19679"/>
                  <a:gd name="T3" fmla="*/ 494861 h 19679"/>
                  <a:gd name="T4" fmla="*/ 463526 w 19679"/>
                  <a:gd name="T5" fmla="*/ 494861 h 19679"/>
                  <a:gd name="T6" fmla="*/ 463526 w 19679"/>
                  <a:gd name="T7" fmla="*/ 494861 h 19679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9679" h="19679">
                    <a:moveTo>
                      <a:pt x="16796" y="2881"/>
                    </a:moveTo>
                    <a:cubicBezTo>
                      <a:pt x="20638" y="6724"/>
                      <a:pt x="20638" y="12953"/>
                      <a:pt x="16796" y="16796"/>
                    </a:cubicBezTo>
                    <a:cubicBezTo>
                      <a:pt x="12953" y="20638"/>
                      <a:pt x="6724" y="20638"/>
                      <a:pt x="2881" y="16796"/>
                    </a:cubicBezTo>
                    <a:cubicBezTo>
                      <a:pt x="-961" y="12953"/>
                      <a:pt x="-961" y="6724"/>
                      <a:pt x="2881" y="2881"/>
                    </a:cubicBezTo>
                    <a:cubicBezTo>
                      <a:pt x="6724" y="-961"/>
                      <a:pt x="12953" y="-961"/>
                      <a:pt x="16796" y="2881"/>
                    </a:cubicBezTo>
                  </a:path>
                </a:pathLst>
              </a:custGeom>
              <a:solidFill>
                <a:srgbClr val="CBCBCB"/>
              </a:solidFill>
              <a:ln w="254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lIns="50800" tIns="50800" rIns="50800" bIns="50800" anchor="ctr"/>
              <a:lstStyle/>
              <a:p>
                <a:endParaRPr lang="en-US"/>
              </a:p>
            </p:txBody>
          </p:sp>
          <p:sp>
            <p:nvSpPr>
              <p:cNvPr id="26" name="AutoShape 16"/>
              <p:cNvSpPr>
                <a:spLocks/>
              </p:cNvSpPr>
              <p:nvPr/>
            </p:nvSpPr>
            <p:spPr bwMode="auto">
              <a:xfrm>
                <a:off x="1079500" y="863600"/>
                <a:ext cx="292100" cy="254000"/>
              </a:xfrm>
              <a:custGeom>
                <a:avLst/>
                <a:gdLst>
                  <a:gd name="T0" fmla="*/ 146043 w 19679"/>
                  <a:gd name="T1" fmla="*/ 139397 h 19679"/>
                  <a:gd name="T2" fmla="*/ 146043 w 19679"/>
                  <a:gd name="T3" fmla="*/ 139397 h 19679"/>
                  <a:gd name="T4" fmla="*/ 146043 w 19679"/>
                  <a:gd name="T5" fmla="*/ 139397 h 19679"/>
                  <a:gd name="T6" fmla="*/ 146043 w 19679"/>
                  <a:gd name="T7" fmla="*/ 139397 h 19679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9679" h="19679">
                    <a:moveTo>
                      <a:pt x="16796" y="2881"/>
                    </a:moveTo>
                    <a:cubicBezTo>
                      <a:pt x="20639" y="6724"/>
                      <a:pt x="20639" y="12953"/>
                      <a:pt x="16796" y="16796"/>
                    </a:cubicBezTo>
                    <a:cubicBezTo>
                      <a:pt x="12953" y="20639"/>
                      <a:pt x="6724" y="20639"/>
                      <a:pt x="2881" y="16796"/>
                    </a:cubicBezTo>
                    <a:cubicBezTo>
                      <a:pt x="-961" y="12953"/>
                      <a:pt x="-961" y="6724"/>
                      <a:pt x="2881" y="2881"/>
                    </a:cubicBezTo>
                    <a:cubicBezTo>
                      <a:pt x="6724" y="-961"/>
                      <a:pt x="12953" y="-961"/>
                      <a:pt x="16796" y="2881"/>
                    </a:cubicBezTo>
                  </a:path>
                </a:pathLst>
              </a:custGeom>
              <a:solidFill>
                <a:srgbClr val="A3A3A3"/>
              </a:solidFill>
              <a:ln w="25400" cap="flat" cmpd="sng">
                <a:solidFill>
                  <a:srgbClr val="000000"/>
                </a:solidFill>
                <a:prstDash val="dash"/>
                <a:miter lim="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lIns="0" tIns="0" rIns="0" bIns="0" anchor="ctr"/>
              <a:lstStyle/>
              <a:p>
                <a:endParaRPr lang="en-US"/>
              </a:p>
            </p:txBody>
          </p:sp>
        </p:grpSp>
        <p:grpSp>
          <p:nvGrpSpPr>
            <p:cNvPr id="29" name="Group 17"/>
            <p:cNvGrpSpPr>
              <a:grpSpLocks/>
            </p:cNvGrpSpPr>
            <p:nvPr/>
          </p:nvGrpSpPr>
          <p:grpSpPr bwMode="auto">
            <a:xfrm>
              <a:off x="2667744" y="3720927"/>
              <a:ext cx="1393031" cy="1375172"/>
              <a:chOff x="-19051" y="-19050"/>
              <a:chExt cx="1981201" cy="1955801"/>
            </a:xfrm>
          </p:grpSpPr>
          <p:grpSp>
            <p:nvGrpSpPr>
              <p:cNvPr id="30" name="Group 18"/>
              <p:cNvGrpSpPr>
                <a:grpSpLocks/>
              </p:cNvGrpSpPr>
              <p:nvPr/>
            </p:nvGrpSpPr>
            <p:grpSpPr bwMode="auto">
              <a:xfrm>
                <a:off x="-19051" y="-19050"/>
                <a:ext cx="1981201" cy="1955801"/>
                <a:chOff x="-19051" y="-19050"/>
                <a:chExt cx="1981201" cy="1955801"/>
              </a:xfrm>
            </p:grpSpPr>
            <p:sp>
              <p:nvSpPr>
                <p:cNvPr id="33" name="AutoShape 19"/>
                <p:cNvSpPr>
                  <a:spLocks/>
                </p:cNvSpPr>
                <p:nvPr/>
              </p:nvSpPr>
              <p:spPr bwMode="auto">
                <a:xfrm>
                  <a:off x="0" y="0"/>
                  <a:ext cx="1943100" cy="1917701"/>
                </a:xfrm>
                <a:custGeom>
                  <a:avLst/>
                  <a:gdLst>
                    <a:gd name="T0" fmla="*/ 971501 w 19679"/>
                    <a:gd name="T1" fmla="*/ 1052450 h 19679"/>
                    <a:gd name="T2" fmla="*/ 971501 w 19679"/>
                    <a:gd name="T3" fmla="*/ 1052450 h 19679"/>
                    <a:gd name="T4" fmla="*/ 971501 w 19679"/>
                    <a:gd name="T5" fmla="*/ 1052450 h 19679"/>
                    <a:gd name="T6" fmla="*/ 971501 w 19679"/>
                    <a:gd name="T7" fmla="*/ 1052450 h 19679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19679" h="19679">
                      <a:moveTo>
                        <a:pt x="16796" y="2881"/>
                      </a:moveTo>
                      <a:cubicBezTo>
                        <a:pt x="20639" y="6723"/>
                        <a:pt x="20639" y="12953"/>
                        <a:pt x="16796" y="16796"/>
                      </a:cubicBezTo>
                      <a:cubicBezTo>
                        <a:pt x="12953" y="20638"/>
                        <a:pt x="6724" y="20638"/>
                        <a:pt x="2881" y="16796"/>
                      </a:cubicBezTo>
                      <a:cubicBezTo>
                        <a:pt x="-961" y="12953"/>
                        <a:pt x="-961" y="6723"/>
                        <a:pt x="2881" y="2881"/>
                      </a:cubicBezTo>
                      <a:cubicBezTo>
                        <a:pt x="6724" y="-961"/>
                        <a:pt x="12953" y="-961"/>
                        <a:pt x="16796" y="2881"/>
                      </a:cubicBezTo>
                    </a:path>
                  </a:pathLst>
                </a:custGeom>
                <a:solidFill>
                  <a:srgbClr val="EEEEEE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lIns="0" tIns="0" rIns="0" bIns="0" anchor="ctr"/>
                <a:lstStyle/>
                <a:p>
                  <a:endParaRPr lang="en-US"/>
                </a:p>
              </p:txBody>
            </p:sp>
            <p:pic>
              <p:nvPicPr>
                <p:cNvPr id="34" name="Picture 20"/>
                <p:cNvPicPr>
                  <a:picLocks noChangeAspect="1"/>
                </p:cNvPicPr>
                <p:nvPr/>
              </p:nvPicPr>
              <p:blipFill>
                <a:blip r:embed="rId6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-19051" y="-19050"/>
                  <a:ext cx="1981201" cy="1955801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12700" cap="rnd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</p:pic>
          </p:grpSp>
          <p:sp>
            <p:nvSpPr>
              <p:cNvPr id="31" name="AutoShape 21"/>
              <p:cNvSpPr>
                <a:spLocks/>
              </p:cNvSpPr>
              <p:nvPr/>
            </p:nvSpPr>
            <p:spPr bwMode="auto">
              <a:xfrm>
                <a:off x="546100" y="533400"/>
                <a:ext cx="927100" cy="901700"/>
              </a:xfrm>
              <a:custGeom>
                <a:avLst/>
                <a:gdLst>
                  <a:gd name="T0" fmla="*/ 463526 w 19679"/>
                  <a:gd name="T1" fmla="*/ 494861 h 19679"/>
                  <a:gd name="T2" fmla="*/ 463526 w 19679"/>
                  <a:gd name="T3" fmla="*/ 494861 h 19679"/>
                  <a:gd name="T4" fmla="*/ 463526 w 19679"/>
                  <a:gd name="T5" fmla="*/ 494861 h 19679"/>
                  <a:gd name="T6" fmla="*/ 463526 w 19679"/>
                  <a:gd name="T7" fmla="*/ 494861 h 19679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9679" h="19679">
                    <a:moveTo>
                      <a:pt x="16796" y="2881"/>
                    </a:moveTo>
                    <a:cubicBezTo>
                      <a:pt x="20638" y="6724"/>
                      <a:pt x="20638" y="12953"/>
                      <a:pt x="16796" y="16796"/>
                    </a:cubicBezTo>
                    <a:cubicBezTo>
                      <a:pt x="12953" y="20638"/>
                      <a:pt x="6724" y="20638"/>
                      <a:pt x="2881" y="16796"/>
                    </a:cubicBezTo>
                    <a:cubicBezTo>
                      <a:pt x="-961" y="12953"/>
                      <a:pt x="-961" y="6724"/>
                      <a:pt x="2881" y="2881"/>
                    </a:cubicBezTo>
                    <a:cubicBezTo>
                      <a:pt x="6724" y="-961"/>
                      <a:pt x="12953" y="-961"/>
                      <a:pt x="16796" y="2881"/>
                    </a:cubicBezTo>
                  </a:path>
                </a:pathLst>
              </a:custGeom>
              <a:solidFill>
                <a:srgbClr val="CBCBCB"/>
              </a:solidFill>
              <a:ln w="254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lIns="50800" tIns="50800" rIns="50800" bIns="50800" anchor="ctr"/>
              <a:lstStyle/>
              <a:p>
                <a:endParaRPr lang="en-US"/>
              </a:p>
            </p:txBody>
          </p:sp>
          <p:sp>
            <p:nvSpPr>
              <p:cNvPr id="32" name="AutoShape 22"/>
              <p:cNvSpPr>
                <a:spLocks/>
              </p:cNvSpPr>
              <p:nvPr/>
            </p:nvSpPr>
            <p:spPr bwMode="auto">
              <a:xfrm>
                <a:off x="1079500" y="863600"/>
                <a:ext cx="292100" cy="254000"/>
              </a:xfrm>
              <a:custGeom>
                <a:avLst/>
                <a:gdLst>
                  <a:gd name="T0" fmla="*/ 146043 w 19679"/>
                  <a:gd name="T1" fmla="*/ 139397 h 19679"/>
                  <a:gd name="T2" fmla="*/ 146043 w 19679"/>
                  <a:gd name="T3" fmla="*/ 139397 h 19679"/>
                  <a:gd name="T4" fmla="*/ 146043 w 19679"/>
                  <a:gd name="T5" fmla="*/ 139397 h 19679"/>
                  <a:gd name="T6" fmla="*/ 146043 w 19679"/>
                  <a:gd name="T7" fmla="*/ 139397 h 19679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9679" h="19679">
                    <a:moveTo>
                      <a:pt x="16796" y="2881"/>
                    </a:moveTo>
                    <a:cubicBezTo>
                      <a:pt x="20639" y="6724"/>
                      <a:pt x="20639" y="12953"/>
                      <a:pt x="16796" y="16796"/>
                    </a:cubicBezTo>
                    <a:cubicBezTo>
                      <a:pt x="12953" y="20639"/>
                      <a:pt x="6724" y="20639"/>
                      <a:pt x="2881" y="16796"/>
                    </a:cubicBezTo>
                    <a:cubicBezTo>
                      <a:pt x="-961" y="12953"/>
                      <a:pt x="-961" y="6724"/>
                      <a:pt x="2881" y="2881"/>
                    </a:cubicBezTo>
                    <a:cubicBezTo>
                      <a:pt x="6724" y="-961"/>
                      <a:pt x="12953" y="-961"/>
                      <a:pt x="16796" y="2881"/>
                    </a:cubicBezTo>
                  </a:path>
                </a:pathLst>
              </a:custGeom>
              <a:solidFill>
                <a:srgbClr val="A3A3A3"/>
              </a:solidFill>
              <a:ln w="25400" cap="flat" cmpd="sng">
                <a:solidFill>
                  <a:srgbClr val="000000"/>
                </a:solidFill>
                <a:prstDash val="dash"/>
                <a:miter lim="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lIns="0" tIns="0" rIns="0" bIns="0" anchor="ctr"/>
              <a:lstStyle/>
              <a:p>
                <a:endParaRPr lang="en-US"/>
              </a:p>
            </p:txBody>
          </p:sp>
        </p:grpSp>
        <p:grpSp>
          <p:nvGrpSpPr>
            <p:cNvPr id="35" name="Group 23"/>
            <p:cNvGrpSpPr>
              <a:grpSpLocks/>
            </p:cNvGrpSpPr>
            <p:nvPr/>
          </p:nvGrpSpPr>
          <p:grpSpPr bwMode="auto">
            <a:xfrm>
              <a:off x="4989463" y="3720927"/>
              <a:ext cx="1393031" cy="1375172"/>
              <a:chOff x="-19051" y="-19050"/>
              <a:chExt cx="1981201" cy="1955801"/>
            </a:xfrm>
          </p:grpSpPr>
          <p:grpSp>
            <p:nvGrpSpPr>
              <p:cNvPr id="36" name="Group 24"/>
              <p:cNvGrpSpPr>
                <a:grpSpLocks/>
              </p:cNvGrpSpPr>
              <p:nvPr/>
            </p:nvGrpSpPr>
            <p:grpSpPr bwMode="auto">
              <a:xfrm>
                <a:off x="-19051" y="-19050"/>
                <a:ext cx="1981201" cy="1955801"/>
                <a:chOff x="-19051" y="-19050"/>
                <a:chExt cx="1981201" cy="1955801"/>
              </a:xfrm>
            </p:grpSpPr>
            <p:sp>
              <p:nvSpPr>
                <p:cNvPr id="39" name="AutoShape 25"/>
                <p:cNvSpPr>
                  <a:spLocks/>
                </p:cNvSpPr>
                <p:nvPr/>
              </p:nvSpPr>
              <p:spPr bwMode="auto">
                <a:xfrm>
                  <a:off x="0" y="0"/>
                  <a:ext cx="1943100" cy="1917701"/>
                </a:xfrm>
                <a:custGeom>
                  <a:avLst/>
                  <a:gdLst>
                    <a:gd name="T0" fmla="*/ 971501 w 19679"/>
                    <a:gd name="T1" fmla="*/ 1052450 h 19679"/>
                    <a:gd name="T2" fmla="*/ 971501 w 19679"/>
                    <a:gd name="T3" fmla="*/ 1052450 h 19679"/>
                    <a:gd name="T4" fmla="*/ 971501 w 19679"/>
                    <a:gd name="T5" fmla="*/ 1052450 h 19679"/>
                    <a:gd name="T6" fmla="*/ 971501 w 19679"/>
                    <a:gd name="T7" fmla="*/ 1052450 h 19679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19679" h="19679">
                      <a:moveTo>
                        <a:pt x="16796" y="2881"/>
                      </a:moveTo>
                      <a:cubicBezTo>
                        <a:pt x="20639" y="6723"/>
                        <a:pt x="20639" y="12953"/>
                        <a:pt x="16796" y="16796"/>
                      </a:cubicBezTo>
                      <a:cubicBezTo>
                        <a:pt x="12953" y="20638"/>
                        <a:pt x="6724" y="20638"/>
                        <a:pt x="2881" y="16796"/>
                      </a:cubicBezTo>
                      <a:cubicBezTo>
                        <a:pt x="-961" y="12953"/>
                        <a:pt x="-961" y="6723"/>
                        <a:pt x="2881" y="2881"/>
                      </a:cubicBezTo>
                      <a:cubicBezTo>
                        <a:pt x="6724" y="-961"/>
                        <a:pt x="12953" y="-961"/>
                        <a:pt x="16796" y="2881"/>
                      </a:cubicBezTo>
                    </a:path>
                  </a:pathLst>
                </a:custGeom>
                <a:solidFill>
                  <a:srgbClr val="EEEEEE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lIns="0" tIns="0" rIns="0" bIns="0" anchor="ctr"/>
                <a:lstStyle/>
                <a:p>
                  <a:endParaRPr lang="en-US"/>
                </a:p>
              </p:txBody>
            </p:sp>
            <p:pic>
              <p:nvPicPr>
                <p:cNvPr id="40" name="Picture 26"/>
                <p:cNvPicPr>
                  <a:picLocks noChangeAspect="1"/>
                </p:cNvPicPr>
                <p:nvPr/>
              </p:nvPicPr>
              <p:blipFill>
                <a:blip r:embed="rId6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-19051" y="-19050"/>
                  <a:ext cx="1981201" cy="1955801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12700" cap="rnd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</p:pic>
          </p:grpSp>
          <p:sp>
            <p:nvSpPr>
              <p:cNvPr id="37" name="AutoShape 27"/>
              <p:cNvSpPr>
                <a:spLocks/>
              </p:cNvSpPr>
              <p:nvPr/>
            </p:nvSpPr>
            <p:spPr bwMode="auto">
              <a:xfrm>
                <a:off x="546100" y="533400"/>
                <a:ext cx="927100" cy="901700"/>
              </a:xfrm>
              <a:custGeom>
                <a:avLst/>
                <a:gdLst>
                  <a:gd name="T0" fmla="*/ 463526 w 19679"/>
                  <a:gd name="T1" fmla="*/ 494861 h 19679"/>
                  <a:gd name="T2" fmla="*/ 463526 w 19679"/>
                  <a:gd name="T3" fmla="*/ 494861 h 19679"/>
                  <a:gd name="T4" fmla="*/ 463526 w 19679"/>
                  <a:gd name="T5" fmla="*/ 494861 h 19679"/>
                  <a:gd name="T6" fmla="*/ 463526 w 19679"/>
                  <a:gd name="T7" fmla="*/ 494861 h 19679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9679" h="19679">
                    <a:moveTo>
                      <a:pt x="16796" y="2881"/>
                    </a:moveTo>
                    <a:cubicBezTo>
                      <a:pt x="20638" y="6724"/>
                      <a:pt x="20638" y="12953"/>
                      <a:pt x="16796" y="16796"/>
                    </a:cubicBezTo>
                    <a:cubicBezTo>
                      <a:pt x="12953" y="20638"/>
                      <a:pt x="6724" y="20638"/>
                      <a:pt x="2881" y="16796"/>
                    </a:cubicBezTo>
                    <a:cubicBezTo>
                      <a:pt x="-961" y="12953"/>
                      <a:pt x="-961" y="6724"/>
                      <a:pt x="2881" y="2881"/>
                    </a:cubicBezTo>
                    <a:cubicBezTo>
                      <a:pt x="6724" y="-961"/>
                      <a:pt x="12953" y="-961"/>
                      <a:pt x="16796" y="2881"/>
                    </a:cubicBezTo>
                  </a:path>
                </a:pathLst>
              </a:custGeom>
              <a:solidFill>
                <a:srgbClr val="CBCBCB"/>
              </a:solidFill>
              <a:ln w="254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lIns="50800" tIns="50800" rIns="50800" bIns="50800" anchor="ctr"/>
              <a:lstStyle/>
              <a:p>
                <a:endParaRPr lang="en-US"/>
              </a:p>
            </p:txBody>
          </p:sp>
          <p:sp>
            <p:nvSpPr>
              <p:cNvPr id="38" name="AutoShape 28"/>
              <p:cNvSpPr>
                <a:spLocks/>
              </p:cNvSpPr>
              <p:nvPr/>
            </p:nvSpPr>
            <p:spPr bwMode="auto">
              <a:xfrm>
                <a:off x="1079500" y="863600"/>
                <a:ext cx="292100" cy="254000"/>
              </a:xfrm>
              <a:custGeom>
                <a:avLst/>
                <a:gdLst>
                  <a:gd name="T0" fmla="*/ 146043 w 19679"/>
                  <a:gd name="T1" fmla="*/ 139397 h 19679"/>
                  <a:gd name="T2" fmla="*/ 146043 w 19679"/>
                  <a:gd name="T3" fmla="*/ 139397 h 19679"/>
                  <a:gd name="T4" fmla="*/ 146043 w 19679"/>
                  <a:gd name="T5" fmla="*/ 139397 h 19679"/>
                  <a:gd name="T6" fmla="*/ 146043 w 19679"/>
                  <a:gd name="T7" fmla="*/ 139397 h 19679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9679" h="19679">
                    <a:moveTo>
                      <a:pt x="16796" y="2881"/>
                    </a:moveTo>
                    <a:cubicBezTo>
                      <a:pt x="20639" y="6724"/>
                      <a:pt x="20639" y="12953"/>
                      <a:pt x="16796" y="16796"/>
                    </a:cubicBezTo>
                    <a:cubicBezTo>
                      <a:pt x="12953" y="20639"/>
                      <a:pt x="6724" y="20639"/>
                      <a:pt x="2881" y="16796"/>
                    </a:cubicBezTo>
                    <a:cubicBezTo>
                      <a:pt x="-961" y="12953"/>
                      <a:pt x="-961" y="6724"/>
                      <a:pt x="2881" y="2881"/>
                    </a:cubicBezTo>
                    <a:cubicBezTo>
                      <a:pt x="6724" y="-961"/>
                      <a:pt x="12953" y="-961"/>
                      <a:pt x="16796" y="2881"/>
                    </a:cubicBezTo>
                  </a:path>
                </a:pathLst>
              </a:custGeom>
              <a:solidFill>
                <a:srgbClr val="A3A3A3"/>
              </a:solidFill>
              <a:ln w="25400" cap="flat" cmpd="sng">
                <a:solidFill>
                  <a:srgbClr val="000000"/>
                </a:solidFill>
                <a:prstDash val="dash"/>
                <a:miter lim="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lIns="0" tIns="0" rIns="0" bIns="0" anchor="ctr"/>
              <a:lstStyle/>
              <a:p>
                <a:endParaRPr lang="en-US"/>
              </a:p>
            </p:txBody>
          </p:sp>
        </p:grpSp>
        <p:sp>
          <p:nvSpPr>
            <p:cNvPr id="41" name="Line 29"/>
            <p:cNvSpPr>
              <a:spLocks noChangeShapeType="1"/>
            </p:cNvSpPr>
            <p:nvPr/>
          </p:nvSpPr>
          <p:spPr bwMode="auto">
            <a:xfrm>
              <a:off x="4520654" y="2344639"/>
              <a:ext cx="0" cy="1370707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42" name="Line 30"/>
            <p:cNvSpPr>
              <a:spLocks noChangeShapeType="1"/>
            </p:cNvSpPr>
            <p:nvPr/>
          </p:nvSpPr>
          <p:spPr bwMode="auto">
            <a:xfrm>
              <a:off x="4536281" y="3723160"/>
              <a:ext cx="1149697" cy="682005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43" name="Line 31"/>
            <p:cNvSpPr>
              <a:spLocks noChangeShapeType="1"/>
            </p:cNvSpPr>
            <p:nvPr/>
          </p:nvSpPr>
          <p:spPr bwMode="auto">
            <a:xfrm flipV="1">
              <a:off x="3374305" y="3723159"/>
              <a:ext cx="1140768" cy="775767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</p:grpSp>
      <p:sp>
        <p:nvSpPr>
          <p:cNvPr id="52" name="Rectangle 10"/>
          <p:cNvSpPr>
            <a:spLocks/>
          </p:cNvSpPr>
          <p:nvPr/>
        </p:nvSpPr>
        <p:spPr bwMode="auto">
          <a:xfrm>
            <a:off x="460062" y="3825685"/>
            <a:ext cx="2687836" cy="3214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b"/>
          <a:lstStyle>
            <a:lvl1pPr algn="l">
              <a:defRPr sz="1200">
                <a:solidFill>
                  <a:schemeClr val="tx1"/>
                </a:solidFill>
                <a:latin typeface="Helvetica Neue Light" charset="0"/>
              </a:defRPr>
            </a:lvl1pPr>
            <a:lvl2pPr algn="l">
              <a:defRPr sz="1200">
                <a:solidFill>
                  <a:schemeClr val="tx1"/>
                </a:solidFill>
                <a:latin typeface="Helvetica Neue Light" charset="0"/>
              </a:defRPr>
            </a:lvl2pPr>
            <a:lvl3pPr algn="l">
              <a:defRPr sz="1200">
                <a:solidFill>
                  <a:schemeClr val="tx1"/>
                </a:solidFill>
                <a:latin typeface="Helvetica Neue Light" charset="0"/>
              </a:defRPr>
            </a:lvl3pPr>
            <a:lvl4pPr algn="l">
              <a:defRPr sz="1200">
                <a:solidFill>
                  <a:schemeClr val="tx1"/>
                </a:solidFill>
                <a:latin typeface="Helvetica Neue Light" charset="0"/>
              </a:defRPr>
            </a:lvl4pPr>
            <a:lvl5pPr algn="l">
              <a:defRPr sz="1200">
                <a:solidFill>
                  <a:schemeClr val="tx1"/>
                </a:solidFill>
                <a:latin typeface="Helvetica Neue Light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Helvetica Neue Light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Helvetica Neue Light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Helvetica Neue Light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Helvetica Neue Light" charset="0"/>
              </a:defRPr>
            </a:lvl9pPr>
          </a:lstStyle>
          <a:p>
            <a:r>
              <a:rPr lang="en-US" altLang="en-US" sz="1700" b="1" dirty="0">
                <a:latin typeface="Helvetica Neue" charset="0"/>
                <a:ea typeface="Helvetica Neue" charset="0"/>
                <a:cs typeface="Helvetica Neue" charset="0"/>
                <a:sym typeface="Helvetica Neue" charset="0"/>
              </a:rPr>
              <a:t>Plot design:</a:t>
            </a:r>
          </a:p>
        </p:txBody>
      </p:sp>
    </p:spTree>
    <p:extLst>
      <p:ext uri="{BB962C8B-B14F-4D97-AF65-F5344CB8AC3E}">
        <p14:creationId xmlns:p14="http://schemas.microsoft.com/office/powerpoint/2010/main" val="422740171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FAD176F9-C502-1648-9D87-F4BEF5AA77E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5738" y="242887"/>
            <a:ext cx="11887200" cy="6357937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FF167F9C-4027-3D46-9877-1A0755C4E22C}"/>
              </a:ext>
            </a:extLst>
          </p:cNvPr>
          <p:cNvSpPr/>
          <p:nvPr/>
        </p:nvSpPr>
        <p:spPr>
          <a:xfrm>
            <a:off x="356315" y="371475"/>
            <a:ext cx="6174356" cy="6229350"/>
          </a:xfrm>
          <a:prstGeom prst="rect">
            <a:avLst/>
          </a:prstGeom>
          <a:noFill/>
          <a:ln w="25400" cap="flat" cmpd="sng" algn="ctr">
            <a:solidFill>
              <a:schemeClr val="accent2"/>
            </a:solidFill>
            <a:prstDash val="sysDash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B9B7DF79-2FD9-6A44-B7ED-B3B97FE59EC0}"/>
              </a:ext>
            </a:extLst>
          </p:cNvPr>
          <p:cNvSpPr/>
          <p:nvPr/>
        </p:nvSpPr>
        <p:spPr>
          <a:xfrm>
            <a:off x="6906072" y="371474"/>
            <a:ext cx="5048153" cy="6229350"/>
          </a:xfrm>
          <a:prstGeom prst="rect">
            <a:avLst/>
          </a:prstGeom>
          <a:noFill/>
          <a:ln w="25400" cap="flat" cmpd="sng" algn="ctr">
            <a:solidFill>
              <a:schemeClr val="accent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346649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C:\2016work\richness\state.ti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632" y="0"/>
            <a:ext cx="6834188" cy="66817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7" name="Picture 3" descr="C:\2016work\richness\grid50.ti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192" y="0"/>
            <a:ext cx="6834188" cy="66817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8" name="Picture 4" descr="C:\2016work\richness\grid50_grid.tif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632" y="0"/>
            <a:ext cx="6834188" cy="66817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ctangle 8"/>
          <p:cNvSpPr/>
          <p:nvPr/>
        </p:nvSpPr>
        <p:spPr>
          <a:xfrm>
            <a:off x="7960108" y="595491"/>
            <a:ext cx="3699911" cy="61863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1. Tally trees are from the four sub-plots: </a:t>
            </a:r>
          </a:p>
          <a:p>
            <a:r>
              <a:rPr lang="en-US" dirty="0"/>
              <a:t>(i.e. all live trees with stems ≥12.7 cm in diameter measured at 1.4 m above ground).</a:t>
            </a:r>
          </a:p>
          <a:p>
            <a:r>
              <a:rPr lang="en-US" dirty="0"/>
              <a:t> </a:t>
            </a:r>
          </a:p>
          <a:p>
            <a:r>
              <a:rPr lang="en-US" dirty="0"/>
              <a:t>2. All grids (50 km by 50 km) containing greater than 10 FIA plots were included to estimate species richness</a:t>
            </a:r>
          </a:p>
          <a:p>
            <a:endParaRPr lang="en-US" dirty="0"/>
          </a:p>
          <a:p>
            <a:r>
              <a:rPr lang="en-US" dirty="0"/>
              <a:t>3. For each grid, logarithmic functions developed between total number of species and number of plots </a:t>
            </a:r>
          </a:p>
          <a:p>
            <a:endParaRPr lang="en-US" dirty="0"/>
          </a:p>
          <a:p>
            <a:r>
              <a:rPr lang="en-US" dirty="0"/>
              <a:t>4. Then the estimates of species richness were standardized for one hectare (area equivalent to 17 FIA plots) based on the cell-specific slope and intercept of the logarithmic function.</a:t>
            </a:r>
          </a:p>
          <a:p>
            <a:r>
              <a:rPr lang="en-US" dirty="0"/>
              <a:t> 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7893225" y="76200"/>
            <a:ext cx="26472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Species Richness from FIA</a:t>
            </a:r>
          </a:p>
        </p:txBody>
      </p:sp>
    </p:spTree>
    <p:extLst>
      <p:ext uri="{BB962C8B-B14F-4D97-AF65-F5344CB8AC3E}">
        <p14:creationId xmlns:p14="http://schemas.microsoft.com/office/powerpoint/2010/main" val="27338363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F46216B-77A9-411A-B9D3-5023FCB70208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174</TotalTime>
  <Words>267</Words>
  <Application>Microsoft Macintosh PowerPoint</Application>
  <PresentationFormat>Widescreen</PresentationFormat>
  <Paragraphs>39</Paragraphs>
  <Slides>4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11" baseType="lpstr">
      <vt:lpstr>Arial</vt:lpstr>
      <vt:lpstr>Calibri</vt:lpstr>
      <vt:lpstr>Calibri Light</vt:lpstr>
      <vt:lpstr>Garamond</vt:lpstr>
      <vt:lpstr>Helvetica Neue</vt:lpstr>
      <vt:lpstr>Helvetica Neue Light</vt:lpstr>
      <vt:lpstr>Office Theme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Youngsang Kwon (ykwon)</dc:creator>
  <cp:lastModifiedBy>Youngsang Kwon (ykwon)</cp:lastModifiedBy>
  <cp:revision>7</cp:revision>
  <dcterms:created xsi:type="dcterms:W3CDTF">2019-03-26T20:16:37Z</dcterms:created>
  <dcterms:modified xsi:type="dcterms:W3CDTF">2019-03-26T23:11:08Z</dcterms:modified>
</cp:coreProperties>
</file>