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2916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F459-EC38-49FF-B81A-7B048013D2C3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6456-EC75-49C7-98C5-E66864FCE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81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F459-EC38-49FF-B81A-7B048013D2C3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6456-EC75-49C7-98C5-E66864FCE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120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F459-EC38-49FF-B81A-7B048013D2C3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6456-EC75-49C7-98C5-E66864FCE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520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F459-EC38-49FF-B81A-7B048013D2C3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6456-EC75-49C7-98C5-E66864FCE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710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F459-EC38-49FF-B81A-7B048013D2C3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6456-EC75-49C7-98C5-E66864FCE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208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F459-EC38-49FF-B81A-7B048013D2C3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6456-EC75-49C7-98C5-E66864FCE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240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F459-EC38-49FF-B81A-7B048013D2C3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6456-EC75-49C7-98C5-E66864FCE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192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F459-EC38-49FF-B81A-7B048013D2C3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6456-EC75-49C7-98C5-E66864FCE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158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F459-EC38-49FF-B81A-7B048013D2C3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6456-EC75-49C7-98C5-E66864FCE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332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F459-EC38-49FF-B81A-7B048013D2C3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6456-EC75-49C7-98C5-E66864FCE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970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F459-EC38-49FF-B81A-7B048013D2C3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6456-EC75-49C7-98C5-E66864FCE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403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F7F459-EC38-49FF-B81A-7B048013D2C3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26456-EC75-49C7-98C5-E66864FCE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045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memphis.edu/crep/" TargetMode="External"/><Relationship Id="rId3" Type="http://schemas.openxmlformats.org/officeDocument/2006/relationships/image" Target="../media/image2.jpeg"/><Relationship Id="rId7" Type="http://schemas.openxmlformats.org/officeDocument/2006/relationships/hyperlink" Target="mailto:coe_crep@memphis.edu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dx.doi.org/10.4135/9781526442246" TargetMode="External"/><Relationship Id="rId5" Type="http://schemas.openxmlformats.org/officeDocument/2006/relationships/hyperlink" Target="https://ies.ed.gov/ncee/wwc/Study/163" TargetMode="External"/><Relationship Id="rId4" Type="http://schemas.openxmlformats.org/officeDocument/2006/relationships/hyperlink" Target="https://ies.ed.gov/ncee/wwc/Study/8547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587789" y="5501001"/>
            <a:ext cx="3933413" cy="566308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Cambria" panose="02040503050406030204" pitchFamily="18" charset="0"/>
              </a:rPr>
              <a:t>-Key Contributions-</a:t>
            </a:r>
          </a:p>
          <a:p>
            <a:pPr algn="ctr"/>
            <a:endParaRPr lang="en-US" sz="800" b="1" dirty="0">
              <a:latin typeface="Cambria" panose="02040503050406030204" pitchFamily="18" charset="0"/>
            </a:endParaRPr>
          </a:p>
          <a:p>
            <a:r>
              <a:rPr lang="en-US" sz="1100" dirty="0">
                <a:latin typeface="Cambria" panose="02040503050406030204" pitchFamily="18" charset="0"/>
              </a:rPr>
              <a:t>CREP faculty and staff have made key contributions to the field of education with rigorous, high-profile randomized controlled trial (RCT) and quasi-experimental (QED) studies.</a:t>
            </a:r>
          </a:p>
          <a:p>
            <a:r>
              <a:rPr lang="en-US" sz="1100" dirty="0">
                <a:latin typeface="Cambria" panose="02040503050406030204" pitchFamily="18" charset="0"/>
              </a:rPr>
              <a:t>For example:</a:t>
            </a:r>
          </a:p>
          <a:p>
            <a:endParaRPr lang="en-US" sz="800" dirty="0">
              <a:latin typeface="Cambria" panose="02040503050406030204" pitchFamily="18" charset="0"/>
            </a:endParaRPr>
          </a:p>
          <a:p>
            <a:r>
              <a:rPr lang="en-US" sz="1100" dirty="0">
                <a:latin typeface="Cambria" panose="02040503050406030204" pitchFamily="18" charset="0"/>
              </a:rPr>
              <a:t>Over the past several years, a series of efficacy studies focused on the Leveled Literacy Intervention System were conducted in partnership with </a:t>
            </a:r>
            <a:r>
              <a:rPr lang="en-US" sz="1100" b="1" dirty="0">
                <a:latin typeface="Cambria" panose="02040503050406030204" pitchFamily="18" charset="0"/>
              </a:rPr>
              <a:t>Heinemann Publishing and Drs. Irene Fountas &amp; Gay Su Pinnell</a:t>
            </a:r>
            <a:r>
              <a:rPr lang="en-US" sz="1100" dirty="0">
                <a:latin typeface="Cambria" panose="02040503050406030204" pitchFamily="18" charset="0"/>
              </a:rPr>
              <a:t>.  </a:t>
            </a:r>
          </a:p>
          <a:p>
            <a:endParaRPr lang="en-US" sz="800" b="1" dirty="0">
              <a:latin typeface="Cambria" panose="02040503050406030204" pitchFamily="18" charset="0"/>
            </a:endParaRPr>
          </a:p>
          <a:p>
            <a:r>
              <a:rPr lang="en-US" sz="1100" dirty="0">
                <a:latin typeface="Cambria" panose="02040503050406030204" pitchFamily="18" charset="0"/>
              </a:rPr>
              <a:t>Also, a series of STEM education studies in partnership with </a:t>
            </a:r>
            <a:r>
              <a:rPr lang="en-US" sz="1100" b="1" dirty="0">
                <a:latin typeface="Cambria" panose="02040503050406030204" pitchFamily="18" charset="0"/>
              </a:rPr>
              <a:t>the Smithsonian Science Education Center</a:t>
            </a:r>
            <a:r>
              <a:rPr lang="en-US" sz="1100" dirty="0">
                <a:latin typeface="Cambria" panose="02040503050406030204" pitchFamily="18" charset="0"/>
              </a:rPr>
              <a:t> (SSEC) have been conducted to evaluate the SSEC’s LASER program. an inquiry-based science instruction model.  </a:t>
            </a:r>
          </a:p>
          <a:p>
            <a:endParaRPr lang="en-US" sz="1100" dirty="0">
              <a:latin typeface="Cambria" panose="02040503050406030204" pitchFamily="18" charset="0"/>
            </a:endParaRPr>
          </a:p>
          <a:p>
            <a:endParaRPr lang="en-US" sz="800" dirty="0">
              <a:latin typeface="Cambria" panose="02040503050406030204" pitchFamily="18" charset="0"/>
            </a:endParaRPr>
          </a:p>
          <a:p>
            <a:r>
              <a:rPr lang="en-US" sz="1100" dirty="0">
                <a:latin typeface="Cambria" panose="02040503050406030204" pitchFamily="18" charset="0"/>
              </a:rPr>
              <a:t>Four of  these literacy and STEM studies have received the What Works Clearinghouse's highest rating ("Meets WWC Standards without Reservations"), which requires stringent data collection, analysis, and reporting.  Only about 6% of the thousands of studies reviewed by WWC  have received this rating.</a:t>
            </a:r>
          </a:p>
          <a:p>
            <a:pPr algn="ctr"/>
            <a:endParaRPr lang="en-US" sz="1100" dirty="0">
              <a:latin typeface="Cambria" panose="02040503050406030204" pitchFamily="18" charset="0"/>
            </a:endParaRPr>
          </a:p>
          <a:p>
            <a:pPr algn="ctr"/>
            <a:endParaRPr lang="en-US" sz="1100" dirty="0">
              <a:latin typeface="Cambria" panose="02040503050406030204" pitchFamily="18" charset="0"/>
            </a:endParaRPr>
          </a:p>
          <a:p>
            <a:pPr algn="ctr"/>
            <a:endParaRPr lang="en-US" sz="1100" dirty="0">
              <a:latin typeface="Cambria" panose="02040503050406030204" pitchFamily="18" charset="0"/>
            </a:endParaRPr>
          </a:p>
          <a:p>
            <a:pPr algn="ctr"/>
            <a:endParaRPr lang="en-US" sz="1100" dirty="0">
              <a:latin typeface="Cambria" panose="02040503050406030204" pitchFamily="18" charset="0"/>
            </a:endParaRPr>
          </a:p>
          <a:p>
            <a:pPr algn="ctr"/>
            <a:endParaRPr lang="en-US" sz="1100" dirty="0">
              <a:latin typeface="Cambria" panose="02040503050406030204" pitchFamily="18" charset="0"/>
            </a:endParaRPr>
          </a:p>
          <a:p>
            <a:pPr algn="ctr"/>
            <a:endParaRPr lang="en-US" sz="1100" dirty="0">
              <a:latin typeface="Cambria" panose="02040503050406030204" pitchFamily="18" charset="0"/>
            </a:endParaRPr>
          </a:p>
          <a:p>
            <a:pPr algn="ctr"/>
            <a:endParaRPr lang="en-US" sz="1100" dirty="0">
              <a:latin typeface="Cambria" panose="02040503050406030204" pitchFamily="18" charset="0"/>
            </a:endParaRPr>
          </a:p>
          <a:p>
            <a:pPr algn="ctr"/>
            <a:endParaRPr lang="en-US" sz="1100" dirty="0">
              <a:latin typeface="Cambria" panose="02040503050406030204" pitchFamily="18" charset="0"/>
            </a:endParaRPr>
          </a:p>
          <a:p>
            <a:pPr algn="ctr"/>
            <a:endParaRPr lang="en-US" sz="1100" b="1" dirty="0">
              <a:latin typeface="Cambria" panose="020405030504060302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396" t="83889"/>
          <a:stretch/>
        </p:blipFill>
        <p:spPr>
          <a:xfrm>
            <a:off x="3947219" y="91552"/>
            <a:ext cx="3702136" cy="159147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45043" y="565073"/>
            <a:ext cx="41570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ambria" panose="02040503050406030204" pitchFamily="18" charset="0"/>
              </a:rPr>
              <a:t>Center for Research in Educational Policy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806"/>
          <a:stretch/>
        </p:blipFill>
        <p:spPr>
          <a:xfrm rot="16200000" flipV="1">
            <a:off x="-4422406" y="4928662"/>
            <a:ext cx="9607826" cy="14806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95565" y="1598387"/>
            <a:ext cx="4075849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ambria" panose="02040503050406030204" pitchFamily="18" charset="0"/>
              </a:rPr>
              <a:t>As national education policy shifts, the</a:t>
            </a:r>
            <a:r>
              <a:rPr lang="en-US" sz="1100" b="1" dirty="0">
                <a:latin typeface="Cambria" panose="02040503050406030204" pitchFamily="18" charset="0"/>
              </a:rPr>
              <a:t> Center for Research in Educational Policy </a:t>
            </a:r>
            <a:r>
              <a:rPr lang="en-US" sz="1100" dirty="0">
                <a:latin typeface="Cambria" panose="02040503050406030204" pitchFamily="18" charset="0"/>
              </a:rPr>
              <a:t>(CREP) at The University of Memphis strives to provide up-to-date, relevant data useful to schools and policy makers through high-quality research, rigorous program evaluation, and policy briefs</a:t>
            </a:r>
            <a:r>
              <a:rPr lang="en-US" sz="1100" i="1" dirty="0">
                <a:latin typeface="Cambria" panose="02040503050406030204" pitchFamily="18" charset="0"/>
              </a:rPr>
              <a:t>. </a:t>
            </a:r>
            <a:r>
              <a:rPr lang="en-US" sz="1100" dirty="0">
                <a:latin typeface="Cambria" panose="02040503050406030204" pitchFamily="18" charset="0"/>
              </a:rPr>
              <a:t>Since 1989, CREP has been committed to improving education by serving as a valuable resource in educational research, evaluation, and consultation.</a:t>
            </a:r>
            <a:endParaRPr lang="en-US" sz="1100" i="1" dirty="0">
              <a:latin typeface="Cambria" panose="02040503050406030204" pitchFamily="18" charset="0"/>
            </a:endParaRPr>
          </a:p>
          <a:p>
            <a:pPr algn="ctr"/>
            <a:endParaRPr lang="en-US" sz="800" b="1" dirty="0">
              <a:latin typeface="Cambria" panose="02040503050406030204" pitchFamily="18" charset="0"/>
            </a:endParaRPr>
          </a:p>
          <a:p>
            <a:pPr algn="ctr"/>
            <a:r>
              <a:rPr lang="en-US" sz="1100" b="1" dirty="0">
                <a:latin typeface="Cambria" panose="02040503050406030204" pitchFamily="18" charset="0"/>
              </a:rPr>
              <a:t>-Research Expertise-</a:t>
            </a:r>
            <a:endParaRPr lang="en-US" sz="1100" dirty="0">
              <a:latin typeface="Cambria" panose="02040503050406030204" pitchFamily="18" charset="0"/>
            </a:endParaRPr>
          </a:p>
          <a:p>
            <a:r>
              <a:rPr lang="en-US" sz="1100" dirty="0">
                <a:latin typeface="Cambria" panose="02040503050406030204" pitchFamily="18" charset="0"/>
              </a:rPr>
              <a:t>CREP’s faculty and staff consist of researchers, practitioners, and statisticians who all have prior experience teaching working with schools.  CREP supports a variety of projects ranging in scale from short-term, community-level consultation to multi-state, multi-year program validation studies. Our tools and approaches can be customized to address specific needs and settings. While our work is wide-ranging, CREP has earned national recognition for our work in: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Cambria" panose="02040503050406030204" pitchFamily="18" charset="0"/>
              </a:rPr>
              <a:t>Literacy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Cambria" panose="02040503050406030204" pitchFamily="18" charset="0"/>
              </a:rPr>
              <a:t>Science, Technology, Engineering, and Mathematics (STEM)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Cambria" panose="02040503050406030204" pitchFamily="18" charset="0"/>
              </a:rPr>
              <a:t>School Climate, Culture, and Leadership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Cambria" panose="02040503050406030204" pitchFamily="18" charset="0"/>
              </a:rPr>
              <a:t>Professional Development Assessment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Cambria" panose="02040503050406030204" pitchFamily="18" charset="0"/>
              </a:rPr>
              <a:t>Educational Technology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Cambria" panose="02040503050406030204" pitchFamily="18" charset="0"/>
              </a:rPr>
              <a:t>School Climate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71414" y="1623017"/>
            <a:ext cx="2855634" cy="66479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Cambria" panose="02040503050406030204" pitchFamily="18" charset="0"/>
              </a:rPr>
              <a:t>-Select Publications-</a:t>
            </a:r>
          </a:p>
          <a:p>
            <a:pPr algn="ctr"/>
            <a:endParaRPr lang="en-US" sz="800" b="1" dirty="0">
              <a:latin typeface="Cambria" panose="02040503050406030204" pitchFamily="18" charset="0"/>
            </a:endParaRPr>
          </a:p>
          <a:p>
            <a:r>
              <a:rPr lang="en-US" sz="1100" dirty="0">
                <a:latin typeface="Cambria" panose="02040503050406030204" pitchFamily="18" charset="0"/>
              </a:rPr>
              <a:t>Bertz, C. A., Zoblotsky, T. A., McSparrin Gallagher, B., Muzzi, C., &amp; Tang, Y.  (2018).  The LASER Model: A Systemic and Sustainable Approach for Achieving High Standards in Science Education Investing in Innovation (i3) Extension Summative Report: Part I Overview.  Memphis, TN:  The University of Memphis, Center for Research in Educational Policy.  </a:t>
            </a:r>
          </a:p>
          <a:p>
            <a:endParaRPr lang="en-US" sz="1100" dirty="0">
              <a:latin typeface="Cambria" panose="02040503050406030204" pitchFamily="18" charset="0"/>
            </a:endParaRPr>
          </a:p>
          <a:p>
            <a:r>
              <a:rPr lang="en-US" sz="1100" dirty="0">
                <a:latin typeface="Cambria" panose="02040503050406030204" pitchFamily="18" charset="0"/>
              </a:rPr>
              <a:t>Ransford-Kaldon, C., Ross, C., Lee, C., Sutton Flynt, E., </a:t>
            </a:r>
            <a:r>
              <a:rPr lang="en-US" sz="1100" dirty="0" err="1">
                <a:latin typeface="Cambria" panose="02040503050406030204" pitchFamily="18" charset="0"/>
              </a:rPr>
              <a:t>Franceschini</a:t>
            </a:r>
            <a:r>
              <a:rPr lang="en-US" sz="1100" dirty="0">
                <a:latin typeface="Cambria" panose="02040503050406030204" pitchFamily="18" charset="0"/>
              </a:rPr>
              <a:t>, L., &amp; Zoblotsky, T. (2013). Efficacy of the Leveled Literacy Intervention System for K–2 urban students: An empirical evaluation of LLI in Denver Public Schools. Memphis, TN: Center for Research in Educational Policy, University of Memphis. Retrieved from </a:t>
            </a:r>
            <a:r>
              <a:rPr lang="en-US" sz="1100" dirty="0">
                <a:latin typeface="Cambria" panose="02040503050406030204" pitchFamily="18" charset="0"/>
                <a:hlinkClick r:id="rId4"/>
              </a:rPr>
              <a:t>https://ies.ed.gov/ncee/wwc/Study/85470</a:t>
            </a:r>
            <a:endParaRPr lang="en-US" sz="1100" dirty="0">
              <a:latin typeface="Cambria" panose="02040503050406030204" pitchFamily="18" charset="0"/>
            </a:endParaRPr>
          </a:p>
          <a:p>
            <a:endParaRPr lang="en-US" sz="1100" dirty="0">
              <a:latin typeface="Cambria" panose="02040503050406030204" pitchFamily="18" charset="0"/>
            </a:endParaRPr>
          </a:p>
          <a:p>
            <a:r>
              <a:rPr lang="en-US" sz="1100" dirty="0">
                <a:latin typeface="Cambria" panose="02040503050406030204" pitchFamily="18" charset="0"/>
              </a:rPr>
              <a:t>Zoblotsky, T., Bertz, C., Gallagher, B., &amp; </a:t>
            </a:r>
            <a:r>
              <a:rPr lang="en-US" sz="1100" dirty="0" err="1">
                <a:latin typeface="Cambria" panose="02040503050406030204" pitchFamily="18" charset="0"/>
              </a:rPr>
              <a:t>Alberg</a:t>
            </a:r>
            <a:r>
              <a:rPr lang="en-US" sz="1100" dirty="0">
                <a:latin typeface="Cambria" panose="02040503050406030204" pitchFamily="18" charset="0"/>
              </a:rPr>
              <a:t>, M. (2016a). The LASER model: A systematic and sustainable approach for achieving high standards in science education: SSEC i3 validation final report of confirmatory and exploratory analyses [elementary schools]. Memphis, TN: Center for Research in Educational Policy, University of Memphis. Retrieved from </a:t>
            </a:r>
            <a:r>
              <a:rPr lang="en-US" sz="1100" dirty="0">
                <a:latin typeface="Cambria" panose="02040503050406030204" pitchFamily="18" charset="0"/>
                <a:hlinkClick r:id="rId5"/>
              </a:rPr>
              <a:t>https://ies.ed.gov/ncee/wwc/Study/163</a:t>
            </a:r>
            <a:endParaRPr lang="en-US" sz="1100" dirty="0">
              <a:latin typeface="Cambria" panose="02040503050406030204" pitchFamily="18" charset="0"/>
            </a:endParaRPr>
          </a:p>
          <a:p>
            <a:endParaRPr lang="en-US" sz="1100" dirty="0">
              <a:latin typeface="Cambria" panose="02040503050406030204" pitchFamily="18" charset="0"/>
            </a:endParaRPr>
          </a:p>
          <a:p>
            <a:r>
              <a:rPr lang="en-US" sz="1100" dirty="0">
                <a:latin typeface="Cambria" panose="02040503050406030204" pitchFamily="18" charset="0"/>
              </a:rPr>
              <a:t>Zoblotsky, T. A., &amp; Ransford-Kaldon, C. (2018). Roadblocks to implementing randomized controlled trials in educational research. SAGE Research Methods Cases. </a:t>
            </a:r>
            <a:br>
              <a:rPr lang="en-US" sz="1100" dirty="0">
                <a:latin typeface="Cambria" panose="02040503050406030204" pitchFamily="18" charset="0"/>
              </a:rPr>
            </a:br>
            <a:r>
              <a:rPr lang="en-US" sz="1100" dirty="0" err="1">
                <a:latin typeface="Cambria" panose="02040503050406030204" pitchFamily="18" charset="0"/>
              </a:rPr>
              <a:t>doi</a:t>
            </a:r>
            <a:r>
              <a:rPr lang="en-US" sz="1100" dirty="0">
                <a:latin typeface="Cambria" panose="02040503050406030204" pitchFamily="18" charset="0"/>
              </a:rPr>
              <a:t>:  </a:t>
            </a:r>
            <a:r>
              <a:rPr lang="en-US" sz="1100" dirty="0">
                <a:latin typeface="Cambria" panose="02040503050406030204" pitchFamily="18" charset="0"/>
                <a:hlinkClick r:id="rId6"/>
              </a:rPr>
              <a:t>http://dx.doi.org/10.4135/978152 6442246</a:t>
            </a:r>
            <a:endParaRPr lang="en-US" sz="1100" dirty="0">
              <a:latin typeface="Cambria" panose="020405030504060302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09773" y="9564915"/>
            <a:ext cx="17420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000000"/>
                </a:solidFill>
                <a:latin typeface="Cambria" panose="02040503050406030204" pitchFamily="18" charset="0"/>
                <a:ea typeface="MS PGothic" panose="020B0600070205080204" pitchFamily="34" charset="-128"/>
                <a:cs typeface="Arial" pitchFamily="34" charset="0"/>
              </a:rPr>
              <a:t>A STATE OF TN CENTER OF EXCELLENCE </a:t>
            </a:r>
            <a:endParaRPr lang="en-US" sz="1000" dirty="0"/>
          </a:p>
        </p:txBody>
      </p:sp>
      <p:sp>
        <p:nvSpPr>
          <p:cNvPr id="20" name="TextBox 19"/>
          <p:cNvSpPr txBox="1"/>
          <p:nvPr/>
        </p:nvSpPr>
        <p:spPr>
          <a:xfrm>
            <a:off x="4671415" y="8435383"/>
            <a:ext cx="2855634" cy="1261884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latin typeface="Cambria" panose="02040503050406030204" pitchFamily="18" charset="0"/>
              </a:rPr>
              <a:t>For more information: </a:t>
            </a:r>
          </a:p>
          <a:p>
            <a:pPr algn="ctr"/>
            <a:r>
              <a:rPr lang="en-US" sz="1100" b="1" dirty="0">
                <a:latin typeface="Cambria" panose="02040503050406030204" pitchFamily="18" charset="0"/>
              </a:rPr>
              <a:t>Center for Research in Educational Policy </a:t>
            </a:r>
            <a:r>
              <a:rPr lang="en-US" sz="1100" dirty="0">
                <a:latin typeface="Cambria" panose="02040503050406030204" pitchFamily="18" charset="0"/>
              </a:rPr>
              <a:t>Newport Hall | Memphis, TN 38152 </a:t>
            </a:r>
          </a:p>
          <a:p>
            <a:pPr algn="ctr"/>
            <a:r>
              <a:rPr lang="en-US" sz="1100" dirty="0">
                <a:latin typeface="Cambria" panose="02040503050406030204" pitchFamily="18" charset="0"/>
              </a:rPr>
              <a:t>901-678-2310</a:t>
            </a:r>
          </a:p>
          <a:p>
            <a:pPr algn="ctr"/>
            <a:r>
              <a:rPr lang="en-US" sz="1100" u="sng" dirty="0">
                <a:hlinkClick r:id="rId7"/>
              </a:rPr>
              <a:t>coe_crep@memphis.edu</a:t>
            </a:r>
            <a:endParaRPr lang="en-US" sz="1100" dirty="0">
              <a:latin typeface="Cambria" panose="02040503050406030204" pitchFamily="18" charset="0"/>
            </a:endParaRPr>
          </a:p>
          <a:p>
            <a:pPr algn="ctr"/>
            <a:r>
              <a:rPr lang="en-US" sz="1100" dirty="0">
                <a:solidFill>
                  <a:srgbClr val="0070C0"/>
                </a:solidFill>
                <a:latin typeface="Cambria" panose="02040503050406030204" pitchFamily="18" charset="0"/>
                <a:cs typeface="Arial" pitchFamily="34" charset="0"/>
                <a:hlinkClick r:id="rId8"/>
              </a:rPr>
              <a:t>http://www.memphis.edu/crep/</a:t>
            </a:r>
            <a:r>
              <a:rPr lang="en-US" sz="1100" dirty="0">
                <a:solidFill>
                  <a:srgbClr val="0070C0"/>
                </a:solidFill>
                <a:latin typeface="Cambria" panose="02040503050406030204" pitchFamily="18" charset="0"/>
                <a:cs typeface="Arial" pitchFamily="34" charset="0"/>
              </a:rPr>
              <a:t>  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000" dirty="0">
              <a:solidFill>
                <a:srgbClr val="0070C0"/>
              </a:solidFill>
              <a:latin typeface="Cambria" panose="020405030504060302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612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1306</TotalTime>
  <Words>653</Words>
  <Application>Microsoft Office PowerPoint</Application>
  <PresentationFormat>Custom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Arial</vt:lpstr>
      <vt:lpstr>Calibri</vt:lpstr>
      <vt:lpstr>Calibri Light</vt:lpstr>
      <vt:lpstr>Cambria</vt:lpstr>
      <vt:lpstr>Office Theme</vt:lpstr>
      <vt:lpstr>PowerPoint Presentation</vt:lpstr>
    </vt:vector>
  </TitlesOfParts>
  <Company>University of Memphis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Deborah Hernandez (dhernndz)</dc:creator>
  <cp:lastModifiedBy>Jack Daniel Strahl (jstrahl)</cp:lastModifiedBy>
  <cp:revision>85</cp:revision>
  <dcterms:created xsi:type="dcterms:W3CDTF">2018-03-20T03:10:53Z</dcterms:created>
  <dcterms:modified xsi:type="dcterms:W3CDTF">2019-05-15T13:48:02Z</dcterms:modified>
</cp:coreProperties>
</file>