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3" r:id="rId2"/>
    <p:sldId id="274" r:id="rId3"/>
    <p:sldId id="275" r:id="rId4"/>
    <p:sldId id="276" r:id="rId5"/>
    <p:sldId id="279" r:id="rId6"/>
    <p:sldId id="281" r:id="rId7"/>
    <p:sldId id="277" r:id="rId8"/>
    <p:sldId id="278" r:id="rId9"/>
    <p:sldId id="280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in Michelle Howell (jmhwell3)" initials="JMH(" lastIdx="2" clrIdx="0">
    <p:extLst>
      <p:ext uri="{19B8F6BF-5375-455C-9EA6-DF929625EA0E}">
        <p15:presenceInfo xmlns:p15="http://schemas.microsoft.com/office/powerpoint/2012/main" userId="S::jmhwell3@memphis.edu::2e261130-8a44-4fdc-a1c1-189e2bcf6236" providerId="AD"/>
      </p:ext>
    </p:extLst>
  </p:cmAuthor>
  <p:cmAuthor id="2" name="Cody Behles (cbehles)" initials="CB(" lastIdx="1" clrIdx="1">
    <p:extLst>
      <p:ext uri="{19B8F6BF-5375-455C-9EA6-DF929625EA0E}">
        <p15:presenceInfo xmlns:p15="http://schemas.microsoft.com/office/powerpoint/2012/main" userId="S::cbehles@memphis.edu::2e7ddee6-6ff7-46ed-b948-0b466f03ca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1F3A60"/>
    <a:srgbClr val="D0E6ED"/>
    <a:srgbClr val="00ADE6"/>
    <a:srgbClr val="D0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/>
    <p:restoredTop sz="96405"/>
  </p:normalViewPr>
  <p:slideViewPr>
    <p:cSldViewPr snapToGrid="0" snapToObjects="1">
      <p:cViewPr varScale="1">
        <p:scale>
          <a:sx n="82" d="100"/>
          <a:sy n="82" d="100"/>
        </p:scale>
        <p:origin x="50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1-15T08:35:10.691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5T14:34:36.489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  <inkml:brush xml:id="br1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96 870,'25'-16,"0"-1,-1 0,-1-2,-1-1,-1-1,18-22,-3 4,20-16,1 0,-33 30,167-178,-150 157,19-22,-25 28,2 1,33-26,-42 40,-9 7</inkml:trace>
  <inkml:trace contextRef="#ctx0" brushRef="#br0" timeOffset="3125.229">371 741,'1'-4,"0"-1,0 1,0 0,0-1,1 1,0 0,0 0,0 0,1-1,4-10,5-13,1 2,1-1,1 2,8-11,27-33,-4-2,12-30,-24 45,2 2,3 1,1 2,16-12,-35 40</inkml:trace>
  <inkml:trace contextRef="#ctx0" brushRef="#br1" timeOffset="22639.167">6 1374,'-5'56,"19"-67,32-41,-2-3,31-51,-1 3,131-164,25-32,-166 211,21-29,54-53,-118 146,16-11,-30 28,1 1,0 0,1 0,-1 1,1 0,8-3,-14 7,-1 0,0 0,1 1,-1-1,0 1,1-1,-1 1,0 0,1 0,-1 0,1 0,-1 0,1 1,-1-1,0 1,1 0,-1-1,0 1,0 0,0 0,1 1,-1-1,0 0,0 1,-1-1,1 1,0-1,1 3,4 4,-1 1,0 0,-1 0,0 0,0 1,-1 1,5 6,90 166,55 70,33 24,-22-35,-143-207,11 23,-27-46,-1 0,0 0,-1 0,0 1,-1-1,0 1,-1 2,-3 4,1-18,0 0,-1-1,1 1,0 0,-1-1,1 1,0-1,-1 1,1-1,-1 1,1-1,-1 1,1-1,-1 1,1-1,-1 0,0 1,1-1,-1 0,0 1,1-1,-1 0,0 0,0 0,-8 1</inkml:trace>
  <inkml:trace contextRef="#ctx0" brushRef="#br1" timeOffset="23641.644">960 726,'-18'53,"3"1,2 0,-4 41,-10 166,14-7,12-1,10 1,40 223,17 24,-20 2,-10-68,30-5,52 206,-98-514,34 225,-34-180,-7 14,-10-106,14 255,-3-173,9 12,-19-151,-2-14,-1 0,0 1,-1-1,1 0,-1 0,1 1,-1-1,0 0,-1 0,0 2,1-4,-1-1,0 0,1 0,-1 0,0-1,0 1,0 0,0 0,0 0,0-1,0 1,0 0,0-1,0 1,-1-1,1 1,0-1,-1 0,-2 2,-14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801FE-B7D1-814B-BD56-4D204B66286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C47F5-2B95-8749-9EEB-231AFD0B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5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C47F5-2B95-8749-9EEB-231AFD0BF6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F3A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3285D-DA02-CB47-8C36-98D9DB7CE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4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52E1ED-6774-B34B-966D-0477BF1C3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3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68D361-3827-F841-AC92-D79367F75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4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2E6D0F-7DB3-E54C-BDD6-7ED233493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2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847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45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F3A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E8A80-D261-AD41-A002-70F47FFE7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1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023" y="1636784"/>
            <a:ext cx="418064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451" y="1636784"/>
            <a:ext cx="418064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FDA4574-1918-1B40-89E8-CF122FC0A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5" y="365126"/>
            <a:ext cx="8553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234" y="1774653"/>
            <a:ext cx="4209947" cy="646458"/>
          </a:xfrm>
          <a:solidFill>
            <a:srgbClr val="1F3A60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235" y="2505075"/>
            <a:ext cx="4209947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74653"/>
            <a:ext cx="4209947" cy="646458"/>
          </a:xfrm>
          <a:solidFill>
            <a:srgbClr val="1F3A60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09947" cy="343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E5B3BEA-00D3-284B-AFBB-7AE72C20A7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9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8FB26-6DA6-974A-A17E-C5FEBDAB8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8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69AD59-2FF4-3E45-998D-86F423323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1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23" y="457200"/>
            <a:ext cx="3296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023" y="2057400"/>
            <a:ext cx="3296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D6F2A-682D-9E4F-866B-E7A7C3660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47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02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C3BF34-B92A-A24E-9714-11C11898A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2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50926D26-3519-3741-87B3-3D527D62D046}"/>
              </a:ext>
            </a:extLst>
          </p:cNvPr>
          <p:cNvSpPr/>
          <p:nvPr userDrawn="1"/>
        </p:nvSpPr>
        <p:spPr>
          <a:xfrm>
            <a:off x="3457175" y="6579704"/>
            <a:ext cx="3896139" cy="278296"/>
          </a:xfrm>
          <a:prstGeom prst="parallelogram">
            <a:avLst/>
          </a:prstGeom>
          <a:solidFill>
            <a:srgbClr val="D0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797941FE-2A0F-C341-AEE1-26D37CD73014}"/>
              </a:ext>
            </a:extLst>
          </p:cNvPr>
          <p:cNvSpPr/>
          <p:nvPr userDrawn="1"/>
        </p:nvSpPr>
        <p:spPr>
          <a:xfrm>
            <a:off x="6927575" y="6025804"/>
            <a:ext cx="2216426" cy="842135"/>
          </a:xfrm>
          <a:prstGeom prst="parallelogram">
            <a:avLst/>
          </a:prstGeom>
          <a:solidFill>
            <a:srgbClr val="1F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023" y="261040"/>
            <a:ext cx="8560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023" y="1711601"/>
            <a:ext cx="8560076" cy="418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70F7EA-3CD8-0F41-BD7E-DF1FA91A1DF9}"/>
              </a:ext>
            </a:extLst>
          </p:cNvPr>
          <p:cNvSpPr/>
          <p:nvPr userDrawn="1"/>
        </p:nvSpPr>
        <p:spPr>
          <a:xfrm>
            <a:off x="-9939" y="-14356"/>
            <a:ext cx="407504" cy="275395"/>
          </a:xfrm>
          <a:prstGeom prst="rect">
            <a:avLst/>
          </a:prstGeom>
          <a:solidFill>
            <a:srgbClr val="D0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07BE1A14-0B5E-C44F-B43E-D6033365A053}"/>
              </a:ext>
            </a:extLst>
          </p:cNvPr>
          <p:cNvSpPr/>
          <p:nvPr userDrawn="1"/>
        </p:nvSpPr>
        <p:spPr>
          <a:xfrm>
            <a:off x="0" y="-7316"/>
            <a:ext cx="3896139" cy="278296"/>
          </a:xfrm>
          <a:prstGeom prst="parallelogram">
            <a:avLst/>
          </a:prstGeom>
          <a:solidFill>
            <a:srgbClr val="D0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CF29AF-6527-F942-9C8C-6F0B3559113E}"/>
              </a:ext>
            </a:extLst>
          </p:cNvPr>
          <p:cNvSpPr/>
          <p:nvPr userDrawn="1"/>
        </p:nvSpPr>
        <p:spPr>
          <a:xfrm>
            <a:off x="8758555" y="6031781"/>
            <a:ext cx="407504" cy="842135"/>
          </a:xfrm>
          <a:prstGeom prst="rect">
            <a:avLst/>
          </a:prstGeom>
          <a:solidFill>
            <a:srgbClr val="1F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2023" y="6397141"/>
            <a:ext cx="67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F3A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1DA5C-271A-FF4E-A9EC-B189C931DC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8964C8-C48E-3748-86A7-0D7FC9F5FB5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7371298" y="6161536"/>
            <a:ext cx="1591009" cy="5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8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30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DE6"/>
        </a:buClr>
        <a:buFont typeface="System Font Regular"/>
        <a:buChar char="‣"/>
        <a:defRPr sz="1800" b="0" i="0" kern="1200">
          <a:solidFill>
            <a:srgbClr val="1F3A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DE6"/>
        </a:buClr>
        <a:buFont typeface="System Font Regular"/>
        <a:buChar char="‣"/>
        <a:defRPr sz="1600" b="0" i="0" kern="1200">
          <a:solidFill>
            <a:srgbClr val="1F3A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DE6"/>
        </a:buClr>
        <a:buFont typeface="System Font Regular"/>
        <a:buChar char="‣"/>
        <a:defRPr sz="1400" b="0" i="0" kern="1200">
          <a:solidFill>
            <a:srgbClr val="1F3A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DE6"/>
        </a:buClr>
        <a:buFont typeface="System Font Regular"/>
        <a:buChar char="‣"/>
        <a:defRPr sz="1200" b="0" i="0" kern="1200">
          <a:solidFill>
            <a:srgbClr val="1F3A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DE6"/>
        </a:buClr>
        <a:buFont typeface="System Font Regular"/>
        <a:buChar char="‣"/>
        <a:defRPr sz="1200" b="0" i="0" kern="1200">
          <a:solidFill>
            <a:srgbClr val="1F3A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mailto:teresa.franklin@memphis.edu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cbehles@Memphis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jpg"/><Relationship Id="rId4" Type="http://schemas.openxmlformats.org/officeDocument/2006/relationships/hyperlink" Target="mailto:osp@memphi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research/researchers/route_submit/era.php" TargetMode="External"/><Relationship Id="rId2" Type="http://schemas.openxmlformats.org/officeDocument/2006/relationships/hyperlink" Target="https://www.grantforward.com/inde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CA96-851C-244C-A1E9-47D8DDD94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353" y="2641731"/>
            <a:ext cx="5580821" cy="1482512"/>
          </a:xfrm>
        </p:spPr>
        <p:txBody>
          <a:bodyPr>
            <a:noAutofit/>
          </a:bodyPr>
          <a:lstStyle/>
          <a:p>
            <a:r>
              <a:rPr lang="en-US" sz="3600" dirty="0" err="1"/>
              <a:t>PostDoc</a:t>
            </a:r>
            <a:r>
              <a:rPr lang="en-US" sz="3600" dirty="0"/>
              <a:t> Acceleration and Career Escalation</a:t>
            </a:r>
            <a:endParaRPr lang="en-US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13CFA-DC53-2645-8DCE-2ADCB5C67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282" y="4528222"/>
            <a:ext cx="4740965" cy="1335865"/>
          </a:xfrm>
        </p:spPr>
        <p:txBody>
          <a:bodyPr>
            <a:normAutofit/>
          </a:bodyPr>
          <a:lstStyle/>
          <a:p>
            <a:r>
              <a:rPr lang="en-US" altLang="en-US" sz="1800" dirty="0"/>
              <a:t>PACE Workshop #1</a:t>
            </a:r>
          </a:p>
          <a:p>
            <a:r>
              <a:rPr lang="en-US" sz="1800" dirty="0"/>
              <a:t>1/15/20</a:t>
            </a: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63F90-0BC9-DE42-86FA-2A6F42827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15" y="1072832"/>
            <a:ext cx="698498" cy="1052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41BFC-A145-CE4C-88E2-D3353D27C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85" r="13457"/>
          <a:stretch/>
        </p:blipFill>
        <p:spPr>
          <a:xfrm>
            <a:off x="6271591" y="0"/>
            <a:ext cx="2882348" cy="6867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498EEC-005B-4F75-A090-1DDE85CE8008}"/>
              </a:ext>
            </a:extLst>
          </p:cNvPr>
          <p:cNvSpPr txBox="1"/>
          <p:nvPr/>
        </p:nvSpPr>
        <p:spPr>
          <a:xfrm>
            <a:off x="145978" y="6324930"/>
            <a:ext cx="582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*Based on “Grantsmanship for Research Professional” by Dr. Faulk-</a:t>
            </a:r>
            <a:r>
              <a:rPr lang="en-US" sz="1200" dirty="0" err="1"/>
              <a:t>Krzesinksi</a:t>
            </a:r>
            <a:r>
              <a:rPr lang="en-US" sz="1200" dirty="0"/>
              <a:t>, 2019 (Creative Commons BY-NC-ND 4.0)</a:t>
            </a:r>
          </a:p>
        </p:txBody>
      </p:sp>
    </p:spTree>
    <p:extLst>
      <p:ext uri="{BB962C8B-B14F-4D97-AF65-F5344CB8AC3E}">
        <p14:creationId xmlns:p14="http://schemas.microsoft.com/office/powerpoint/2010/main" val="160010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CA96-851C-244C-A1E9-47D8DDD94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189" y="2750077"/>
            <a:ext cx="5580821" cy="920523"/>
          </a:xfrm>
        </p:spPr>
        <p:txBody>
          <a:bodyPr>
            <a:noAutofit/>
          </a:bodyPr>
          <a:lstStyle/>
          <a:p>
            <a:r>
              <a:rPr lang="en-US" dirty="0"/>
              <a:t>Questions?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13CFA-DC53-2645-8DCE-2ADCB5C67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281" y="3951752"/>
            <a:ext cx="4740965" cy="13358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1800" dirty="0"/>
              <a:t>PERSON TITLE</a:t>
            </a:r>
          </a:p>
          <a:p>
            <a:pPr>
              <a:lnSpc>
                <a:spcPct val="100000"/>
              </a:lnSpc>
            </a:pPr>
            <a:r>
              <a:rPr lang="en-US" altLang="en-US" sz="1200" dirty="0"/>
              <a:t>Email</a:t>
            </a:r>
            <a:br>
              <a:rPr lang="en-US" altLang="en-US" sz="1200" dirty="0"/>
            </a:br>
            <a:r>
              <a:rPr lang="en-US" altLang="en-US" sz="1200" dirty="0"/>
              <a:t>Phone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7920000-B825-684F-9CFA-4651FA2A0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15" y="1072832"/>
            <a:ext cx="698498" cy="10525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1F43CD5-2275-504F-A5C3-6A7C2AA7A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0" r="21304"/>
          <a:stretch/>
        </p:blipFill>
        <p:spPr>
          <a:xfrm>
            <a:off x="6281529" y="0"/>
            <a:ext cx="2872409" cy="68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4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C9A-FB40-294E-8642-2D811F91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1233-6F3A-5145-8135-69561FFA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Cody Behles</a:t>
            </a:r>
          </a:p>
          <a:p>
            <a:pPr marL="0" indent="0">
              <a:buNone/>
            </a:pPr>
            <a:r>
              <a:rPr lang="en-US" dirty="0"/>
              <a:t>901-734-0008 (c)</a:t>
            </a:r>
          </a:p>
          <a:p>
            <a:pPr marL="0" indent="0">
              <a:buNone/>
            </a:pPr>
            <a:r>
              <a:rPr lang="en-US" dirty="0"/>
              <a:t>901-678-2648 (o)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cbehles@Memphis.edu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Teresa Franklin</a:t>
            </a:r>
          </a:p>
          <a:p>
            <a:pPr marL="0" indent="0">
              <a:buNone/>
            </a:pPr>
            <a:r>
              <a:rPr lang="en-US" dirty="0"/>
              <a:t>(901) 678-4911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teresa.franklin@memphis.edu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Office of Sponsored Programs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osp@memphis.edu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B251-5799-3743-B894-2263CFE22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C1DA5C-271A-FF4E-A9EC-B189C931DC6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5E657-78CF-4623-B900-E57C29D29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669" y="1661256"/>
            <a:ext cx="4002296" cy="20734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B1A025-A814-4316-90EC-2DB50D7286BE}"/>
                  </a:ext>
                </a:extLst>
              </p14:cNvPr>
              <p14:cNvContentPartPr/>
              <p14:nvPr/>
            </p14:nvContentPartPr>
            <p14:xfrm>
              <a:off x="4723324" y="2953885"/>
              <a:ext cx="686160" cy="2384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B1A025-A814-4316-90EC-2DB50D7286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7684" y="2937687"/>
                <a:ext cx="757800" cy="2436472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7285E53-8DE4-4CB4-8E55-FC0B2FAC2D8D}"/>
              </a:ext>
            </a:extLst>
          </p:cNvPr>
          <p:cNvSpPr txBox="1"/>
          <p:nvPr/>
        </p:nvSpPr>
        <p:spPr>
          <a:xfrm>
            <a:off x="5911567" y="4700132"/>
            <a:ext cx="24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Admin building 3</a:t>
            </a:r>
            <a:r>
              <a:rPr lang="en-US" baseline="30000" dirty="0"/>
              <a:t>rd</a:t>
            </a:r>
            <a:r>
              <a:rPr lang="en-US" dirty="0"/>
              <a:t> floor</a:t>
            </a:r>
          </a:p>
          <a:p>
            <a:r>
              <a:rPr lang="en-US" dirty="0"/>
              <a:t>Room 315</a:t>
            </a:r>
          </a:p>
        </p:txBody>
      </p:sp>
    </p:spTree>
    <p:extLst>
      <p:ext uri="{BB962C8B-B14F-4D97-AF65-F5344CB8AC3E}">
        <p14:creationId xmlns:p14="http://schemas.microsoft.com/office/powerpoint/2010/main" val="87190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2B40-7E22-47DD-8FC4-F1F60952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Nightmare Before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D8E44-7DE5-4465-ADC0-CB5BBB962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C1DA5C-271A-FF4E-A9EC-B189C931DC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5B1CB7-6553-4068-9179-960401C04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267EE-2E00-4F2E-BA16-E84922D78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01" y="1343933"/>
            <a:ext cx="5137664" cy="49245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3602FF-DC1E-4ADA-82FE-ABC9CA2A7E0E}"/>
              </a:ext>
            </a:extLst>
          </p:cNvPr>
          <p:cNvSpPr/>
          <p:nvPr/>
        </p:nvSpPr>
        <p:spPr>
          <a:xfrm>
            <a:off x="5439565" y="1410290"/>
            <a:ext cx="27701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Grantsmanship is not a</a:t>
            </a:r>
          </a:p>
          <a:p>
            <a:r>
              <a:rPr lang="en-US" dirty="0"/>
              <a:t>process by which bad</a:t>
            </a:r>
          </a:p>
          <a:p>
            <a:r>
              <a:rPr lang="en-US" dirty="0"/>
              <a:t>ideas get transformed</a:t>
            </a:r>
          </a:p>
          <a:p>
            <a:r>
              <a:rPr lang="en-US" dirty="0"/>
              <a:t>into good ones; rather,</a:t>
            </a:r>
          </a:p>
          <a:p>
            <a:r>
              <a:rPr lang="en-US" dirty="0"/>
              <a:t>it is more often the case</a:t>
            </a:r>
          </a:p>
          <a:p>
            <a:r>
              <a:rPr lang="en-US" dirty="0"/>
              <a:t>of a good idea disguised</a:t>
            </a:r>
          </a:p>
          <a:p>
            <a:r>
              <a:rPr lang="en-US" dirty="0"/>
              <a:t>as a bad one</a:t>
            </a:r>
          </a:p>
        </p:txBody>
      </p:sp>
    </p:spTree>
    <p:extLst>
      <p:ext uri="{BB962C8B-B14F-4D97-AF65-F5344CB8AC3E}">
        <p14:creationId xmlns:p14="http://schemas.microsoft.com/office/powerpoint/2010/main" val="66110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8A67-8D15-417F-A475-D4DDEE88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Demystify the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776CD5-4A12-4D83-8404-16E9795D2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351" y="1154191"/>
            <a:ext cx="2424148" cy="27076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4BE83-BFA6-4739-91D3-880D18206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C1DA5C-271A-FF4E-A9EC-B189C931DC6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CCEAA-2DFE-4684-BF99-86B5ECCA5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54191"/>
            <a:ext cx="3876455" cy="41964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50E7FD-C790-40FB-9EC8-7DBE52037E0E}"/>
              </a:ext>
            </a:extLst>
          </p:cNvPr>
          <p:cNvSpPr/>
          <p:nvPr/>
        </p:nvSpPr>
        <p:spPr>
          <a:xfrm>
            <a:off x="695545" y="4020842"/>
            <a:ext cx="35709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…the skills associated with the grant</a:t>
            </a:r>
          </a:p>
          <a:p>
            <a:r>
              <a:rPr lang="en-US" dirty="0"/>
              <a:t>application and award</a:t>
            </a:r>
          </a:p>
          <a:p>
            <a:r>
              <a:rPr lang="en-US" dirty="0"/>
              <a:t>processes…these skills are learned,</a:t>
            </a:r>
          </a:p>
          <a:p>
            <a:r>
              <a:rPr lang="en-US" dirty="0"/>
              <a:t>sometimes through trial and error</a:t>
            </a:r>
          </a:p>
          <a:p>
            <a:r>
              <a:rPr lang="en-US" dirty="0"/>
              <a:t>experiences, but can be taught to</a:t>
            </a:r>
          </a:p>
          <a:p>
            <a:r>
              <a:rPr lang="en-US" dirty="0"/>
              <a:t>those who are open to the advice of</a:t>
            </a:r>
          </a:p>
          <a:p>
            <a:r>
              <a:rPr lang="en-US" dirty="0"/>
              <a:t>their experienced colleagues.</a:t>
            </a:r>
          </a:p>
        </p:txBody>
      </p:sp>
    </p:spTree>
    <p:extLst>
      <p:ext uri="{BB962C8B-B14F-4D97-AF65-F5344CB8AC3E}">
        <p14:creationId xmlns:p14="http://schemas.microsoft.com/office/powerpoint/2010/main" val="185498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C9A-FB40-294E-8642-2D811F91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1233-6F3A-5145-8135-69561FFA6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84" y="1234017"/>
            <a:ext cx="8560076" cy="31690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By the end of the PACE Program you will:</a:t>
            </a:r>
          </a:p>
          <a:p>
            <a:r>
              <a:rPr lang="en-US" dirty="0"/>
              <a:t>Have submitted at least one external funding application</a:t>
            </a:r>
          </a:p>
          <a:p>
            <a:r>
              <a:rPr lang="en-US" dirty="0"/>
              <a:t>Know how to find funding opportunities</a:t>
            </a:r>
          </a:p>
          <a:p>
            <a:r>
              <a:rPr lang="en-US" dirty="0"/>
              <a:t>Be able to read solicitations and write to their requirements</a:t>
            </a:r>
          </a:p>
          <a:p>
            <a:r>
              <a:rPr lang="en-US" dirty="0"/>
              <a:t>Understand the review process and how to write for reviewers</a:t>
            </a:r>
          </a:p>
          <a:p>
            <a:r>
              <a:rPr lang="en-US" dirty="0"/>
              <a:t>Understand the compliance process and your role in it</a:t>
            </a:r>
          </a:p>
          <a:p>
            <a:r>
              <a:rPr lang="en-US" dirty="0"/>
              <a:t>Know how budgets work, and how to fill one out</a:t>
            </a:r>
          </a:p>
          <a:p>
            <a:r>
              <a:rPr lang="en-US" dirty="0"/>
              <a:t>Manage an award once you receive it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B251-5799-3743-B894-2263CFE22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C1DA5C-271A-FF4E-A9EC-B189C931DC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4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C9A-FB40-294E-8642-2D811F91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Workshop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1233-6F3A-5145-8135-69561FFA6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84" y="1234017"/>
            <a:ext cx="8560076" cy="461348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Finding Funding: Crash Course   		</a:t>
            </a:r>
            <a:r>
              <a:rPr lang="en-US" dirty="0"/>
              <a:t>January 21st @ 3:00 </a:t>
            </a:r>
          </a:p>
          <a:p>
            <a:r>
              <a:rPr lang="en-US" b="1" dirty="0"/>
              <a:t>Finding Funding: Workshop   		</a:t>
            </a:r>
            <a:r>
              <a:rPr lang="en-US" dirty="0"/>
              <a:t>January 24th @ 3:00 (1 hour)</a:t>
            </a:r>
          </a:p>
          <a:p>
            <a:r>
              <a:rPr lang="en-US" b="1" dirty="0"/>
              <a:t>Proposal Building: Proposal Arch. 	</a:t>
            </a:r>
            <a:r>
              <a:rPr lang="en-US" dirty="0"/>
              <a:t>January 27th @ 3:00</a:t>
            </a:r>
          </a:p>
          <a:p>
            <a:r>
              <a:rPr lang="en-US" b="1" dirty="0"/>
              <a:t>Understanding the Review Process	</a:t>
            </a:r>
            <a:r>
              <a:rPr lang="en-US" dirty="0"/>
              <a:t>January 31st @12:00</a:t>
            </a:r>
          </a:p>
          <a:p>
            <a:r>
              <a:rPr lang="en-US" b="1" dirty="0" err="1"/>
              <a:t>Biosketch</a:t>
            </a:r>
            <a:r>
              <a:rPr lang="en-US" b="1" dirty="0"/>
              <a:t> Peer Review &amp; </a:t>
            </a:r>
            <a:r>
              <a:rPr lang="en-US" b="1" dirty="0" err="1"/>
              <a:t>SciENcv</a:t>
            </a:r>
            <a:r>
              <a:rPr lang="en-US" b="1" dirty="0"/>
              <a:t>	</a:t>
            </a:r>
            <a:r>
              <a:rPr lang="en-US" dirty="0"/>
              <a:t>February 3rd @ 3:00 </a:t>
            </a:r>
          </a:p>
          <a:p>
            <a:r>
              <a:rPr lang="en-US" b="1" dirty="0"/>
              <a:t>Compliance Overview			</a:t>
            </a:r>
            <a:r>
              <a:rPr lang="en-US" dirty="0"/>
              <a:t>February 6th @ 12:00</a:t>
            </a:r>
          </a:p>
          <a:p>
            <a:r>
              <a:rPr lang="en-US" b="1" dirty="0"/>
              <a:t>Narrative Writing Workshop		</a:t>
            </a:r>
            <a:r>
              <a:rPr lang="en-US" dirty="0"/>
              <a:t>February 10th @ 3:00 (1 hour)</a:t>
            </a:r>
          </a:p>
          <a:p>
            <a:r>
              <a:rPr lang="en-US" b="1" dirty="0"/>
              <a:t>Statistics Technique Review		</a:t>
            </a:r>
            <a:r>
              <a:rPr lang="en-US" dirty="0"/>
              <a:t>February 12th @ 12:00 (90 minutes)</a:t>
            </a:r>
          </a:p>
          <a:p>
            <a:r>
              <a:rPr lang="en-US" b="1" dirty="0"/>
              <a:t>Budget &amp; Finance Overview + Cayuse	</a:t>
            </a:r>
            <a:r>
              <a:rPr lang="en-US" dirty="0"/>
              <a:t>February 14th @ 2:00</a:t>
            </a:r>
          </a:p>
          <a:p>
            <a:r>
              <a:rPr lang="en-US" b="1" dirty="0"/>
              <a:t>Formatting and Citation			</a:t>
            </a:r>
            <a:r>
              <a:rPr lang="en-US" dirty="0"/>
              <a:t>February 19th @ 2:00 (90 minutes)</a:t>
            </a:r>
          </a:p>
          <a:p>
            <a:r>
              <a:rPr lang="en-US" b="1" dirty="0"/>
              <a:t>Navigating SBIR and STTR		</a:t>
            </a:r>
            <a:r>
              <a:rPr lang="en-US" dirty="0"/>
              <a:t>February 21st @ 3:30 </a:t>
            </a:r>
          </a:p>
          <a:p>
            <a:r>
              <a:rPr lang="en-US" b="1" dirty="0"/>
              <a:t>Workshop: Peer Review Session		</a:t>
            </a:r>
            <a:r>
              <a:rPr lang="en-US" dirty="0"/>
              <a:t>February 27th @ 3:00 </a:t>
            </a:r>
          </a:p>
          <a:p>
            <a:r>
              <a:rPr lang="en-US" b="1" dirty="0"/>
              <a:t>Post Award Management		</a:t>
            </a:r>
            <a:r>
              <a:rPr lang="en-US" dirty="0"/>
              <a:t>March 16th @ 3:00</a:t>
            </a:r>
          </a:p>
          <a:p>
            <a:r>
              <a:rPr lang="en-US" b="1" dirty="0"/>
              <a:t>Lightning Talks &amp; Networking/Graduation  </a:t>
            </a:r>
            <a:r>
              <a:rPr lang="en-US" dirty="0"/>
              <a:t>March 19th @ 12:00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B251-5799-3743-B894-2263CFE22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C1DA5C-271A-FF4E-A9EC-B189C931DC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9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40CF-13F2-4B6F-9D7B-BEF7C6F1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EFBE-349C-4D35-9ECB-611467D5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128C4-30DA-4C2D-9544-9F155FDC1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C1DA5C-271A-FF4E-A9EC-B189C931DC6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34EDF-FC76-4EA1-A9DB-FD64E2770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01" y="1215266"/>
            <a:ext cx="8560076" cy="47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E306-7BE5-45AB-A0E5-AC9B3040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Write a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59A2-DF8B-4171-BFD2-4761EE41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$$$</a:t>
            </a:r>
          </a:p>
          <a:p>
            <a:r>
              <a:rPr lang="en-US" sz="2400" dirty="0"/>
              <a:t>Independent</a:t>
            </a:r>
          </a:p>
          <a:p>
            <a:r>
              <a:rPr lang="en-US" sz="2400" dirty="0"/>
              <a:t>Self‐supporting</a:t>
            </a:r>
          </a:p>
          <a:p>
            <a:r>
              <a:rPr lang="en-US" sz="2400" dirty="0"/>
              <a:t>Innovative</a:t>
            </a:r>
          </a:p>
          <a:p>
            <a:r>
              <a:rPr lang="en-US" sz="2400" dirty="0"/>
              <a:t>Leadership</a:t>
            </a:r>
          </a:p>
          <a:p>
            <a:r>
              <a:rPr lang="en-US" sz="2400" dirty="0"/>
              <a:t>Tenure/Job advancement</a:t>
            </a:r>
          </a:p>
          <a:p>
            <a:r>
              <a:rPr lang="en-US" sz="2400" dirty="0"/>
              <a:t>Establish formal collaboration/partnership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F30E-3E70-461D-A21F-BE07977E0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C1DA5C-271A-FF4E-A9EC-B189C931DC6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80AD6-1C32-4690-A38D-96FD5ACBD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92" y="1586603"/>
            <a:ext cx="4166549" cy="21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6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E306-7BE5-45AB-A0E5-AC9B3040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59A2-DF8B-4171-BFD2-4761EE41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Print Resources: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/>
              <a:t>How to Write and Publish a Scientific Paper, 7th ed (inexpensive)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/>
              <a:t>The Grant Application Writer’s Workbook (reasonable)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/>
              <a:t>NIH R01/NSF Grant Application Mentor: An Educational How‐to Manual (expensive)</a:t>
            </a:r>
          </a:p>
          <a:p>
            <a:pPr lvl="1"/>
            <a:endParaRPr lang="en-US" sz="2200" dirty="0"/>
          </a:p>
          <a:p>
            <a:r>
              <a:rPr lang="en-US" sz="2400" dirty="0"/>
              <a:t>Grant Forward Account Setup (</a:t>
            </a:r>
            <a:r>
              <a:rPr lang="en-US" sz="2400" dirty="0">
                <a:hlinkClick r:id="rId2"/>
              </a:rPr>
              <a:t>grantforward.com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Cayuse Account Setup (</a:t>
            </a:r>
            <a:r>
              <a:rPr lang="en-US" sz="2400" dirty="0">
                <a:hlinkClick r:id="rId3"/>
              </a:rPr>
              <a:t>link to page with info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Quick Website Overview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F30E-3E70-461D-A21F-BE07977E0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C1DA5C-271A-FF4E-A9EC-B189C931DC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80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342</Words>
  <Application>Microsoft Office PowerPoint</Application>
  <PresentationFormat>On-screen Show (4:3)</PresentationFormat>
  <Paragraphs>108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System Font Regular</vt:lpstr>
      <vt:lpstr>Times New Roman</vt:lpstr>
      <vt:lpstr>Wingdings</vt:lpstr>
      <vt:lpstr>Office Theme</vt:lpstr>
      <vt:lpstr>PostDoc Acceleration and Career Escalation</vt:lpstr>
      <vt:lpstr>Overview and Introductions</vt:lpstr>
      <vt:lpstr>The Nightmare Before Funding</vt:lpstr>
      <vt:lpstr>Demystify the Process</vt:lpstr>
      <vt:lpstr>What To Expect </vt:lpstr>
      <vt:lpstr>PACE Workshop Series</vt:lpstr>
      <vt:lpstr>Writing Differences</vt:lpstr>
      <vt:lpstr>Reasons to Write a Proposal</vt:lpstr>
      <vt:lpstr>Getting Started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Jordin Michelle Howell (jmhwell3)</dc:creator>
  <cp:lastModifiedBy>Cody Behles (cbehles)</cp:lastModifiedBy>
  <cp:revision>40</cp:revision>
  <dcterms:created xsi:type="dcterms:W3CDTF">2019-10-29T17:01:05Z</dcterms:created>
  <dcterms:modified xsi:type="dcterms:W3CDTF">2020-01-15T15:45:54Z</dcterms:modified>
</cp:coreProperties>
</file>