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1"/>
  </p:sldMasterIdLst>
  <p:notesMasterIdLst>
    <p:notesMasterId r:id="rId10"/>
  </p:notesMasterIdLst>
  <p:handoutMasterIdLst>
    <p:handoutMasterId r:id="rId11"/>
  </p:handoutMasterIdLst>
  <p:sldIdLst>
    <p:sldId id="256" r:id="rId2"/>
    <p:sldId id="280" r:id="rId3"/>
    <p:sldId id="281" r:id="rId4"/>
    <p:sldId id="282" r:id="rId5"/>
    <p:sldId id="283" r:id="rId6"/>
    <p:sldId id="284" r:id="rId7"/>
    <p:sldId id="279" r:id="rId8"/>
    <p:sldId id="258" r:id="rId9"/>
  </p:sldIdLst>
  <p:sldSz cx="9144000" cy="6858000" type="screen4x3"/>
  <p:notesSz cx="6954838"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19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ather Winters (hwinters)" initials="HW(" lastIdx="10" clrIdx="0">
    <p:extLst/>
  </p:cmAuthor>
  <p:cmAuthor id="2" name="Andy Meyers" initials="" lastIdx="11" clrIdx="1"/>
  <p:cmAuthor id="3" name="Mary Earheart Brown (mrhrtbrw)" initials="MEB(" lastIdx="5" clrIdx="2">
    <p:extLst>
      <p:ext uri="{19B8F6BF-5375-455C-9EA6-DF929625EA0E}">
        <p15:presenceInfo xmlns:p15="http://schemas.microsoft.com/office/powerpoint/2012/main" userId="S-1-5-21-1377908497-2601612057-3072656030-70395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496"/>
    <a:srgbClr val="AFB6B6"/>
    <a:srgbClr val="AEA4B8"/>
    <a:srgbClr val="AFBEB6"/>
    <a:srgbClr val="B6B6B6"/>
    <a:srgbClr val="19C8FF"/>
    <a:srgbClr val="19C8FA"/>
    <a:srgbClr val="19C8FB"/>
    <a:srgbClr val="19C5FF"/>
    <a:srgbClr val="19BE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889" autoAdjust="0"/>
    <p:restoredTop sz="62763" autoAdjust="0"/>
  </p:normalViewPr>
  <p:slideViewPr>
    <p:cSldViewPr snapToGrid="0" snapToObjects="1">
      <p:cViewPr varScale="1">
        <p:scale>
          <a:sx n="65" d="100"/>
          <a:sy n="65" d="100"/>
        </p:scale>
        <p:origin x="38" y="29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60" d="100"/>
          <a:sy n="60" d="100"/>
        </p:scale>
        <p:origin x="-1699" y="-67"/>
      </p:cViewPr>
      <p:guideLst>
        <p:guide orient="horz" pos="2932"/>
        <p:guide pos="219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7072"/>
          </a:xfrm>
          <a:prstGeom prst="rect">
            <a:avLst/>
          </a:prstGeom>
        </p:spPr>
        <p:txBody>
          <a:bodyPr vert="horz" lIns="92930" tIns="46465" rIns="92930" bIns="46465" rtlCol="0"/>
          <a:lstStyle>
            <a:lvl1pPr algn="l">
              <a:defRPr sz="1200"/>
            </a:lvl1pPr>
          </a:lstStyle>
          <a:p>
            <a:endParaRPr lang="en-US" dirty="0"/>
          </a:p>
        </p:txBody>
      </p:sp>
      <p:sp>
        <p:nvSpPr>
          <p:cNvPr id="3" name="Date Placeholder 2"/>
          <p:cNvSpPr>
            <a:spLocks noGrp="1"/>
          </p:cNvSpPr>
          <p:nvPr>
            <p:ph type="dt" sz="quarter" idx="1"/>
          </p:nvPr>
        </p:nvSpPr>
        <p:spPr>
          <a:xfrm>
            <a:off x="3939466" y="0"/>
            <a:ext cx="3013763" cy="467072"/>
          </a:xfrm>
          <a:prstGeom prst="rect">
            <a:avLst/>
          </a:prstGeom>
        </p:spPr>
        <p:txBody>
          <a:bodyPr vert="horz" lIns="92930" tIns="46465" rIns="92930" bIns="46465" rtlCol="0"/>
          <a:lstStyle>
            <a:lvl1pPr algn="r">
              <a:defRPr sz="1200"/>
            </a:lvl1pPr>
          </a:lstStyle>
          <a:p>
            <a:fld id="{55BB8717-4E51-6A4E-B78C-B9D15D29B657}" type="datetimeFigureOut">
              <a:rPr lang="en-US" smtClean="0"/>
              <a:t>9/12/2018</a:t>
            </a:fld>
            <a:endParaRPr lang="en-US" dirty="0"/>
          </a:p>
        </p:txBody>
      </p:sp>
      <p:sp>
        <p:nvSpPr>
          <p:cNvPr id="4" name="Footer Placeholder 3"/>
          <p:cNvSpPr>
            <a:spLocks noGrp="1"/>
          </p:cNvSpPr>
          <p:nvPr>
            <p:ph type="ftr" sz="quarter" idx="2"/>
          </p:nvPr>
        </p:nvSpPr>
        <p:spPr>
          <a:xfrm>
            <a:off x="0" y="8842030"/>
            <a:ext cx="3013763" cy="467071"/>
          </a:xfrm>
          <a:prstGeom prst="rect">
            <a:avLst/>
          </a:prstGeom>
        </p:spPr>
        <p:txBody>
          <a:bodyPr vert="horz" lIns="92930" tIns="46465" rIns="92930" bIns="4646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9466" y="8842030"/>
            <a:ext cx="3013763" cy="467071"/>
          </a:xfrm>
          <a:prstGeom prst="rect">
            <a:avLst/>
          </a:prstGeom>
        </p:spPr>
        <p:txBody>
          <a:bodyPr vert="horz" lIns="92930" tIns="46465" rIns="92930" bIns="46465" rtlCol="0" anchor="b"/>
          <a:lstStyle>
            <a:lvl1pPr algn="r">
              <a:defRPr sz="1200"/>
            </a:lvl1pPr>
          </a:lstStyle>
          <a:p>
            <a:fld id="{FF55BABE-1E33-C541-944A-B067577868A2}" type="slidenum">
              <a:rPr lang="en-US" smtClean="0"/>
              <a:t>‹#›</a:t>
            </a:fld>
            <a:endParaRPr lang="en-US" dirty="0"/>
          </a:p>
        </p:txBody>
      </p:sp>
    </p:spTree>
    <p:extLst>
      <p:ext uri="{BB962C8B-B14F-4D97-AF65-F5344CB8AC3E}">
        <p14:creationId xmlns:p14="http://schemas.microsoft.com/office/powerpoint/2010/main" val="152321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dirty="0"/>
          </a:p>
        </p:txBody>
      </p:sp>
      <p:sp>
        <p:nvSpPr>
          <p:cNvPr id="3" name="Date Placeholder 2"/>
          <p:cNvSpPr>
            <a:spLocks noGrp="1"/>
          </p:cNvSpPr>
          <p:nvPr>
            <p:ph type="dt" idx="1"/>
          </p:nvPr>
        </p:nvSpPr>
        <p:spPr>
          <a:xfrm>
            <a:off x="3939466" y="0"/>
            <a:ext cx="3013763" cy="465455"/>
          </a:xfrm>
          <a:prstGeom prst="rect">
            <a:avLst/>
          </a:prstGeom>
        </p:spPr>
        <p:txBody>
          <a:bodyPr vert="horz" lIns="92930" tIns="46465" rIns="92930" bIns="46465" rtlCol="0"/>
          <a:lstStyle>
            <a:lvl1pPr algn="r">
              <a:defRPr sz="1200"/>
            </a:lvl1pPr>
          </a:lstStyle>
          <a:p>
            <a:fld id="{51137F46-08EB-854A-8D46-D59590B70638}" type="datetimeFigureOut">
              <a:rPr lang="en-US" smtClean="0"/>
              <a:t>9/12/2018</a:t>
            </a:fld>
            <a:endParaRPr lang="en-US" dirty="0"/>
          </a:p>
        </p:txBody>
      </p:sp>
      <p:sp>
        <p:nvSpPr>
          <p:cNvPr id="4" name="Slide Image Placeholder 3"/>
          <p:cNvSpPr>
            <a:spLocks noGrp="1" noRot="1" noChangeAspect="1"/>
          </p:cNvSpPr>
          <p:nvPr>
            <p:ph type="sldImg" idx="2"/>
          </p:nvPr>
        </p:nvSpPr>
        <p:spPr>
          <a:xfrm>
            <a:off x="1150938" y="698500"/>
            <a:ext cx="4652962" cy="3490913"/>
          </a:xfrm>
          <a:prstGeom prst="rect">
            <a:avLst/>
          </a:prstGeom>
          <a:noFill/>
          <a:ln w="12700">
            <a:solidFill>
              <a:prstClr val="black"/>
            </a:solidFill>
          </a:ln>
        </p:spPr>
        <p:txBody>
          <a:bodyPr vert="horz" lIns="92930" tIns="46465" rIns="92930" bIns="46465" rtlCol="0" anchor="ctr"/>
          <a:lstStyle/>
          <a:p>
            <a:endParaRPr lang="en-US" dirty="0"/>
          </a:p>
        </p:txBody>
      </p:sp>
      <p:sp>
        <p:nvSpPr>
          <p:cNvPr id="5" name="Notes Placeholder 4"/>
          <p:cNvSpPr>
            <a:spLocks noGrp="1"/>
          </p:cNvSpPr>
          <p:nvPr>
            <p:ph type="body" sz="quarter" idx="3"/>
          </p:nvPr>
        </p:nvSpPr>
        <p:spPr>
          <a:xfrm>
            <a:off x="695484" y="4421823"/>
            <a:ext cx="5563870" cy="4189095"/>
          </a:xfrm>
          <a:prstGeom prst="rect">
            <a:avLst/>
          </a:prstGeom>
        </p:spPr>
        <p:txBody>
          <a:bodyPr vert="horz" lIns="92930" tIns="46465" rIns="92930" bIns="4646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9466" y="8842029"/>
            <a:ext cx="3013763" cy="465455"/>
          </a:xfrm>
          <a:prstGeom prst="rect">
            <a:avLst/>
          </a:prstGeom>
        </p:spPr>
        <p:txBody>
          <a:bodyPr vert="horz" lIns="92930" tIns="46465" rIns="92930" bIns="46465" rtlCol="0" anchor="b"/>
          <a:lstStyle>
            <a:lvl1pPr algn="r">
              <a:defRPr sz="1200"/>
            </a:lvl1pPr>
          </a:lstStyle>
          <a:p>
            <a:fld id="{0FE8C227-C9B4-F045-99AF-AE8EC18EE3C0}" type="slidenum">
              <a:rPr lang="en-US" smtClean="0"/>
              <a:t>‹#›</a:t>
            </a:fld>
            <a:endParaRPr lang="en-US" dirty="0"/>
          </a:p>
        </p:txBody>
      </p:sp>
    </p:spTree>
    <p:extLst>
      <p:ext uri="{BB962C8B-B14F-4D97-AF65-F5344CB8AC3E}">
        <p14:creationId xmlns:p14="http://schemas.microsoft.com/office/powerpoint/2010/main" val="15519727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E8C227-C9B4-F045-99AF-AE8EC18EE3C0}" type="slidenum">
              <a:rPr lang="en-US" smtClean="0"/>
              <a:t>1</a:t>
            </a:fld>
            <a:endParaRPr lang="en-US" dirty="0"/>
          </a:p>
        </p:txBody>
      </p:sp>
    </p:spTree>
    <p:extLst>
      <p:ext uri="{BB962C8B-B14F-4D97-AF65-F5344CB8AC3E}">
        <p14:creationId xmlns:p14="http://schemas.microsoft.com/office/powerpoint/2010/main" val="39091764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b="1" kern="1200" dirty="0" smtClean="0">
                <a:solidFill>
                  <a:schemeClr val="tx1"/>
                </a:solidFill>
                <a:effectLst/>
                <a:latin typeface="+mn-lt"/>
                <a:ea typeface="+mn-ea"/>
                <a:cs typeface="+mn-cs"/>
              </a:rPr>
              <a:t>University of Utah:</a:t>
            </a:r>
          </a:p>
          <a:p>
            <a:r>
              <a:rPr lang="en-US" sz="1000" b="1" kern="1200" dirty="0" smtClean="0">
                <a:solidFill>
                  <a:schemeClr val="tx1"/>
                </a:solidFill>
                <a:effectLst/>
                <a:latin typeface="+mn-lt"/>
                <a:ea typeface="+mn-ea"/>
                <a:cs typeface="+mn-cs"/>
              </a:rPr>
              <a:t>Generate your idea:</a:t>
            </a:r>
            <a:endParaRPr lang="en-US" sz="1000" kern="1200" dirty="0" smtClean="0">
              <a:solidFill>
                <a:schemeClr val="tx1"/>
              </a:solidFill>
              <a:effectLst/>
              <a:latin typeface="+mn-lt"/>
              <a:ea typeface="+mn-ea"/>
              <a:cs typeface="+mn-cs"/>
            </a:endParaRPr>
          </a:p>
          <a:p>
            <a:r>
              <a:rPr lang="en-US" sz="1000" kern="1200" dirty="0" smtClean="0">
                <a:solidFill>
                  <a:schemeClr val="tx1"/>
                </a:solidFill>
                <a:effectLst/>
                <a:latin typeface="+mn-lt"/>
                <a:ea typeface="+mn-ea"/>
                <a:cs typeface="+mn-cs"/>
              </a:rPr>
              <a:t>Develop a preliminary idea</a:t>
            </a:r>
          </a:p>
          <a:p>
            <a:r>
              <a:rPr lang="en-US" sz="1000" kern="1200" dirty="0" smtClean="0">
                <a:solidFill>
                  <a:schemeClr val="tx1"/>
                </a:solidFill>
                <a:effectLst/>
                <a:latin typeface="+mn-lt"/>
                <a:ea typeface="+mn-ea"/>
                <a:cs typeface="+mn-cs"/>
              </a:rPr>
              <a:t>Assess your idea’s potential for success</a:t>
            </a:r>
          </a:p>
          <a:p>
            <a:r>
              <a:rPr lang="en-US" sz="1000" kern="1200" dirty="0" smtClean="0">
                <a:solidFill>
                  <a:schemeClr val="tx1"/>
                </a:solidFill>
                <a:effectLst/>
                <a:latin typeface="+mn-lt"/>
                <a:ea typeface="+mn-ea"/>
                <a:cs typeface="+mn-cs"/>
              </a:rPr>
              <a:t>Seek input and feedback</a:t>
            </a:r>
          </a:p>
          <a:p>
            <a:r>
              <a:rPr lang="en-US" sz="1000" b="1" kern="1200" dirty="0" smtClean="0">
                <a:solidFill>
                  <a:schemeClr val="tx1"/>
                </a:solidFill>
                <a:effectLst/>
                <a:latin typeface="+mn-lt"/>
                <a:ea typeface="+mn-ea"/>
                <a:cs typeface="+mn-cs"/>
              </a:rPr>
              <a:t>Find Funding:</a:t>
            </a:r>
            <a:endParaRPr lang="en-US" sz="1000" kern="1200" dirty="0" smtClean="0">
              <a:solidFill>
                <a:schemeClr val="tx1"/>
              </a:solidFill>
              <a:effectLst/>
              <a:latin typeface="+mn-lt"/>
              <a:ea typeface="+mn-ea"/>
              <a:cs typeface="+mn-cs"/>
            </a:endParaRPr>
          </a:p>
          <a:p>
            <a:r>
              <a:rPr lang="en-US" sz="1000" kern="1200" dirty="0" smtClean="0">
                <a:solidFill>
                  <a:schemeClr val="tx1"/>
                </a:solidFill>
                <a:effectLst/>
                <a:latin typeface="+mn-lt"/>
                <a:ea typeface="+mn-ea"/>
                <a:cs typeface="+mn-cs"/>
              </a:rPr>
              <a:t>Find Sources</a:t>
            </a:r>
          </a:p>
          <a:p>
            <a:r>
              <a:rPr lang="en-US" sz="1000" kern="1200" dirty="0" smtClean="0">
                <a:solidFill>
                  <a:schemeClr val="tx1"/>
                </a:solidFill>
                <a:effectLst/>
                <a:latin typeface="+mn-lt"/>
                <a:ea typeface="+mn-ea"/>
                <a:cs typeface="+mn-cs"/>
              </a:rPr>
              <a:t>Search Solicitations/Funding Announcements</a:t>
            </a:r>
          </a:p>
          <a:p>
            <a:r>
              <a:rPr lang="en-US" sz="1000" b="1" kern="1200" dirty="0" smtClean="0">
                <a:solidFill>
                  <a:schemeClr val="tx1"/>
                </a:solidFill>
                <a:effectLst/>
                <a:latin typeface="+mn-lt"/>
                <a:ea typeface="+mn-ea"/>
                <a:cs typeface="+mn-cs"/>
              </a:rPr>
              <a:t>Develop Your Proposal:</a:t>
            </a:r>
            <a:endParaRPr lang="en-US" sz="1000" kern="1200" dirty="0" smtClean="0">
              <a:solidFill>
                <a:schemeClr val="tx1"/>
              </a:solidFill>
              <a:effectLst/>
              <a:latin typeface="+mn-lt"/>
              <a:ea typeface="+mn-ea"/>
              <a:cs typeface="+mn-cs"/>
            </a:endParaRPr>
          </a:p>
          <a:p>
            <a:r>
              <a:rPr lang="en-US" sz="1000" kern="1200" dirty="0" smtClean="0">
                <a:solidFill>
                  <a:schemeClr val="tx1"/>
                </a:solidFill>
                <a:effectLst/>
                <a:latin typeface="+mn-lt"/>
                <a:ea typeface="+mn-ea"/>
                <a:cs typeface="+mn-cs"/>
              </a:rPr>
              <a:t>Review the Solicitation</a:t>
            </a:r>
          </a:p>
          <a:p>
            <a:r>
              <a:rPr lang="en-US" sz="1000" kern="1200" dirty="0" smtClean="0">
                <a:solidFill>
                  <a:schemeClr val="tx1"/>
                </a:solidFill>
                <a:effectLst/>
                <a:latin typeface="+mn-lt"/>
                <a:ea typeface="+mn-ea"/>
                <a:cs typeface="+mn-cs"/>
              </a:rPr>
              <a:t>Understand PI Eligibility</a:t>
            </a:r>
          </a:p>
          <a:p>
            <a:r>
              <a:rPr lang="en-US" sz="1000" kern="1200" dirty="0" smtClean="0">
                <a:solidFill>
                  <a:schemeClr val="tx1"/>
                </a:solidFill>
                <a:effectLst/>
                <a:latin typeface="+mn-lt"/>
                <a:ea typeface="+mn-ea"/>
                <a:cs typeface="+mn-cs"/>
              </a:rPr>
              <a:t>Communicate Early</a:t>
            </a:r>
          </a:p>
          <a:p>
            <a:r>
              <a:rPr lang="en-US" sz="1000" kern="1200" dirty="0" smtClean="0">
                <a:solidFill>
                  <a:schemeClr val="tx1"/>
                </a:solidFill>
                <a:effectLst/>
                <a:latin typeface="+mn-lt"/>
                <a:ea typeface="+mn-ea"/>
                <a:cs typeface="+mn-cs"/>
              </a:rPr>
              <a:t>Find Development Tools</a:t>
            </a:r>
          </a:p>
          <a:p>
            <a:r>
              <a:rPr lang="en-US" sz="1000" kern="1200" dirty="0" smtClean="0">
                <a:solidFill>
                  <a:schemeClr val="tx1"/>
                </a:solidFill>
                <a:effectLst/>
                <a:latin typeface="+mn-lt"/>
                <a:ea typeface="+mn-ea"/>
                <a:cs typeface="+mn-cs"/>
              </a:rPr>
              <a:t>Learn Standard Proposal components</a:t>
            </a:r>
          </a:p>
          <a:p>
            <a:r>
              <a:rPr lang="en-US" sz="1000" kern="1200" dirty="0" smtClean="0">
                <a:solidFill>
                  <a:schemeClr val="tx1"/>
                </a:solidFill>
                <a:effectLst/>
                <a:latin typeface="+mn-lt"/>
                <a:ea typeface="+mn-ea"/>
                <a:cs typeface="+mn-cs"/>
              </a:rPr>
              <a:t>Build your budget</a:t>
            </a:r>
          </a:p>
          <a:p>
            <a:r>
              <a:rPr lang="en-US" sz="1000" kern="1200" dirty="0" smtClean="0">
                <a:solidFill>
                  <a:schemeClr val="tx1"/>
                </a:solidFill>
                <a:effectLst/>
                <a:latin typeface="+mn-lt"/>
                <a:ea typeface="+mn-ea"/>
                <a:cs typeface="+mn-cs"/>
              </a:rPr>
              <a:t>Obtain Sub documentation</a:t>
            </a:r>
          </a:p>
          <a:p>
            <a:r>
              <a:rPr lang="en-US" sz="1000" kern="1200" dirty="0" smtClean="0">
                <a:solidFill>
                  <a:schemeClr val="tx1"/>
                </a:solidFill>
                <a:effectLst/>
                <a:latin typeface="+mn-lt"/>
                <a:ea typeface="+mn-ea"/>
                <a:cs typeface="+mn-cs"/>
              </a:rPr>
              <a:t>Coordinate Compliance Components</a:t>
            </a:r>
          </a:p>
          <a:p>
            <a:r>
              <a:rPr lang="en-US" sz="1000" b="1" kern="1200" dirty="0" smtClean="0">
                <a:solidFill>
                  <a:schemeClr val="tx1"/>
                </a:solidFill>
                <a:effectLst/>
                <a:latin typeface="+mn-lt"/>
                <a:ea typeface="+mn-ea"/>
                <a:cs typeface="+mn-cs"/>
              </a:rPr>
              <a:t>Submit Your Proposal:</a:t>
            </a:r>
            <a:endParaRPr lang="en-US" sz="1000" kern="1200" dirty="0" smtClean="0">
              <a:solidFill>
                <a:schemeClr val="tx1"/>
              </a:solidFill>
              <a:effectLst/>
              <a:latin typeface="+mn-lt"/>
              <a:ea typeface="+mn-ea"/>
              <a:cs typeface="+mn-cs"/>
            </a:endParaRPr>
          </a:p>
          <a:p>
            <a:r>
              <a:rPr lang="en-US" sz="1000" kern="1200" dirty="0" smtClean="0">
                <a:solidFill>
                  <a:schemeClr val="tx1"/>
                </a:solidFill>
                <a:effectLst/>
                <a:latin typeface="+mn-lt"/>
                <a:ea typeface="+mn-ea"/>
                <a:cs typeface="+mn-cs"/>
              </a:rPr>
              <a:t>Obtain approvals</a:t>
            </a:r>
          </a:p>
          <a:p>
            <a:r>
              <a:rPr lang="en-US" sz="1000" kern="1200" dirty="0" smtClean="0">
                <a:solidFill>
                  <a:schemeClr val="tx1"/>
                </a:solidFill>
                <a:effectLst/>
                <a:latin typeface="+mn-lt"/>
                <a:ea typeface="+mn-ea"/>
                <a:cs typeface="+mn-cs"/>
              </a:rPr>
              <a:t>Understand submission process</a:t>
            </a:r>
          </a:p>
          <a:p>
            <a:r>
              <a:rPr lang="en-US" sz="1000" kern="1200" dirty="0" smtClean="0">
                <a:solidFill>
                  <a:schemeClr val="tx1"/>
                </a:solidFill>
                <a:effectLst/>
                <a:latin typeface="+mn-lt"/>
                <a:ea typeface="+mn-ea"/>
                <a:cs typeface="+mn-cs"/>
              </a:rPr>
              <a:t>Check for completeness, accuracy and formatting</a:t>
            </a:r>
          </a:p>
          <a:p>
            <a:r>
              <a:rPr lang="en-US" sz="1000" kern="1200" dirty="0" smtClean="0">
                <a:solidFill>
                  <a:schemeClr val="tx1"/>
                </a:solidFill>
                <a:effectLst/>
                <a:latin typeface="+mn-lt"/>
                <a:ea typeface="+mn-ea"/>
                <a:cs typeface="+mn-cs"/>
              </a:rPr>
              <a:t>Electronic submission and registration</a:t>
            </a:r>
          </a:p>
          <a:p>
            <a:r>
              <a:rPr lang="en-US" sz="1000" kern="1200" dirty="0" smtClean="0">
                <a:solidFill>
                  <a:schemeClr val="tx1"/>
                </a:solidFill>
                <a:effectLst/>
                <a:latin typeface="+mn-lt"/>
                <a:ea typeface="+mn-ea"/>
                <a:cs typeface="+mn-cs"/>
              </a:rPr>
              <a:t>Resubmit your proposal</a:t>
            </a:r>
          </a:p>
          <a:p>
            <a:r>
              <a:rPr lang="en-US" sz="1000" b="1" kern="1200" dirty="0" smtClean="0">
                <a:solidFill>
                  <a:schemeClr val="tx1"/>
                </a:solidFill>
                <a:effectLst/>
                <a:latin typeface="+mn-lt"/>
                <a:ea typeface="+mn-ea"/>
                <a:cs typeface="+mn-cs"/>
              </a:rPr>
              <a:t>Manage Your Award:</a:t>
            </a:r>
            <a:endParaRPr lang="en-US" sz="1000" kern="1200" dirty="0" smtClean="0">
              <a:solidFill>
                <a:schemeClr val="tx1"/>
              </a:solidFill>
              <a:effectLst/>
              <a:latin typeface="+mn-lt"/>
              <a:ea typeface="+mn-ea"/>
              <a:cs typeface="+mn-cs"/>
            </a:endParaRPr>
          </a:p>
          <a:p>
            <a:r>
              <a:rPr lang="en-US" sz="1000" kern="1200" dirty="0" smtClean="0">
                <a:solidFill>
                  <a:schemeClr val="tx1"/>
                </a:solidFill>
                <a:effectLst/>
                <a:latin typeface="+mn-lt"/>
                <a:ea typeface="+mn-ea"/>
                <a:cs typeface="+mn-cs"/>
              </a:rPr>
              <a:t>Read and Understand Sponsor guidelines</a:t>
            </a:r>
          </a:p>
          <a:p>
            <a:r>
              <a:rPr lang="en-US" sz="1000" kern="1200" dirty="0" smtClean="0">
                <a:solidFill>
                  <a:schemeClr val="tx1"/>
                </a:solidFill>
                <a:effectLst/>
                <a:latin typeface="+mn-lt"/>
                <a:ea typeface="+mn-ea"/>
                <a:cs typeface="+mn-cs"/>
              </a:rPr>
              <a:t>Manage</a:t>
            </a:r>
          </a:p>
          <a:p>
            <a:r>
              <a:rPr lang="en-US" sz="1000" kern="1200" dirty="0" smtClean="0">
                <a:solidFill>
                  <a:schemeClr val="tx1"/>
                </a:solidFill>
                <a:effectLst/>
                <a:latin typeface="+mn-lt"/>
                <a:ea typeface="+mn-ea"/>
                <a:cs typeface="+mn-cs"/>
              </a:rPr>
              <a:t>Manage your budget</a:t>
            </a:r>
          </a:p>
          <a:p>
            <a:r>
              <a:rPr lang="en-US" sz="1000" kern="1200" dirty="0" smtClean="0">
                <a:solidFill>
                  <a:schemeClr val="tx1"/>
                </a:solidFill>
                <a:effectLst/>
                <a:latin typeface="+mn-lt"/>
                <a:ea typeface="+mn-ea"/>
                <a:cs typeface="+mn-cs"/>
              </a:rPr>
              <a:t>Report</a:t>
            </a:r>
          </a:p>
          <a:p>
            <a:r>
              <a:rPr lang="en-US" sz="1000" kern="1200" dirty="0" smtClean="0">
                <a:solidFill>
                  <a:schemeClr val="tx1"/>
                </a:solidFill>
                <a:effectLst/>
                <a:latin typeface="+mn-lt"/>
                <a:ea typeface="+mn-ea"/>
                <a:cs typeface="+mn-cs"/>
              </a:rPr>
              <a:t>Closeout</a:t>
            </a:r>
          </a:p>
          <a:p>
            <a:r>
              <a:rPr lang="en-US" sz="1000" b="1" kern="1200" dirty="0" smtClean="0">
                <a:solidFill>
                  <a:schemeClr val="tx1"/>
                </a:solidFill>
                <a:effectLst/>
                <a:latin typeface="+mn-lt"/>
                <a:ea typeface="+mn-ea"/>
                <a:cs typeface="+mn-cs"/>
              </a:rPr>
              <a:t>Share Your Research:</a:t>
            </a:r>
            <a:endParaRPr lang="en-US" sz="1000" kern="1200" dirty="0" smtClean="0">
              <a:solidFill>
                <a:schemeClr val="tx1"/>
              </a:solidFill>
              <a:effectLst/>
              <a:latin typeface="+mn-lt"/>
              <a:ea typeface="+mn-ea"/>
              <a:cs typeface="+mn-cs"/>
            </a:endParaRPr>
          </a:p>
          <a:p>
            <a:r>
              <a:rPr lang="en-US" sz="1000" kern="1200" dirty="0" smtClean="0">
                <a:solidFill>
                  <a:schemeClr val="tx1"/>
                </a:solidFill>
                <a:effectLst/>
                <a:latin typeface="+mn-lt"/>
                <a:ea typeface="+mn-ea"/>
                <a:cs typeface="+mn-cs"/>
              </a:rPr>
              <a:t>Collecting and Analyzing data</a:t>
            </a:r>
          </a:p>
          <a:p>
            <a:r>
              <a:rPr lang="en-US" sz="1000" kern="1200" dirty="0" smtClean="0">
                <a:solidFill>
                  <a:schemeClr val="tx1"/>
                </a:solidFill>
                <a:effectLst/>
                <a:latin typeface="+mn-lt"/>
                <a:ea typeface="+mn-ea"/>
                <a:cs typeface="+mn-cs"/>
              </a:rPr>
              <a:t>Authoring and Journal selection</a:t>
            </a:r>
          </a:p>
          <a:p>
            <a:r>
              <a:rPr lang="en-US" sz="1000" kern="1200" dirty="0" smtClean="0">
                <a:solidFill>
                  <a:schemeClr val="tx1"/>
                </a:solidFill>
                <a:effectLst/>
                <a:latin typeface="+mn-lt"/>
                <a:ea typeface="+mn-ea"/>
                <a:cs typeface="+mn-cs"/>
              </a:rPr>
              <a:t>Publishing and Peer review</a:t>
            </a:r>
          </a:p>
          <a:p>
            <a:r>
              <a:rPr lang="en-US" sz="1000" kern="1200" dirty="0" smtClean="0">
                <a:solidFill>
                  <a:schemeClr val="tx1"/>
                </a:solidFill>
                <a:effectLst/>
                <a:latin typeface="+mn-lt"/>
                <a:ea typeface="+mn-ea"/>
                <a:cs typeface="+mn-cs"/>
              </a:rPr>
              <a:t>Archiving and Preservation</a:t>
            </a:r>
          </a:p>
          <a:p>
            <a:r>
              <a:rPr lang="en-US" sz="1000" kern="1200" dirty="0" smtClean="0">
                <a:solidFill>
                  <a:schemeClr val="tx1"/>
                </a:solidFill>
                <a:effectLst/>
                <a:latin typeface="+mn-lt"/>
                <a:ea typeface="+mn-ea"/>
                <a:cs typeface="+mn-cs"/>
              </a:rPr>
              <a:t>Citation and Metrics</a:t>
            </a:r>
          </a:p>
          <a:p>
            <a:r>
              <a:rPr lang="en-US" sz="1000" kern="1200" dirty="0" smtClean="0">
                <a:solidFill>
                  <a:schemeClr val="tx1"/>
                </a:solidFill>
                <a:effectLst/>
                <a:latin typeface="+mn-lt"/>
                <a:ea typeface="+mn-ea"/>
                <a:cs typeface="+mn-cs"/>
              </a:rPr>
              <a:t/>
            </a:r>
            <a:br>
              <a:rPr lang="en-US" sz="1000" kern="1200" dirty="0" smtClean="0">
                <a:solidFill>
                  <a:schemeClr val="tx1"/>
                </a:solidFill>
                <a:effectLst/>
                <a:latin typeface="+mn-lt"/>
                <a:ea typeface="+mn-ea"/>
                <a:cs typeface="+mn-cs"/>
              </a:rPr>
            </a:br>
            <a:r>
              <a:rPr lang="en-US" sz="1000" b="1" kern="1200" dirty="0" smtClean="0">
                <a:solidFill>
                  <a:schemeClr val="tx1"/>
                </a:solidFill>
                <a:effectLst/>
                <a:latin typeface="+mn-lt"/>
                <a:ea typeface="+mn-ea"/>
                <a:cs typeface="+mn-cs"/>
              </a:rPr>
              <a:t>University of Michigan:</a:t>
            </a:r>
          </a:p>
          <a:p>
            <a:r>
              <a:rPr lang="en-US" sz="1000" b="1" kern="1200" dirty="0" smtClean="0">
                <a:solidFill>
                  <a:schemeClr val="tx1"/>
                </a:solidFill>
                <a:effectLst/>
                <a:latin typeface="+mn-lt"/>
                <a:ea typeface="+mn-ea"/>
                <a:cs typeface="+mn-cs"/>
              </a:rPr>
              <a:t>Find Funding</a:t>
            </a:r>
            <a:endParaRPr lang="en-US" sz="1000" kern="1200" dirty="0" smtClean="0">
              <a:solidFill>
                <a:schemeClr val="tx1"/>
              </a:solidFill>
              <a:effectLst/>
              <a:latin typeface="+mn-lt"/>
              <a:ea typeface="+mn-ea"/>
              <a:cs typeface="+mn-cs"/>
            </a:endParaRPr>
          </a:p>
          <a:p>
            <a:r>
              <a:rPr lang="en-US" sz="1000" kern="1200" dirty="0" smtClean="0">
                <a:solidFill>
                  <a:schemeClr val="tx1"/>
                </a:solidFill>
                <a:effectLst/>
                <a:latin typeface="+mn-lt"/>
                <a:ea typeface="+mn-ea"/>
                <a:cs typeface="+mn-cs"/>
              </a:rPr>
              <a:t>Databases</a:t>
            </a:r>
          </a:p>
          <a:p>
            <a:r>
              <a:rPr lang="en-US" sz="1000" kern="1200" dirty="0" err="1" smtClean="0">
                <a:solidFill>
                  <a:schemeClr val="tx1"/>
                </a:solidFill>
                <a:effectLst/>
                <a:latin typeface="+mn-lt"/>
                <a:ea typeface="+mn-ea"/>
                <a:cs typeface="+mn-cs"/>
              </a:rPr>
              <a:t>Inperson</a:t>
            </a:r>
            <a:r>
              <a:rPr lang="en-US" sz="1000" kern="1200" dirty="0" smtClean="0">
                <a:solidFill>
                  <a:schemeClr val="tx1"/>
                </a:solidFill>
                <a:effectLst/>
                <a:latin typeface="+mn-lt"/>
                <a:ea typeface="+mn-ea"/>
                <a:cs typeface="+mn-cs"/>
              </a:rPr>
              <a:t> Consultations</a:t>
            </a:r>
          </a:p>
          <a:p>
            <a:r>
              <a:rPr lang="en-US" sz="1000" b="1" kern="1200" dirty="0" smtClean="0">
                <a:solidFill>
                  <a:schemeClr val="tx1"/>
                </a:solidFill>
                <a:effectLst/>
                <a:latin typeface="+mn-lt"/>
                <a:ea typeface="+mn-ea"/>
                <a:cs typeface="+mn-cs"/>
              </a:rPr>
              <a:t>Develop Proposal</a:t>
            </a:r>
            <a:endParaRPr lang="en-US" sz="1000" kern="1200" dirty="0" smtClean="0">
              <a:solidFill>
                <a:schemeClr val="tx1"/>
              </a:solidFill>
              <a:effectLst/>
              <a:latin typeface="+mn-lt"/>
              <a:ea typeface="+mn-ea"/>
              <a:cs typeface="+mn-cs"/>
            </a:endParaRPr>
          </a:p>
          <a:p>
            <a:r>
              <a:rPr lang="en-US" sz="1000" kern="1200" dirty="0" smtClean="0">
                <a:solidFill>
                  <a:schemeClr val="tx1"/>
                </a:solidFill>
                <a:effectLst/>
                <a:latin typeface="+mn-lt"/>
                <a:ea typeface="+mn-ea"/>
                <a:cs typeface="+mn-cs"/>
              </a:rPr>
              <a:t>Work with your department administrator to get started. </a:t>
            </a:r>
          </a:p>
          <a:p>
            <a:r>
              <a:rPr lang="en-US" sz="1000" kern="1200" dirty="0" smtClean="0">
                <a:solidFill>
                  <a:schemeClr val="tx1"/>
                </a:solidFill>
                <a:effectLst/>
                <a:latin typeface="+mn-lt"/>
                <a:ea typeface="+mn-ea"/>
                <a:cs typeface="+mn-cs"/>
              </a:rPr>
              <a:t>Thoroughly read the guidelines and funding announcements. </a:t>
            </a:r>
          </a:p>
          <a:p>
            <a:r>
              <a:rPr lang="en-US" sz="1000" kern="1200" dirty="0" smtClean="0">
                <a:solidFill>
                  <a:schemeClr val="tx1"/>
                </a:solidFill>
                <a:effectLst/>
                <a:latin typeface="+mn-lt"/>
                <a:ea typeface="+mn-ea"/>
                <a:cs typeface="+mn-cs"/>
              </a:rPr>
              <a:t>Defer discussions of indirect costs to OSP. Utilize OSP for negotiation and review of agreements. </a:t>
            </a:r>
          </a:p>
          <a:p>
            <a:r>
              <a:rPr lang="en-US" sz="1000" kern="1200" dirty="0" smtClean="0">
                <a:solidFill>
                  <a:schemeClr val="tx1"/>
                </a:solidFill>
                <a:effectLst/>
                <a:latin typeface="+mn-lt"/>
                <a:ea typeface="+mn-ea"/>
                <a:cs typeface="+mn-cs"/>
              </a:rPr>
              <a:t>Leverage our signing authority ability on behalf of the University</a:t>
            </a:r>
          </a:p>
          <a:p>
            <a:r>
              <a:rPr lang="en-US" sz="1000" b="1" kern="1200" dirty="0" smtClean="0">
                <a:solidFill>
                  <a:schemeClr val="tx1"/>
                </a:solidFill>
                <a:effectLst/>
                <a:latin typeface="+mn-lt"/>
                <a:ea typeface="+mn-ea"/>
                <a:cs typeface="+mn-cs"/>
              </a:rPr>
              <a:t>Route and Submit Proposal</a:t>
            </a:r>
            <a:endParaRPr lang="en-US" sz="1000" kern="1200" dirty="0" smtClean="0">
              <a:solidFill>
                <a:schemeClr val="tx1"/>
              </a:solidFill>
              <a:effectLst/>
              <a:latin typeface="+mn-lt"/>
              <a:ea typeface="+mn-ea"/>
              <a:cs typeface="+mn-cs"/>
            </a:endParaRPr>
          </a:p>
          <a:p>
            <a:r>
              <a:rPr lang="en-US" sz="1000" kern="1200" dirty="0" smtClean="0">
                <a:solidFill>
                  <a:schemeClr val="tx1"/>
                </a:solidFill>
                <a:effectLst/>
                <a:latin typeface="+mn-lt"/>
                <a:ea typeface="+mn-ea"/>
                <a:cs typeface="+mn-cs"/>
              </a:rPr>
              <a:t>Create a Proposal Record in Cayuse.</a:t>
            </a:r>
          </a:p>
          <a:p>
            <a:r>
              <a:rPr lang="en-US" sz="1000" kern="1200" dirty="0" smtClean="0">
                <a:solidFill>
                  <a:schemeClr val="tx1"/>
                </a:solidFill>
                <a:effectLst/>
                <a:latin typeface="+mn-lt"/>
                <a:ea typeface="+mn-ea"/>
                <a:cs typeface="+mn-cs"/>
              </a:rPr>
              <a:t>When complete and correct, route to OSP well in advance of the sponsor deadline for the most thorough review</a:t>
            </a:r>
          </a:p>
          <a:p>
            <a:r>
              <a:rPr lang="en-US" sz="1000" b="1" kern="1200" dirty="0" smtClean="0">
                <a:solidFill>
                  <a:schemeClr val="tx1"/>
                </a:solidFill>
                <a:effectLst/>
                <a:latin typeface="+mn-lt"/>
                <a:ea typeface="+mn-ea"/>
                <a:cs typeface="+mn-cs"/>
              </a:rPr>
              <a:t>Set Up Project</a:t>
            </a:r>
            <a:endParaRPr lang="en-US" sz="1000" kern="1200" dirty="0" smtClean="0">
              <a:solidFill>
                <a:schemeClr val="tx1"/>
              </a:solidFill>
              <a:effectLst/>
              <a:latin typeface="+mn-lt"/>
              <a:ea typeface="+mn-ea"/>
              <a:cs typeface="+mn-cs"/>
            </a:endParaRPr>
          </a:p>
          <a:p>
            <a:r>
              <a:rPr lang="en-US" sz="1000" kern="1200" dirty="0" smtClean="0">
                <a:solidFill>
                  <a:schemeClr val="tx1"/>
                </a:solidFill>
                <a:effectLst/>
                <a:latin typeface="+mn-lt"/>
                <a:ea typeface="+mn-ea"/>
                <a:cs typeface="+mn-cs"/>
              </a:rPr>
              <a:t>After your proposal is awarded (or in preparation for an anticipated award) you may request an advance account, set up in advance to allow funds to be expended prior to having an award in hand), complete all compliance requirements, or request a budget reallocation.</a:t>
            </a:r>
          </a:p>
          <a:p>
            <a:r>
              <a:rPr lang="en-US" sz="1000" b="1" kern="1200" dirty="0" smtClean="0">
                <a:solidFill>
                  <a:schemeClr val="tx1"/>
                </a:solidFill>
                <a:effectLst/>
                <a:latin typeface="+mn-lt"/>
                <a:ea typeface="+mn-ea"/>
                <a:cs typeface="+mn-cs"/>
              </a:rPr>
              <a:t>Manage a Project</a:t>
            </a:r>
            <a:endParaRPr lang="en-US" sz="1000" kern="1200" dirty="0" smtClean="0">
              <a:solidFill>
                <a:schemeClr val="tx1"/>
              </a:solidFill>
              <a:effectLst/>
              <a:latin typeface="+mn-lt"/>
              <a:ea typeface="+mn-ea"/>
              <a:cs typeface="+mn-cs"/>
            </a:endParaRPr>
          </a:p>
          <a:p>
            <a:r>
              <a:rPr lang="en-US" sz="1000" kern="1200" dirty="0" smtClean="0">
                <a:solidFill>
                  <a:schemeClr val="tx1"/>
                </a:solidFill>
                <a:effectLst/>
                <a:latin typeface="+mn-lt"/>
                <a:ea typeface="+mn-ea"/>
                <a:cs typeface="+mn-cs"/>
              </a:rPr>
              <a:t>Managing a Project successfully means adhering to your reporting milestones, steadily spending your budget, monitoring subcontractors, hiring students, or managing the absence of a project team member.</a:t>
            </a:r>
          </a:p>
          <a:p>
            <a:r>
              <a:rPr lang="en-US" sz="1000" b="1" kern="1200" dirty="0" smtClean="0">
                <a:solidFill>
                  <a:schemeClr val="tx1"/>
                </a:solidFill>
                <a:effectLst/>
                <a:latin typeface="+mn-lt"/>
                <a:ea typeface="+mn-ea"/>
                <a:cs typeface="+mn-cs"/>
              </a:rPr>
              <a:t>Close Out Project</a:t>
            </a:r>
            <a:endParaRPr lang="en-US" sz="1000" kern="1200" dirty="0" smtClean="0">
              <a:solidFill>
                <a:schemeClr val="tx1"/>
              </a:solidFill>
              <a:effectLst/>
              <a:latin typeface="+mn-lt"/>
              <a:ea typeface="+mn-ea"/>
              <a:cs typeface="+mn-cs"/>
            </a:endParaRPr>
          </a:p>
          <a:p>
            <a:r>
              <a:rPr lang="en-US" sz="1000" kern="1200" dirty="0" smtClean="0">
                <a:solidFill>
                  <a:schemeClr val="tx1"/>
                </a:solidFill>
                <a:effectLst/>
                <a:latin typeface="+mn-lt"/>
                <a:ea typeface="+mn-ea"/>
                <a:cs typeface="+mn-cs"/>
              </a:rPr>
              <a:t>finalize technical reports and financial status reports (FSRs); document discoveries, patents, inventions; carefully manage purchase at end of budget; transfer equipment.</a:t>
            </a:r>
          </a:p>
          <a:p>
            <a:r>
              <a:rPr lang="en-US" sz="1000" b="1" kern="1200" dirty="0" smtClean="0">
                <a:solidFill>
                  <a:schemeClr val="tx1"/>
                </a:solidFill>
                <a:effectLst/>
                <a:latin typeface="+mn-lt"/>
                <a:ea typeface="+mn-ea"/>
                <a:cs typeface="+mn-cs"/>
              </a:rPr>
              <a:t>Ethics and Compliance</a:t>
            </a:r>
            <a:endParaRPr lang="en-US" sz="1000" kern="1200" dirty="0" smtClean="0">
              <a:solidFill>
                <a:schemeClr val="tx1"/>
              </a:solidFill>
              <a:effectLst/>
              <a:latin typeface="+mn-lt"/>
              <a:ea typeface="+mn-ea"/>
              <a:cs typeface="+mn-cs"/>
            </a:endParaRPr>
          </a:p>
          <a:p>
            <a:r>
              <a:rPr lang="en-US" sz="1000" kern="1200" dirty="0" smtClean="0">
                <a:solidFill>
                  <a:schemeClr val="tx1"/>
                </a:solidFill>
                <a:effectLst/>
                <a:latin typeface="+mn-lt"/>
                <a:ea typeface="+mn-ea"/>
                <a:cs typeface="+mn-cs"/>
              </a:rPr>
              <a:t>IRB</a:t>
            </a:r>
          </a:p>
          <a:p>
            <a:r>
              <a:rPr lang="en-US" sz="1000" kern="1200" dirty="0" smtClean="0">
                <a:solidFill>
                  <a:schemeClr val="tx1"/>
                </a:solidFill>
                <a:effectLst/>
                <a:latin typeface="+mn-lt"/>
                <a:ea typeface="+mn-ea"/>
                <a:cs typeface="+mn-cs"/>
              </a:rPr>
              <a:t>FCOI</a:t>
            </a:r>
          </a:p>
          <a:p>
            <a:r>
              <a:rPr lang="en-US" sz="1000" kern="1200" dirty="0" smtClean="0">
                <a:solidFill>
                  <a:schemeClr val="tx1"/>
                </a:solidFill>
                <a:effectLst/>
                <a:latin typeface="+mn-lt"/>
                <a:ea typeface="+mn-ea"/>
                <a:cs typeface="+mn-cs"/>
              </a:rPr>
              <a:t>IACUC</a:t>
            </a:r>
          </a:p>
          <a:p>
            <a:endParaRPr lang="en-US" baseline="0" dirty="0" smtClean="0"/>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0FE8C227-C9B4-F045-99AF-AE8EC18EE3C0}" type="slidenum">
              <a:rPr lang="en-US" smtClean="0"/>
              <a:t>2</a:t>
            </a:fld>
            <a:endParaRPr lang="en-US" dirty="0"/>
          </a:p>
        </p:txBody>
      </p:sp>
    </p:spTree>
    <p:extLst>
      <p:ext uri="{BB962C8B-B14F-4D97-AF65-F5344CB8AC3E}">
        <p14:creationId xmlns:p14="http://schemas.microsoft.com/office/powerpoint/2010/main" val="3058821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to three</a:t>
            </a:r>
            <a:r>
              <a:rPr lang="en-US" baseline="0" dirty="0" smtClean="0"/>
              <a:t> </a:t>
            </a:r>
            <a:r>
              <a:rPr lang="en-US" dirty="0" smtClean="0"/>
              <a:t>paragraphs (one to two pages)</a:t>
            </a:r>
            <a:endParaRPr lang="en-US" dirty="0"/>
          </a:p>
        </p:txBody>
      </p:sp>
      <p:sp>
        <p:nvSpPr>
          <p:cNvPr id="4" name="Slide Number Placeholder 3"/>
          <p:cNvSpPr>
            <a:spLocks noGrp="1"/>
          </p:cNvSpPr>
          <p:nvPr>
            <p:ph type="sldNum" sz="quarter" idx="10"/>
          </p:nvPr>
        </p:nvSpPr>
        <p:spPr/>
        <p:txBody>
          <a:bodyPr/>
          <a:lstStyle/>
          <a:p>
            <a:fld id="{0FE8C227-C9B4-F045-99AF-AE8EC18EE3C0}" type="slidenum">
              <a:rPr lang="en-US" smtClean="0"/>
              <a:t>3</a:t>
            </a:fld>
            <a:endParaRPr lang="en-US" dirty="0"/>
          </a:p>
        </p:txBody>
      </p:sp>
    </p:spTree>
    <p:extLst>
      <p:ext uri="{BB962C8B-B14F-4D97-AF65-F5344CB8AC3E}">
        <p14:creationId xmlns:p14="http://schemas.microsoft.com/office/powerpoint/2010/main" val="7821586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FE8C227-C9B4-F045-99AF-AE8EC18EE3C0}" type="slidenum">
              <a:rPr lang="en-US" smtClean="0"/>
              <a:t>4</a:t>
            </a:fld>
            <a:endParaRPr lang="en-US" dirty="0"/>
          </a:p>
        </p:txBody>
      </p:sp>
    </p:spTree>
    <p:extLst>
      <p:ext uri="{BB962C8B-B14F-4D97-AF65-F5344CB8AC3E}">
        <p14:creationId xmlns:p14="http://schemas.microsoft.com/office/powerpoint/2010/main" val="25865241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FE8C227-C9B4-F045-99AF-AE8EC18EE3C0}" type="slidenum">
              <a:rPr lang="en-US" smtClean="0"/>
              <a:t>5</a:t>
            </a:fld>
            <a:endParaRPr lang="en-US" dirty="0"/>
          </a:p>
        </p:txBody>
      </p:sp>
    </p:spTree>
    <p:extLst>
      <p:ext uri="{BB962C8B-B14F-4D97-AF65-F5344CB8AC3E}">
        <p14:creationId xmlns:p14="http://schemas.microsoft.com/office/powerpoint/2010/main" val="31111279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FE8C227-C9B4-F045-99AF-AE8EC18EE3C0}" type="slidenum">
              <a:rPr lang="en-US" smtClean="0"/>
              <a:t>6</a:t>
            </a:fld>
            <a:endParaRPr lang="en-US" dirty="0"/>
          </a:p>
        </p:txBody>
      </p:sp>
    </p:spTree>
    <p:extLst>
      <p:ext uri="{BB962C8B-B14F-4D97-AF65-F5344CB8AC3E}">
        <p14:creationId xmlns:p14="http://schemas.microsoft.com/office/powerpoint/2010/main" val="21804555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FE8C227-C9B4-F045-99AF-AE8EC18EE3C0}" type="slidenum">
              <a:rPr lang="en-US" smtClean="0"/>
              <a:t>7</a:t>
            </a:fld>
            <a:endParaRPr lang="en-US" dirty="0"/>
          </a:p>
        </p:txBody>
      </p:sp>
    </p:spTree>
    <p:extLst>
      <p:ext uri="{BB962C8B-B14F-4D97-AF65-F5344CB8AC3E}">
        <p14:creationId xmlns:p14="http://schemas.microsoft.com/office/powerpoint/2010/main" val="24558189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E8C227-C9B4-F045-99AF-AE8EC18EE3C0}" type="slidenum">
              <a:rPr lang="en-US" smtClean="0"/>
              <a:t>8</a:t>
            </a:fld>
            <a:endParaRPr lang="en-US" dirty="0"/>
          </a:p>
        </p:txBody>
      </p:sp>
    </p:spTree>
    <p:extLst>
      <p:ext uri="{BB962C8B-B14F-4D97-AF65-F5344CB8AC3E}">
        <p14:creationId xmlns:p14="http://schemas.microsoft.com/office/powerpoint/2010/main" val="6034116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44C53AC-A7D0-4E45-A234-101BFA8E3C1C}" type="datetimeFigureOut">
              <a:rPr lang="en-US" smtClean="0"/>
              <a:t>9/12/2018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946CFBA-0707-354A-8FC0-12A0138D87A0}" type="slidenum">
              <a:rPr lang="en-US" smtClean="0"/>
              <a:t>‹#›</a:t>
            </a:fld>
            <a:endParaRPr lang="en-US" dirty="0"/>
          </a:p>
        </p:txBody>
      </p:sp>
    </p:spTree>
    <p:extLst>
      <p:ext uri="{BB962C8B-B14F-4D97-AF65-F5344CB8AC3E}">
        <p14:creationId xmlns:p14="http://schemas.microsoft.com/office/powerpoint/2010/main" val="2602804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4C53AC-A7D0-4E45-A234-101BFA8E3C1C}" type="datetimeFigureOut">
              <a:rPr lang="en-US" smtClean="0"/>
              <a:t>9/12/2018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946CFBA-0707-354A-8FC0-12A0138D87A0}" type="slidenum">
              <a:rPr lang="en-US" smtClean="0"/>
              <a:t>‹#›</a:t>
            </a:fld>
            <a:endParaRPr lang="en-US" dirty="0"/>
          </a:p>
        </p:txBody>
      </p:sp>
    </p:spTree>
    <p:extLst>
      <p:ext uri="{BB962C8B-B14F-4D97-AF65-F5344CB8AC3E}">
        <p14:creationId xmlns:p14="http://schemas.microsoft.com/office/powerpoint/2010/main" val="4150944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4C53AC-A7D0-4E45-A234-101BFA8E3C1C}" type="datetimeFigureOut">
              <a:rPr lang="en-US" smtClean="0"/>
              <a:t>9/12/2018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946CFBA-0707-354A-8FC0-12A0138D87A0}" type="slidenum">
              <a:rPr lang="en-US" smtClean="0"/>
              <a:t>‹#›</a:t>
            </a:fld>
            <a:endParaRPr lang="en-US" dirty="0"/>
          </a:p>
        </p:txBody>
      </p:sp>
    </p:spTree>
    <p:extLst>
      <p:ext uri="{BB962C8B-B14F-4D97-AF65-F5344CB8AC3E}">
        <p14:creationId xmlns:p14="http://schemas.microsoft.com/office/powerpoint/2010/main" val="1540377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4C53AC-A7D0-4E45-A234-101BFA8E3C1C}" type="datetimeFigureOut">
              <a:rPr lang="en-US" smtClean="0"/>
              <a:t>9/12/2018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946CFBA-0707-354A-8FC0-12A0138D87A0}" type="slidenum">
              <a:rPr lang="en-US" smtClean="0"/>
              <a:t>‹#›</a:t>
            </a:fld>
            <a:endParaRPr lang="en-US" dirty="0"/>
          </a:p>
        </p:txBody>
      </p:sp>
    </p:spTree>
    <p:extLst>
      <p:ext uri="{BB962C8B-B14F-4D97-AF65-F5344CB8AC3E}">
        <p14:creationId xmlns:p14="http://schemas.microsoft.com/office/powerpoint/2010/main" val="316464238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4C53AC-A7D0-4E45-A234-101BFA8E3C1C}" type="datetimeFigureOut">
              <a:rPr lang="en-US" smtClean="0"/>
              <a:t>9/12/2018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946CFBA-0707-354A-8FC0-12A0138D87A0}" type="slidenum">
              <a:rPr lang="en-US" smtClean="0"/>
              <a:t>‹#›</a:t>
            </a:fld>
            <a:endParaRPr lang="en-US" dirty="0"/>
          </a:p>
        </p:txBody>
      </p:sp>
    </p:spTree>
    <p:extLst>
      <p:ext uri="{BB962C8B-B14F-4D97-AF65-F5344CB8AC3E}">
        <p14:creationId xmlns:p14="http://schemas.microsoft.com/office/powerpoint/2010/main" val="1036255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44C53AC-A7D0-4E45-A234-101BFA8E3C1C}" type="datetimeFigureOut">
              <a:rPr lang="en-US" smtClean="0"/>
              <a:t>9/12/2018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946CFBA-0707-354A-8FC0-12A0138D87A0}" type="slidenum">
              <a:rPr lang="en-US" smtClean="0"/>
              <a:t>‹#›</a:t>
            </a:fld>
            <a:endParaRPr lang="en-US" dirty="0"/>
          </a:p>
        </p:txBody>
      </p:sp>
    </p:spTree>
    <p:extLst>
      <p:ext uri="{BB962C8B-B14F-4D97-AF65-F5344CB8AC3E}">
        <p14:creationId xmlns:p14="http://schemas.microsoft.com/office/powerpoint/2010/main" val="1458127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44C53AC-A7D0-4E45-A234-101BFA8E3C1C}" type="datetimeFigureOut">
              <a:rPr lang="en-US" smtClean="0"/>
              <a:t>9/12/2018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946CFBA-0707-354A-8FC0-12A0138D87A0}" type="slidenum">
              <a:rPr lang="en-US" smtClean="0"/>
              <a:t>‹#›</a:t>
            </a:fld>
            <a:endParaRPr lang="en-US" dirty="0"/>
          </a:p>
        </p:txBody>
      </p:sp>
    </p:spTree>
    <p:extLst>
      <p:ext uri="{BB962C8B-B14F-4D97-AF65-F5344CB8AC3E}">
        <p14:creationId xmlns:p14="http://schemas.microsoft.com/office/powerpoint/2010/main" val="2982457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44C53AC-A7D0-4E45-A234-101BFA8E3C1C}" type="datetimeFigureOut">
              <a:rPr lang="en-US" smtClean="0"/>
              <a:t>9/12/2018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946CFBA-0707-354A-8FC0-12A0138D87A0}" type="slidenum">
              <a:rPr lang="en-US" smtClean="0"/>
              <a:t>‹#›</a:t>
            </a:fld>
            <a:endParaRPr lang="en-US" dirty="0"/>
          </a:p>
        </p:txBody>
      </p:sp>
    </p:spTree>
    <p:extLst>
      <p:ext uri="{BB962C8B-B14F-4D97-AF65-F5344CB8AC3E}">
        <p14:creationId xmlns:p14="http://schemas.microsoft.com/office/powerpoint/2010/main" val="2146747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4C53AC-A7D0-4E45-A234-101BFA8E3C1C}" type="datetimeFigureOut">
              <a:rPr lang="en-US" smtClean="0"/>
              <a:t>9/12/2018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946CFBA-0707-354A-8FC0-12A0138D87A0}" type="slidenum">
              <a:rPr lang="en-US" smtClean="0"/>
              <a:t>‹#›</a:t>
            </a:fld>
            <a:endParaRPr lang="en-US" dirty="0"/>
          </a:p>
        </p:txBody>
      </p:sp>
    </p:spTree>
    <p:extLst>
      <p:ext uri="{BB962C8B-B14F-4D97-AF65-F5344CB8AC3E}">
        <p14:creationId xmlns:p14="http://schemas.microsoft.com/office/powerpoint/2010/main" val="1148058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4C53AC-A7D0-4E45-A234-101BFA8E3C1C}" type="datetimeFigureOut">
              <a:rPr lang="en-US" smtClean="0"/>
              <a:t>9/12/2018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946CFBA-0707-354A-8FC0-12A0138D87A0}" type="slidenum">
              <a:rPr lang="en-US" smtClean="0"/>
              <a:t>‹#›</a:t>
            </a:fld>
            <a:endParaRPr lang="en-US" dirty="0"/>
          </a:p>
        </p:txBody>
      </p:sp>
    </p:spTree>
    <p:extLst>
      <p:ext uri="{BB962C8B-B14F-4D97-AF65-F5344CB8AC3E}">
        <p14:creationId xmlns:p14="http://schemas.microsoft.com/office/powerpoint/2010/main" val="783220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4C53AC-A7D0-4E45-A234-101BFA8E3C1C}" type="datetimeFigureOut">
              <a:rPr lang="en-US" smtClean="0"/>
              <a:t>9/12/2018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946CFBA-0707-354A-8FC0-12A0138D87A0}" type="slidenum">
              <a:rPr lang="en-US" smtClean="0"/>
              <a:t>‹#›</a:t>
            </a:fld>
            <a:endParaRPr lang="en-US" dirty="0"/>
          </a:p>
        </p:txBody>
      </p:sp>
    </p:spTree>
    <p:extLst>
      <p:ext uri="{BB962C8B-B14F-4D97-AF65-F5344CB8AC3E}">
        <p14:creationId xmlns:p14="http://schemas.microsoft.com/office/powerpoint/2010/main" val="4265408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4C53AC-A7D0-4E45-A234-101BFA8E3C1C}" type="datetimeFigureOut">
              <a:rPr lang="en-US" smtClean="0"/>
              <a:t>9/12/2018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46CFBA-0707-354A-8FC0-12A0138D87A0}" type="slidenum">
              <a:rPr lang="en-US" smtClean="0"/>
              <a:t>‹#›</a:t>
            </a:fld>
            <a:endParaRPr lang="en-US" dirty="0"/>
          </a:p>
        </p:txBody>
      </p:sp>
    </p:spTree>
    <p:extLst>
      <p:ext uri="{BB962C8B-B14F-4D97-AF65-F5344CB8AC3E}">
        <p14:creationId xmlns:p14="http://schemas.microsoft.com/office/powerpoint/2010/main" val="25431177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osp.utah.edu/grant-life-cycle/"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orsp.umich.edu/sites/default/files/resource-download/1-orsp-research-project-lifecycle-flyer.pdf"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t>
            </a:r>
            <a:endParaRPr lang="en-US" dirty="0"/>
          </a:p>
        </p:txBody>
      </p:sp>
      <p:sp>
        <p:nvSpPr>
          <p:cNvPr id="3" name="Subtitle 2"/>
          <p:cNvSpPr>
            <a:spLocks noGrp="1"/>
          </p:cNvSpPr>
          <p:nvPr>
            <p:ph type="subTitle" idx="1"/>
          </p:nvPr>
        </p:nvSpPr>
        <p:spPr/>
        <p:txBody>
          <a:bodyPr/>
          <a:lstStyle/>
          <a:p>
            <a:endParaRPr lang="en-US" dirty="0"/>
          </a:p>
        </p:txBody>
      </p:sp>
      <p:pic>
        <p:nvPicPr>
          <p:cNvPr id="4" name="Picture 3" descr="70645.17-UOM-New-Brand-PowerPoint-Template-Title-Blue.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376100" cy="6953550"/>
          </a:xfrm>
          <a:prstGeom prst="rect">
            <a:avLst/>
          </a:prstGeom>
        </p:spPr>
      </p:pic>
      <p:sp>
        <p:nvSpPr>
          <p:cNvPr id="6" name="TextBox 5"/>
          <p:cNvSpPr txBox="1"/>
          <p:nvPr/>
        </p:nvSpPr>
        <p:spPr>
          <a:xfrm>
            <a:off x="314793" y="2248525"/>
            <a:ext cx="5906125" cy="3016210"/>
          </a:xfrm>
          <a:prstGeom prst="rect">
            <a:avLst/>
          </a:prstGeom>
          <a:noFill/>
        </p:spPr>
        <p:txBody>
          <a:bodyPr wrap="square" rtlCol="0">
            <a:spAutoFit/>
          </a:bodyPr>
          <a:lstStyle/>
          <a:p>
            <a:pPr algn="ctr"/>
            <a:r>
              <a:rPr lang="en-US" sz="3600" dirty="0" smtClean="0"/>
              <a:t>Getting Started with Sponsored Activity</a:t>
            </a:r>
          </a:p>
          <a:p>
            <a:pPr algn="ctr"/>
            <a:endParaRPr lang="en-US" sz="2000" dirty="0"/>
          </a:p>
          <a:p>
            <a:pPr algn="ctr"/>
            <a:r>
              <a:rPr lang="en-US" sz="2000" dirty="0" err="1" smtClean="0"/>
              <a:t>Loewenberg</a:t>
            </a:r>
            <a:r>
              <a:rPr lang="en-US" sz="2000" dirty="0" smtClean="0"/>
              <a:t> College of Nursing Faculty</a:t>
            </a:r>
          </a:p>
          <a:p>
            <a:pPr algn="ctr"/>
            <a:endParaRPr lang="en-US" sz="2000" dirty="0" smtClean="0"/>
          </a:p>
          <a:p>
            <a:pPr algn="ctr"/>
            <a:r>
              <a:rPr lang="en-US" sz="2000" dirty="0"/>
              <a:t>	</a:t>
            </a:r>
            <a:r>
              <a:rPr lang="en-US" sz="2000" dirty="0" smtClean="0"/>
              <a:t>				September </a:t>
            </a:r>
            <a:r>
              <a:rPr lang="en-US" sz="2000" dirty="0"/>
              <a:t>2018</a:t>
            </a:r>
          </a:p>
          <a:p>
            <a:pPr algn="ctr"/>
            <a:endParaRPr lang="en-US" sz="2000" dirty="0"/>
          </a:p>
          <a:p>
            <a:endParaRPr lang="en-US" dirty="0"/>
          </a:p>
        </p:txBody>
      </p:sp>
    </p:spTree>
    <p:extLst>
      <p:ext uri="{BB962C8B-B14F-4D97-AF65-F5344CB8AC3E}">
        <p14:creationId xmlns:p14="http://schemas.microsoft.com/office/powerpoint/2010/main" val="42484403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32"/>
            <a:ext cx="8229600" cy="1143000"/>
          </a:xfrm>
        </p:spPr>
        <p:txBody>
          <a:bodyPr>
            <a:normAutofit/>
          </a:bodyPr>
          <a:lstStyle/>
          <a:p>
            <a:r>
              <a:rPr lang="en-US" dirty="0" smtClean="0"/>
              <a:t>Life Cycle of a Sponsored Project</a:t>
            </a:r>
            <a:endParaRPr lang="en-US" dirty="0"/>
          </a:p>
        </p:txBody>
      </p:sp>
      <p:pic>
        <p:nvPicPr>
          <p:cNvPr id="8" name="Content Placeholder 7"/>
          <p:cNvPicPr>
            <a:picLocks noGrp="1" noChangeAspect="1"/>
          </p:cNvPicPr>
          <p:nvPr>
            <p:ph idx="1"/>
          </p:nvPr>
        </p:nvPicPr>
        <p:blipFill rotWithShape="1">
          <a:blip r:embed="rId3"/>
          <a:srcRect l="23508" r="26287"/>
          <a:stretch/>
        </p:blipFill>
        <p:spPr>
          <a:xfrm>
            <a:off x="539262" y="903901"/>
            <a:ext cx="3470261" cy="3730586"/>
          </a:xfrm>
          <a:prstGeom prst="rect">
            <a:avLst/>
          </a:prstGeom>
        </p:spPr>
      </p:pic>
      <p:pic>
        <p:nvPicPr>
          <p:cNvPr id="10" name="Picture 9"/>
          <p:cNvPicPr>
            <a:picLocks noChangeAspect="1"/>
          </p:cNvPicPr>
          <p:nvPr/>
        </p:nvPicPr>
        <p:blipFill rotWithShape="1">
          <a:blip r:embed="rId4"/>
          <a:srcRect l="8872" r="4736" b="16632"/>
          <a:stretch/>
        </p:blipFill>
        <p:spPr>
          <a:xfrm>
            <a:off x="4114803" y="3663342"/>
            <a:ext cx="4384887" cy="2795645"/>
          </a:xfrm>
          <a:prstGeom prst="rect">
            <a:avLst/>
          </a:prstGeom>
        </p:spPr>
      </p:pic>
    </p:spTree>
    <p:extLst>
      <p:ext uri="{BB962C8B-B14F-4D97-AF65-F5344CB8AC3E}">
        <p14:creationId xmlns:p14="http://schemas.microsoft.com/office/powerpoint/2010/main" val="977992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8"/>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nodeType="clickEffect">
                                  <p:stCondLst>
                                    <p:cond delay="0"/>
                                  </p:stCondLst>
                                  <p:childTnLst>
                                    <p:animScale>
                                      <p:cBhvr>
                                        <p:cTn id="10" dur="2000" fill="hold"/>
                                        <p:tgtEl>
                                          <p:spTgt spid="10"/>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Drafting a Pre-Abstract</a:t>
            </a:r>
            <a:endParaRPr lang="en-US" dirty="0"/>
          </a:p>
        </p:txBody>
      </p:sp>
      <p:sp>
        <p:nvSpPr>
          <p:cNvPr id="3" name="Content Placeholder 2"/>
          <p:cNvSpPr>
            <a:spLocks noGrp="1"/>
          </p:cNvSpPr>
          <p:nvPr>
            <p:ph idx="1"/>
          </p:nvPr>
        </p:nvSpPr>
        <p:spPr/>
        <p:txBody>
          <a:bodyPr/>
          <a:lstStyle/>
          <a:p>
            <a:pPr marL="0" indent="0">
              <a:buNone/>
            </a:pPr>
            <a:r>
              <a:rPr lang="en-US" dirty="0" smtClean="0"/>
              <a:t>Purpose of Pre-Abstract: practice writing in the style of a grant application rather than for academic papers.</a:t>
            </a:r>
          </a:p>
          <a:p>
            <a:pPr marL="514350" indent="-514350">
              <a:buFont typeface="+mj-lt"/>
              <a:buAutoNum type="arabicPeriod"/>
            </a:pPr>
            <a:r>
              <a:rPr lang="en-US" dirty="0" smtClean="0"/>
              <a:t>What are you passionate about?</a:t>
            </a:r>
          </a:p>
          <a:p>
            <a:pPr marL="514350" indent="-514350">
              <a:buFont typeface="+mj-lt"/>
              <a:buAutoNum type="arabicPeriod"/>
            </a:pPr>
            <a:r>
              <a:rPr lang="en-US" dirty="0" smtClean="0"/>
              <a:t>What is the need, problem, or issue you want to address, and why is it important?</a:t>
            </a:r>
          </a:p>
          <a:p>
            <a:pPr marL="514350" indent="-514350">
              <a:buFont typeface="+mj-lt"/>
              <a:buAutoNum type="arabicPeriod"/>
            </a:pPr>
            <a:r>
              <a:rPr lang="en-US" dirty="0" smtClean="0"/>
              <a:t>If present knowledge is inadequate, why do we need to know more and do better?</a:t>
            </a:r>
          </a:p>
          <a:p>
            <a:endParaRPr lang="en-US" dirty="0"/>
          </a:p>
        </p:txBody>
      </p:sp>
    </p:spTree>
    <p:extLst>
      <p:ext uri="{BB962C8B-B14F-4D97-AF65-F5344CB8AC3E}">
        <p14:creationId xmlns:p14="http://schemas.microsoft.com/office/powerpoint/2010/main" val="37274564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Drafting a Pre-Abstract</a:t>
            </a:r>
            <a:endParaRPr lang="en-US" dirty="0"/>
          </a:p>
        </p:txBody>
      </p:sp>
      <p:sp>
        <p:nvSpPr>
          <p:cNvPr id="3" name="Content Placeholder 2"/>
          <p:cNvSpPr>
            <a:spLocks noGrp="1"/>
          </p:cNvSpPr>
          <p:nvPr>
            <p:ph idx="1"/>
          </p:nvPr>
        </p:nvSpPr>
        <p:spPr/>
        <p:txBody>
          <a:bodyPr/>
          <a:lstStyle/>
          <a:p>
            <a:pPr marL="514350" indent="-514350">
              <a:buFont typeface="+mj-lt"/>
              <a:buAutoNum type="arabicPeriod" startAt="4"/>
            </a:pPr>
            <a:r>
              <a:rPr lang="en-US" dirty="0" smtClean="0"/>
              <a:t>In what sense is your idea innovative, i.e. how does it differ from what has already been done?</a:t>
            </a:r>
          </a:p>
          <a:p>
            <a:pPr marL="514350" indent="-514350">
              <a:buFont typeface="+mj-lt"/>
              <a:buAutoNum type="arabicPeriod" startAt="4"/>
            </a:pPr>
            <a:r>
              <a:rPr lang="en-US" dirty="0" smtClean="0"/>
              <a:t>What makes you think your idea or approach will have better outcomes?</a:t>
            </a:r>
          </a:p>
          <a:p>
            <a:pPr marL="514350" indent="-514350">
              <a:buFont typeface="+mj-lt"/>
              <a:buAutoNum type="arabicPeriod" startAt="4"/>
            </a:pPr>
            <a:r>
              <a:rPr lang="en-US" dirty="0" smtClean="0"/>
              <a:t>What will your research contribute and who will benefit from it?</a:t>
            </a:r>
            <a:endParaRPr lang="en-US" dirty="0"/>
          </a:p>
        </p:txBody>
      </p:sp>
    </p:spTree>
    <p:extLst>
      <p:ext uri="{BB962C8B-B14F-4D97-AF65-F5344CB8AC3E}">
        <p14:creationId xmlns:p14="http://schemas.microsoft.com/office/powerpoint/2010/main" val="25634807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Putting your Pre-Abstract to Use</a:t>
            </a:r>
            <a:endParaRPr lang="en-US" dirty="0"/>
          </a:p>
        </p:txBody>
      </p:sp>
      <p:sp>
        <p:nvSpPr>
          <p:cNvPr id="3" name="Content Placeholder 2"/>
          <p:cNvSpPr>
            <a:spLocks noGrp="1"/>
          </p:cNvSpPr>
          <p:nvPr>
            <p:ph idx="1"/>
          </p:nvPr>
        </p:nvSpPr>
        <p:spPr/>
        <p:txBody>
          <a:bodyPr>
            <a:normAutofit lnSpcReduction="10000"/>
          </a:bodyPr>
          <a:lstStyle/>
          <a:p>
            <a:r>
              <a:rPr lang="en-US" dirty="0" smtClean="0"/>
              <a:t>Obtain feedback</a:t>
            </a:r>
          </a:p>
          <a:p>
            <a:pPr lvl="1"/>
            <a:r>
              <a:rPr lang="en-US" dirty="0" smtClean="0"/>
              <a:t>Share your Pre-Abstract with colleagues, asking for critique</a:t>
            </a:r>
          </a:p>
          <a:p>
            <a:pPr lvl="1"/>
            <a:r>
              <a:rPr lang="en-US" dirty="0" smtClean="0"/>
              <a:t>Revise and repeat as necessary</a:t>
            </a:r>
          </a:p>
          <a:p>
            <a:r>
              <a:rPr lang="en-US" dirty="0" smtClean="0"/>
              <a:t>Use the Pre-Abstract to guide discussions with program officers</a:t>
            </a:r>
          </a:p>
          <a:p>
            <a:pPr lvl="1"/>
            <a:r>
              <a:rPr lang="en-US" dirty="0" smtClean="0"/>
              <a:t>“How does this research idea fit what the grant program wants to fund?”</a:t>
            </a:r>
          </a:p>
          <a:p>
            <a:r>
              <a:rPr lang="en-US" dirty="0" smtClean="0"/>
              <a:t>Launch your proposal.</a:t>
            </a:r>
          </a:p>
        </p:txBody>
      </p:sp>
    </p:spTree>
    <p:extLst>
      <p:ext uri="{BB962C8B-B14F-4D97-AF65-F5344CB8AC3E}">
        <p14:creationId xmlns:p14="http://schemas.microsoft.com/office/powerpoint/2010/main" val="17464094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Workshops in this Series</a:t>
            </a:r>
            <a:endParaRPr lang="en-US" dirty="0"/>
          </a:p>
        </p:txBody>
      </p:sp>
      <p:sp>
        <p:nvSpPr>
          <p:cNvPr id="3" name="Content Placeholder 2"/>
          <p:cNvSpPr>
            <a:spLocks noGrp="1"/>
          </p:cNvSpPr>
          <p:nvPr>
            <p:ph idx="1"/>
          </p:nvPr>
        </p:nvSpPr>
        <p:spPr/>
        <p:txBody>
          <a:bodyPr/>
          <a:lstStyle/>
          <a:p>
            <a:r>
              <a:rPr lang="en-US" b="1" dirty="0" smtClean="0"/>
              <a:t>Basics of Compliance and IRB</a:t>
            </a:r>
          </a:p>
          <a:p>
            <a:pPr lvl="1"/>
            <a:r>
              <a:rPr lang="en-US" dirty="0" smtClean="0"/>
              <a:t>Beverly Jacobik, </a:t>
            </a:r>
            <a:r>
              <a:rPr lang="en-US" dirty="0" err="1" smtClean="0"/>
              <a:t>Sr</a:t>
            </a:r>
            <a:r>
              <a:rPr lang="en-US" dirty="0" smtClean="0"/>
              <a:t> </a:t>
            </a:r>
            <a:r>
              <a:rPr lang="en-US" dirty="0" err="1" smtClean="0"/>
              <a:t>Assoc</a:t>
            </a:r>
            <a:r>
              <a:rPr lang="en-US" dirty="0" smtClean="0"/>
              <a:t> Director, Research Compliance</a:t>
            </a:r>
          </a:p>
          <a:p>
            <a:pPr lvl="1"/>
            <a:r>
              <a:rPr lang="en-US" dirty="0" smtClean="0"/>
              <a:t>October 17, 2018, 12:30-1:30 pm (CHB 2501)</a:t>
            </a:r>
          </a:p>
          <a:p>
            <a:r>
              <a:rPr lang="en-US" b="1" dirty="0" smtClean="0"/>
              <a:t>Proposal Basics</a:t>
            </a:r>
          </a:p>
          <a:p>
            <a:pPr lvl="1"/>
            <a:r>
              <a:rPr lang="en-US" dirty="0" smtClean="0"/>
              <a:t>Mary Earheart-Brown</a:t>
            </a:r>
          </a:p>
          <a:p>
            <a:pPr lvl="1"/>
            <a:r>
              <a:rPr lang="en-US" dirty="0" smtClean="0"/>
              <a:t>November 14, 2018, 12:30-1:30 pm (CHB 4006)</a:t>
            </a:r>
            <a:endParaRPr lang="en-US" dirty="0"/>
          </a:p>
        </p:txBody>
      </p:sp>
    </p:spTree>
    <p:extLst>
      <p:ext uri="{BB962C8B-B14F-4D97-AF65-F5344CB8AC3E}">
        <p14:creationId xmlns:p14="http://schemas.microsoft.com/office/powerpoint/2010/main" val="9128728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r>
              <a:rPr lang="en-US" sz="1800" dirty="0" smtClean="0"/>
              <a:t>Grant Life Cycle, University </a:t>
            </a:r>
            <a:r>
              <a:rPr lang="en-US" sz="1800" dirty="0"/>
              <a:t>of Utah. </a:t>
            </a:r>
            <a:r>
              <a:rPr lang="en-US" sz="1800" dirty="0">
                <a:hlinkClick r:id="rId3"/>
              </a:rPr>
              <a:t>https://osp.utah.edu/grant-life-cycle</a:t>
            </a:r>
            <a:r>
              <a:rPr lang="en-US" sz="1800" dirty="0" smtClean="0">
                <a:hlinkClick r:id="rId3"/>
              </a:rPr>
              <a:t>/</a:t>
            </a:r>
            <a:endParaRPr lang="en-US" sz="1800" dirty="0" smtClean="0"/>
          </a:p>
          <a:p>
            <a:r>
              <a:rPr lang="en-US" sz="1800" dirty="0" smtClean="0"/>
              <a:t>Project Life Cycle, University of Michigan</a:t>
            </a:r>
            <a:r>
              <a:rPr lang="en-US" sz="1800" dirty="0"/>
              <a:t>. </a:t>
            </a:r>
            <a:r>
              <a:rPr lang="en-US" sz="1800" dirty="0">
                <a:hlinkClick r:id="rId4"/>
              </a:rPr>
              <a:t>https://</a:t>
            </a:r>
            <a:r>
              <a:rPr lang="en-US" sz="1800" dirty="0" smtClean="0">
                <a:hlinkClick r:id="rId4"/>
              </a:rPr>
              <a:t>orsp.umich.edu/sites/default/files/resource-download/1-orsp-research-project-lifecycle-flyer.pdf</a:t>
            </a:r>
            <a:endParaRPr lang="en-US" sz="1800" dirty="0" smtClean="0"/>
          </a:p>
          <a:p>
            <a:r>
              <a:rPr lang="en-US" sz="1800" dirty="0" smtClean="0"/>
              <a:t>Porter, Robert,  Six Critical Questions to Launch a Successful Grant Proposal. The NCURA Magazine, May/June 2015. pp 49-51.</a:t>
            </a:r>
          </a:p>
          <a:p>
            <a:endParaRPr lang="en-US" sz="1800" dirty="0"/>
          </a:p>
        </p:txBody>
      </p:sp>
    </p:spTree>
    <p:extLst>
      <p:ext uri="{BB962C8B-B14F-4D97-AF65-F5344CB8AC3E}">
        <p14:creationId xmlns:p14="http://schemas.microsoft.com/office/powerpoint/2010/main" val="11091129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extBox 1"/>
          <p:cNvSpPr txBox="1"/>
          <p:nvPr/>
        </p:nvSpPr>
        <p:spPr>
          <a:xfrm>
            <a:off x="2377440" y="2367815"/>
            <a:ext cx="4677877" cy="1200329"/>
          </a:xfrm>
          <a:prstGeom prst="rect">
            <a:avLst/>
          </a:prstGeom>
          <a:noFill/>
        </p:spPr>
        <p:txBody>
          <a:bodyPr wrap="square" rtlCol="0">
            <a:spAutoFit/>
          </a:bodyPr>
          <a:lstStyle/>
          <a:p>
            <a:pPr algn="ctr"/>
            <a:r>
              <a:rPr lang="en-US" sz="7200" dirty="0" smtClean="0">
                <a:solidFill>
                  <a:schemeClr val="bg1"/>
                </a:solidFill>
              </a:rPr>
              <a:t>Questions?</a:t>
            </a:r>
            <a:endParaRPr lang="en-US" sz="7200" dirty="0">
              <a:solidFill>
                <a:schemeClr val="bg1"/>
              </a:solidFill>
            </a:endParaRPr>
          </a:p>
        </p:txBody>
      </p:sp>
    </p:spTree>
    <p:extLst>
      <p:ext uri="{BB962C8B-B14F-4D97-AF65-F5344CB8AC3E}">
        <p14:creationId xmlns:p14="http://schemas.microsoft.com/office/powerpoint/2010/main" val="2037336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27909</TotalTime>
  <Words>411</Words>
  <Application>Microsoft Office PowerPoint</Application>
  <PresentationFormat>On-screen Show (4:3)</PresentationFormat>
  <Paragraphs>104</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vt:lpstr>
      <vt:lpstr>Life Cycle of a Sponsored Project</vt:lpstr>
      <vt:lpstr>Drafting a Pre-Abstract</vt:lpstr>
      <vt:lpstr>Drafting a Pre-Abstract</vt:lpstr>
      <vt:lpstr>Putting your Pre-Abstract to Use</vt:lpstr>
      <vt:lpstr>Future Workshops in this Series</vt:lpstr>
      <vt:lpstr>References</vt:lpstr>
      <vt:lpstr>PowerPoint Presentation</vt:lpstr>
    </vt:vector>
  </TitlesOfParts>
  <Company>Arher Malom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Terri Harris</dc:creator>
  <cp:lastModifiedBy>Mary Earheart Brown (mrhrtbrw)</cp:lastModifiedBy>
  <cp:revision>125</cp:revision>
  <cp:lastPrinted>2018-09-11T21:39:59Z</cp:lastPrinted>
  <dcterms:created xsi:type="dcterms:W3CDTF">2015-02-18T21:50:14Z</dcterms:created>
  <dcterms:modified xsi:type="dcterms:W3CDTF">2018-09-12T19:11:04Z</dcterms:modified>
</cp:coreProperties>
</file>