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bony J'cent Sunflower (jsnflwer)" userId="d4b3b4bf-bc9f-45f3-9839-d870db0d77a2" providerId="ADAL" clId="{8D29A128-A678-4D9D-AE6B-726F11B306CF}"/>
    <pc:docChg chg="modSld">
      <pc:chgData name="Ebony J'cent Sunflower (jsnflwer)" userId="d4b3b4bf-bc9f-45f3-9839-d870db0d77a2" providerId="ADAL" clId="{8D29A128-A678-4D9D-AE6B-726F11B306CF}" dt="2026-08-22T19:43:28.117" v="3" actId="14100"/>
      <pc:docMkLst>
        <pc:docMk/>
      </pc:docMkLst>
      <pc:sldChg chg="modSp mod">
        <pc:chgData name="Ebony J'cent Sunflower (jsnflwer)" userId="d4b3b4bf-bc9f-45f3-9839-d870db0d77a2" providerId="ADAL" clId="{8D29A128-A678-4D9D-AE6B-726F11B306CF}" dt="2026-08-22T19:43:28.117" v="3" actId="14100"/>
        <pc:sldMkLst>
          <pc:docMk/>
          <pc:sldMk cId="0" sldId="265"/>
        </pc:sldMkLst>
        <pc:spChg chg="mod">
          <ac:chgData name="Ebony J'cent Sunflower (jsnflwer)" userId="d4b3b4bf-bc9f-45f3-9839-d870db0d77a2" providerId="ADAL" clId="{8D29A128-A678-4D9D-AE6B-726F11B306CF}" dt="2026-08-22T19:43:28.117" v="3" actId="14100"/>
          <ac:spMkLst>
            <pc:docMk/>
            <pc:sldMk cId="0" sldId="265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648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A94B5-80DA-0A0C-710C-0F02FF62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3724A4-57DD-22A0-5E71-D1F887A0D0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B7A574-667E-4658-E05E-4F1B1E24E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A1BA6-5D4A-A716-94C1-D3CA4191E6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3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ga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0" y="548640"/>
            <a:ext cx="1371600" cy="1371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286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SGA PROGRAMMING FUNDING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457200" y="32004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Organization Fund (SOF)  |  2026-2027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457200" y="379476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RSO Officer Financial Training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585216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Memphis  |  Student Government Association / Student Engagement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 Approval: Getting Paid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777240" cy="777240"/>
          </a:xfrm>
          <a:prstGeom prst="ellipse">
            <a:avLst/>
          </a:prstGeom>
          <a:solidFill>
            <a:srgbClr val="2F5D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645920" y="14630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review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645920" y="1920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sz="1400">
                <a:solidFill>
                  <a:srgbClr val="5A6472"/>
                </a:solidFill>
                <a:latin typeface="Calibri"/>
              </a:rPr>
              <a:t>Once the Committee approves, the Administrative Associate or designee verifies the request complies with University financial policy before it is submitted to be paid.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777240" cy="777240"/>
          </a:xfrm>
          <a:prstGeom prst="ellipse">
            <a:avLst/>
          </a:prstGeom>
          <a:solidFill>
            <a:srgbClr val="2F5D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88036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645920" y="28803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your documentation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645920" y="33375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Post-event documentation is due within 14 calendar days of the event end date. Itemized receipts only, a total-only receipt is returned. Tips reimbursable up to 20%.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4297680"/>
            <a:ext cx="777240" cy="777240"/>
          </a:xfrm>
          <a:prstGeom prst="ellipse">
            <a:avLst/>
          </a:prstGeom>
          <a:solidFill>
            <a:srgbClr val="2F5D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0080" y="429768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1645920" y="429768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Self-submit in Oracle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645920" y="47548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workers self-submit their own portion directly in Oracle. This is not done on your behalf.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ga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0" y="45720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8288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 These With You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3931920" y="2639683"/>
            <a:ext cx="7315200" cy="2458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spcAft>
                <a:spcPts val="800"/>
              </a:spcAft>
              <a:buSzPct val="100000"/>
              <a:buNone/>
            </a:pPr>
            <a:r>
              <a:rPr sz="1800" dirty="0">
                <a:solidFill>
                  <a:srgbClr val="CADCFC"/>
                </a:solidFill>
                <a:latin typeface="Calibri"/>
              </a:rPr>
              <a:t>The one-page Quick Reference</a:t>
            </a:r>
            <a:endParaRPr lang="en-US" sz="1800" dirty="0"/>
          </a:p>
          <a:p>
            <a:pPr marL="0" indent="0">
              <a:spcAft>
                <a:spcPts val="800"/>
              </a:spcAft>
              <a:buNone/>
            </a:pPr>
            <a:r>
              <a:rPr sz="1800" dirty="0">
                <a:solidFill>
                  <a:srgbClr val="CADCFC"/>
                </a:solidFill>
                <a:latin typeface="Calibri"/>
              </a:rPr>
              <a:t>The Funding FAQ</a:t>
            </a:r>
            <a:endParaRPr lang="en-US" sz="1800" dirty="0">
              <a:solidFill>
                <a:srgbClr val="CADCFC"/>
              </a:solidFill>
              <a:latin typeface="Calibri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US" sz="1800" dirty="0">
                <a:solidFill>
                  <a:srgbClr val="CADCFC"/>
                </a:solidFill>
                <a:latin typeface="Calibri"/>
              </a:rPr>
              <a:t>The TigerZone Step-by-Step Guide</a:t>
            </a:r>
            <a:endParaRPr sz="1800" dirty="0">
              <a:solidFill>
                <a:srgbClr val="CADCFC"/>
              </a:solidFill>
              <a:latin typeface="Calibri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sz="1800" dirty="0">
                <a:solidFill>
                  <a:srgbClr val="CADCFC"/>
                </a:solidFill>
                <a:latin typeface="Calibri"/>
              </a:rPr>
              <a:t>The RSO checklist and the forms, on the SGA page</a:t>
            </a:r>
          </a:p>
          <a:p>
            <a:pPr marL="0" indent="0">
              <a:spcAft>
                <a:spcPts val="800"/>
              </a:spcAft>
              <a:buNone/>
            </a:pPr>
            <a:r>
              <a:rPr sz="1800" dirty="0">
                <a:solidFill>
                  <a:srgbClr val="CADCFC"/>
                </a:solidFill>
                <a:latin typeface="Calibri"/>
              </a:rPr>
              <a:t>Questions? sgafundingrequest@memphis.edu</a:t>
            </a:r>
          </a:p>
          <a:p>
            <a:pPr marL="0" indent="0">
              <a:spcAft>
                <a:spcPts val="800"/>
              </a:spcAft>
              <a:buNone/>
            </a:pPr>
            <a:r>
              <a:rPr sz="1600" i="1" dirty="0">
                <a:solidFill>
                  <a:srgbClr val="CADCFC"/>
                </a:solidFill>
                <a:latin typeface="Calibri"/>
              </a:rPr>
              <a:t>Need a walkthrough? Book an appointment with me, Teams or in person. The booking link is in my email signature.</a:t>
            </a:r>
          </a:p>
        </p:txBody>
      </p:sp>
      <p:sp>
        <p:nvSpPr>
          <p:cNvPr id="5" name="Text 2"/>
          <p:cNvSpPr/>
          <p:nvPr/>
        </p:nvSpPr>
        <p:spPr>
          <a:xfrm>
            <a:off x="1371600" y="5486400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before you submit if you're unsure. Check the one-pager and FAQ before you email, they answer most questions.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 Your Funding Team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behind your funding, and who to contact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71907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LaDerrick Milton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08483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President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251960" y="155448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434840" y="171907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sz="1500" b="1">
                <a:solidFill>
                  <a:srgbClr val="1E2761"/>
                </a:solidFill>
                <a:latin typeface="Calibri"/>
              </a:rPr>
              <a:t>Stephanie Monisit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434840" y="208483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Vice President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046720" y="155448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0" y="171907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sz="1500" b="1">
                <a:solidFill>
                  <a:srgbClr val="1E2761"/>
                </a:solidFill>
                <a:latin typeface="Calibri"/>
              </a:rPr>
              <a:t>Alivia Blissett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0" y="208483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Speaker of the Senate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83464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" y="299923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Andy Alvarado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336499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Secretary of Finance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251960" y="283464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434840" y="299923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Abdul Alashmali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434840" y="336499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Finance Committee Chair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046720" y="2871216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229600" y="299923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Vincent Kwakye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229600" y="336499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Engagement Graduate Assistant</a:t>
            </a:r>
          </a:p>
          <a:p>
            <a:r>
              <a:rPr lang="en-US" sz="1200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and Compliance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4114800"/>
            <a:ext cx="3566160" cy="1051560"/>
          </a:xfrm>
          <a:prstGeom prst="roundRect">
            <a:avLst>
              <a:gd name="adj" fmla="val 6957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40080" y="427939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Ebony J. Sunflower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40080" y="4645152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sz="1200">
                <a:solidFill>
                  <a:srgbClr val="2F5DA6"/>
                </a:solidFill>
                <a:latin typeface="Calibri"/>
              </a:rPr>
              <a:t>Student Engagement Administrative Associate I</a:t>
            </a:r>
            <a:endParaRPr lang="en-US" sz="1200" dirty="0">
              <a:solidFill>
                <a:srgbClr val="2F5DA6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sz="1200">
                <a:solidFill>
                  <a:srgbClr val="2F5DA6"/>
                </a:solidFill>
                <a:latin typeface="Calibri"/>
              </a:rPr>
              <a:t>Compliance and Fund Submission</a:t>
            </a:r>
          </a:p>
        </p:txBody>
      </p:sp>
      <p:sp>
        <p:nvSpPr>
          <p:cNvPr id="25" name="Shape 23"/>
          <p:cNvSpPr/>
          <p:nvPr/>
        </p:nvSpPr>
        <p:spPr>
          <a:xfrm>
            <a:off x="4251960" y="4114800"/>
            <a:ext cx="7452360" cy="9144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434840" y="4206240"/>
            <a:ext cx="7086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Speaker of the Senate calendars appeals to the General Assembly. The Finance Committee decides on your funding request. Start at </a:t>
            </a:r>
            <a:r>
              <a:rPr lang="en-US" sz="13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memphis.edu/sga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find contacts and forms.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New for 2026-2027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80160" y="137160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process, one place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1755648"/>
            <a:ext cx="10424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sz="1350">
                <a:solidFill>
                  <a:srgbClr val="5A6472"/>
                </a:solidFill>
                <a:latin typeface="Calibri"/>
              </a:rPr>
              <a:t>All programming funding, event costs, flyers, printing, signage, operational needs, runs through a single SOF Programming Request in TigerZone. Reimbursements are now Oracle-based, and student workers self-submit their own portion in Oracle.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587752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25877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80160" y="2542032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categories retired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280160" y="2926080"/>
            <a:ext cx="10424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“SEA,” “Operational Assistance,” and “Solicitation of Funds” as a funding term are gone. One request covers it all.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3758184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375818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280160" y="3712464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First-come, first-served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80160" y="4096512"/>
            <a:ext cx="10424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is awarded until the yearly allocation runs out. Train early and submit early, waiting risks an empty allocation.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4928616"/>
            <a:ext cx="502920" cy="50292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492861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80160" y="4882896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comes first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80160" y="5266944"/>
            <a:ext cx="10424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officer must complete SGA financial training (this session) before your organization can submit anything.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Two Funding Tiers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which tier you're in, it sets your deadline and whether you need a hearing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2926080"/>
          </a:xfrm>
          <a:prstGeom prst="roundRect">
            <a:avLst>
              <a:gd name="adj" fmla="val 3125"/>
            </a:avLst>
          </a:prstGeom>
          <a:solidFill>
            <a:srgbClr val="F4F7FC"/>
          </a:solidFill>
          <a:ln w="19050">
            <a:solidFill>
              <a:srgbClr val="2F5D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F5DA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ONE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77240" y="228600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 – $2,499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4937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at least 14 calendar days before your event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hearing required by default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hearing on request (yours or the Committee's)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217920" y="1554480"/>
            <a:ext cx="5394960" cy="2926080"/>
          </a:xfrm>
          <a:prstGeom prst="roundRect">
            <a:avLst>
              <a:gd name="adj" fmla="val 312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4652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8A8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TIER TWO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46520" y="228600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$2,500 – $7,500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92240" y="2971800"/>
            <a:ext cx="4937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at least 30 calendar days before your event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Hearing IS required, you meet the Committee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Itemized budget required for any request over $1,000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470916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7240" y="4846320"/>
            <a:ext cx="10607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cap: </a:t>
            </a:r>
            <a:r>
              <a:rPr lang="en-US" sz="15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$7,500 per INITIATIVE</a:t>
            </a:r>
            <a:r>
              <a:rPr lang="en-US" sz="15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There is no aggregate semester or annual cap per organization, so you may submit multiple initiatives. Funding is first-come, first-served against the annual allocation, so submit early.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82296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Deadlines Are a Floor, Not a Target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days (Tier One) and 30 days (Tier Two) are the MINIMUM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45920" y="2651760"/>
            <a:ext cx="8869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funding is first-come, first-served, an organization that waits until the last allowable day may find the allocation already exhausted, no matter how far ahead of its own event it submitted.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29768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 as early in the year as you can.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New Forms Toolkit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Fillable PDFs, available through the SGA page and Student Engagement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82880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828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645920" y="182880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&amp; Meal Justification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2560320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for ANY food purchase, groceries, catering, restaurants. Attach your itemized receipt.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72200" y="155448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446520" y="182880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46520" y="1828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269480" y="182880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Procedure / Protocol Exception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492240" y="2560320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Missed a deadline for a documented reason? This is how you request an exception. (More on next slide.)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365760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2960" y="393192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2960" y="39319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645920" y="393192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Decision Appeal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68680" y="4663440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Disagree with a Finance Committee decision? Appeal in writing to the Speaker of the Senate.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72200" y="365760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446520" y="393192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46520" y="39319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7269480" y="393192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Committee Decision Record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6492240" y="4663440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Committee's record of what was decided and why, attached to your request in TigerZone.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Exception Process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this year, your safety valve for documented circumstances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4114800"/>
          </a:xfrm>
          <a:prstGeom prst="roundRect">
            <a:avLst>
              <a:gd name="adj" fmla="val 2222"/>
            </a:avLst>
          </a:prstGeom>
          <a:solidFill>
            <a:srgbClr val="F4F7FC"/>
          </a:solidFill>
          <a:ln w="19050">
            <a:solidFill>
              <a:srgbClr val="2F5D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5DA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IT'S FOR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8920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missed post-event documentation deadline (the 14-day window)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missed advance-submission deadline (14-day Tier One / 30-day Tier Two)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documented extenuating circumstances prevented compliance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17920" y="1554480"/>
            <a:ext cx="5394960" cy="4114800"/>
          </a:xfrm>
          <a:prstGeom prst="roundRect">
            <a:avLst>
              <a:gd name="adj" fmla="val 2222"/>
            </a:avLst>
          </a:prstGeom>
          <a:solidFill>
            <a:srgbClr val="F4F7FC"/>
          </a:solidFill>
          <a:ln w="1905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4652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CANNOT FIX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92240" y="2331720"/>
            <a:ext cx="48920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request submitted by an advisor (automatic denial)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mandatory financial training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Post-travel reimbursement denials (final)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Ineligible expenses or exceeding the tier maximum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exhausted allocation, the funds are gone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A95C89-250C-62C9-9EF8-BC7CA2BE7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B26FD4A-5BD5-592F-3ADC-28E54C286DA6}"/>
              </a:ext>
            </a:extLst>
          </p:cNvPr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Submit a Funding </a:t>
            </a: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r>
              <a:rPr lang="en-US" sz="3400" b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equest</a:t>
            </a:r>
            <a:endParaRPr lang="en-US" sz="34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CF3479F-43F2-32F9-ED97-D777CB83098D}"/>
              </a:ext>
            </a:extLst>
          </p:cNvPr>
          <p:cNvSpPr/>
          <p:nvPr/>
        </p:nvSpPr>
        <p:spPr>
          <a:xfrm>
            <a:off x="457200" y="9601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sz="1400" i="1">
                <a:solidFill>
                  <a:srgbClr val="5A6472"/>
                </a:solidFill>
                <a:latin typeface="Calibri"/>
              </a:rPr>
              <a:t>Two requests: the ask before your event, the reconcile after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DE0D2CA-DC37-6CDF-9869-85C9B5784868}"/>
              </a:ext>
            </a:extLst>
          </p:cNvPr>
          <p:cNvSpPr/>
          <p:nvPr/>
        </p:nvSpPr>
        <p:spPr>
          <a:xfrm>
            <a:off x="548640" y="1554480"/>
            <a:ext cx="5394960" cy="4114800"/>
          </a:xfrm>
          <a:prstGeom prst="roundRect">
            <a:avLst>
              <a:gd name="adj" fmla="val 2222"/>
            </a:avLst>
          </a:prstGeom>
          <a:solidFill>
            <a:srgbClr val="F4F7FC"/>
          </a:solidFill>
          <a:ln w="19050">
            <a:solidFill>
              <a:srgbClr val="2F5D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4923EEF-E2A3-20E1-565A-4ECD8CD93587}"/>
              </a:ext>
            </a:extLst>
          </p:cNvPr>
          <p:cNvSpPr/>
          <p:nvPr/>
        </p:nvSpPr>
        <p:spPr>
          <a:xfrm>
            <a:off x="77724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sz="1900" b="1">
                <a:solidFill>
                  <a:srgbClr val="2F5DA6"/>
                </a:solidFill>
                <a:latin typeface="Cambria"/>
              </a:rPr>
              <a:t>1. THE ASK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28E44B0-C63E-7021-C245-1F5F3B27B03C}"/>
              </a:ext>
            </a:extLst>
          </p:cNvPr>
          <p:cNvSpPr/>
          <p:nvPr/>
        </p:nvSpPr>
        <p:spPr>
          <a:xfrm>
            <a:off x="822960" y="2331720"/>
            <a:ext cx="48920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SzPct val="100000"/>
              <a:buNone/>
            </a:pPr>
            <a:r>
              <a:rPr sz="1200" b="1">
                <a:solidFill>
                  <a:srgbClr val="1E2761"/>
                </a:solidFill>
                <a:latin typeface="Calibri"/>
              </a:rPr>
              <a:t>Budget Request, before your event</a:t>
            </a:r>
            <a:endParaRPr lang="en-US" sz="1400" dirty="0"/>
          </a:p>
          <a:p>
            <a:pPr marL="0" indent="0">
              <a:spcAft>
                <a:spcPts val="300"/>
              </a:spcAft>
              <a:buNone/>
            </a:pPr>
            <a:endParaRPr lang="en-US" sz="1400" dirty="0"/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1.  Your organization in TigerZone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2.  Organization Tools, then Finance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3.  Land on Purchase Requests page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4.  Blue CREATE REQUEST button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5.  Choose Create Budget Request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6.  Select SOF Programming Request 2026-2027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7.  Then SOF Programming Budget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8.  Enter a specific Request Title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9.  Complete Additional Information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10. Build budget, one line per expense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5A6472"/>
                </a:solidFill>
                <a:latin typeface="Calibri"/>
              </a:rPr>
              <a:t>11. Submit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E4BC4EA7-D42C-627E-9D80-2E3781927C47}"/>
              </a:ext>
            </a:extLst>
          </p:cNvPr>
          <p:cNvSpPr/>
          <p:nvPr/>
        </p:nvSpPr>
        <p:spPr>
          <a:xfrm>
            <a:off x="6217920" y="1554480"/>
            <a:ext cx="5394960" cy="4114800"/>
          </a:xfrm>
          <a:prstGeom prst="roundRect">
            <a:avLst>
              <a:gd name="adj" fmla="val 2222"/>
            </a:avLst>
          </a:prstGeom>
          <a:solidFill>
            <a:srgbClr val="1E2761"/>
          </a:solidFill>
          <a:ln w="1905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402A3EE-7CFE-CE87-32F8-1C06126EF58A}"/>
              </a:ext>
            </a:extLst>
          </p:cNvPr>
          <p:cNvSpPr/>
          <p:nvPr/>
        </p:nvSpPr>
        <p:spPr>
          <a:xfrm>
            <a:off x="6446520" y="178308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sz="1900" b="1">
                <a:solidFill>
                  <a:srgbClr val="C8A84B"/>
                </a:solidFill>
                <a:latin typeface="Cambria"/>
              </a:rPr>
              <a:t>2. THE RECONCILE</a:t>
            </a: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6150411-21B5-13DB-C333-DF727C65F0F1}"/>
              </a:ext>
            </a:extLst>
          </p:cNvPr>
          <p:cNvSpPr/>
          <p:nvPr/>
        </p:nvSpPr>
        <p:spPr>
          <a:xfrm>
            <a:off x="6492240" y="2331720"/>
            <a:ext cx="48920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SzPct val="100000"/>
              <a:buNone/>
            </a:pPr>
            <a:r>
              <a:rPr sz="1200" b="1">
                <a:solidFill>
                  <a:srgbClr val="CADCFC"/>
                </a:solidFill>
                <a:latin typeface="Calibri"/>
              </a:rPr>
              <a:t>Purchase / Funding Request, after your event</a:t>
            </a:r>
            <a:endParaRPr lang="en-US" sz="1400" dirty="0"/>
          </a:p>
          <a:p>
            <a:pPr marL="0" indent="0">
              <a:spcAft>
                <a:spcPts val="300"/>
              </a:spcAft>
              <a:buNone/>
            </a:pPr>
            <a:endParaRPr lang="en-US" sz="1400" dirty="0"/>
          </a:p>
          <a:p>
            <a:pPr marL="0" indent="0">
              <a:spcAft>
                <a:spcPts val="300"/>
              </a:spcAft>
              <a:buNone/>
            </a:pPr>
            <a:r>
              <a:rPr sz="1150" i="1">
                <a:solidFill>
                  <a:srgbClr val="C8A84B"/>
                </a:solidFill>
                <a:latin typeface="Calibri"/>
              </a:rPr>
              <a:t>Steps 1 through 5 are the same as the ask.</a:t>
            </a:r>
          </a:p>
          <a:p>
            <a:pPr marL="0" indent="0">
              <a:spcAft>
                <a:spcPts val="300"/>
              </a:spcAft>
              <a:buNone/>
            </a:pPr>
            <a:endParaRPr sz="1150" i="1">
              <a:solidFill>
                <a:srgbClr val="C8A84B"/>
              </a:solidFill>
              <a:latin typeface="Calibri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6.  Select SOF Purchase / Funding Request 2026-2027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7.  Then SOF Purchase / Funding Request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8.  Enter a Request Title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9.  Complete Additional Information: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      Request &amp; Contact, Event &amp; Payment Type,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      Changes &amp; Documentation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10. Enter actual expenses, attach receipts</a:t>
            </a:r>
          </a:p>
          <a:p>
            <a:pPr marL="0" indent="0">
              <a:spcAft>
                <a:spcPts val="300"/>
              </a:spcAft>
              <a:buNone/>
            </a:pPr>
            <a:r>
              <a:rPr sz="1200">
                <a:solidFill>
                  <a:srgbClr val="CADCFC"/>
                </a:solidFill>
                <a:latin typeface="Calibri"/>
              </a:rPr>
              <a:t>11. Submit</a:t>
            </a: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9E35B29-966B-B844-8F4E-62B015C49030}"/>
              </a:ext>
            </a:extLst>
          </p:cNvPr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C3381440-9BC1-5317-0962-E064A0B27608}"/>
              </a:ext>
            </a:extLst>
          </p:cNvPr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4811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Decisions, Appeals, and CES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F4F7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7240" y="146304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Finance Committee DECIDES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10607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Committee is not advisory. It decides your funding request. It meets no less than twice a month.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F4F7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7889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5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320040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Disagree with a decision? Appeal form to the Speaker of the Senate, who calendars it for the General Assembly. A denial based on a University policy violation cannot be appealed.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023360"/>
            <a:ext cx="11064240" cy="1691640"/>
          </a:xfrm>
          <a:prstGeom prst="roundRect">
            <a:avLst>
              <a:gd name="adj" fmla="val 4324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8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CES Partnership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77240" y="4553712"/>
            <a:ext cx="1060704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and Conference and Event Services cover certain event charges, no application needed. CES will speak to their part. </a:t>
            </a: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thing to know: what you receive from CES is a confirmation, not a bill. Do NOT submit it for reimbursement.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SGA Programming Funding  |  2026-2027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430000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1BF2AA154E940AC1AA28E19225DC5" ma:contentTypeVersion="10" ma:contentTypeDescription="Create a new document." ma:contentTypeScope="" ma:versionID="d3111e0247e6ed12409f14d096926862">
  <xsd:schema xmlns:xsd="http://www.w3.org/2001/XMLSchema" xmlns:xs="http://www.w3.org/2001/XMLSchema" xmlns:p="http://schemas.microsoft.com/office/2006/metadata/properties" xmlns:ns2="0912cc6b-d6fe-4dc6-949f-d2e7034beac5" xmlns:ns3="1abdb411-476b-4b45-9db9-c391d4cddc34" targetNamespace="http://schemas.microsoft.com/office/2006/metadata/properties" ma:root="true" ma:fieldsID="2fcd156ca2e411d69f27f344bcd337e6" ns2:_="" ns3:_="">
    <xsd:import namespace="0912cc6b-d6fe-4dc6-949f-d2e7034beac5"/>
    <xsd:import namespace="1abdb411-476b-4b45-9db9-c391d4cddc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12cc6b-d6fe-4dc6-949f-d2e7034bea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ea710e-a96d-4f27-b492-f79e59713b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bdb411-476b-4b45-9db9-c391d4cddc3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8fe5275-0711-42f6-bb29-81201c2ba496}" ma:internalName="TaxCatchAll" ma:showField="CatchAllData" ma:web="1abdb411-476b-4b45-9db9-c391d4cdd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bdb411-476b-4b45-9db9-c391d4cddc34" xsi:nil="true"/>
    <lcf76f155ced4ddcb4097134ff3c332f xmlns="0912cc6b-d6fe-4dc6-949f-d2e7034bea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22BD4A-A5D5-4517-8C27-3B1C2B70CE79}"/>
</file>

<file path=customXml/itemProps2.xml><?xml version="1.0" encoding="utf-8"?>
<ds:datastoreItem xmlns:ds="http://schemas.openxmlformats.org/officeDocument/2006/customXml" ds:itemID="{6B8FFA85-F6DC-4B33-A14C-AB939C389E66}"/>
</file>

<file path=customXml/itemProps3.xml><?xml version="1.0" encoding="utf-8"?>
<ds:datastoreItem xmlns:ds="http://schemas.openxmlformats.org/officeDocument/2006/customXml" ds:itemID="{4360ECED-1BE3-45F7-B5E7-2958E1DC47CD}"/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1163</Words>
  <Application>Microsoft Office PowerPoint</Application>
  <PresentationFormat>Widescreen</PresentationFormat>
  <Paragraphs>162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Ebony J'cent Sunflower (jsnflwer)</cp:lastModifiedBy>
  <cp:revision>3</cp:revision>
  <dcterms:created xsi:type="dcterms:W3CDTF">2026-08-20T20:21:39Z</dcterms:created>
  <dcterms:modified xsi:type="dcterms:W3CDTF">2026-08-22T19:43:33Z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0x01010039D1BF2AA154E940AC1AA28E19225DC5</vt:lpwstr>
  </property>
</Properties>
</file>