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3B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pic>
        <p:nvPicPr>
          <p:cNvPr id="3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04120" y="457200"/>
            <a:ext cx="1371600" cy="1371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965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STEP BY STEP GUIDE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233172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to close out your funding award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822960" y="32918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C9D3D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 Purchase and Funding Request in TigerZone</a:t>
            </a:r>
            <a:endParaRPr lang="en-US" sz="1900" dirty="0"/>
          </a:p>
        </p:txBody>
      </p:sp>
      <p:sp>
        <p:nvSpPr>
          <p:cNvPr id="7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3977640"/>
            <a:ext cx="10515600" cy="822960"/>
          </a:xfrm>
          <a:prstGeom prst="roundRect">
            <a:avLst>
              <a:gd name="adj" fmla="val 6667"/>
            </a:avLst>
          </a:prstGeom>
          <a:solidFill>
            <a:srgbClr val="13293F"/>
          </a:solidFill>
          <a:ln w="12700">
            <a:solidFill>
              <a:srgbClr val="13293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411480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have 14 calendar days after your event. Late documentation is denied.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2960" y="53949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BAAC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2026-2027  |  University of Memphis  |  Student Government Association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1: Request and Contact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Tie this to your approved award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first field is the Approved Budget Request Number from your SOF Programming Request. Have it in front of you.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Submitting Officer Name and Officer Position must be an officer of the organization. Advisors may not submit.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UofM Email and Phone are how you will be contacted about this reconciliation. Use an address you actually check.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02336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9651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request number is how a reviewer finds your approved amount. Put it in the subject line of any email about this request too.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01077" y="1371600"/>
            <a:ext cx="3548686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6797" y="1417320"/>
            <a:ext cx="3457246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2: Event and Payment Type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actually happened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Enter the event name and the date it actually happened.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Describe any changes from the approved request. If the event occurred exactly as approved, type None. The field is required either way.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Then say what the request is for: payment to a vendor before the event, reimbursement after the event, or both.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60520"/>
            <a:ext cx="5760720" cy="1234440"/>
          </a:xfrm>
          <a:prstGeom prst="roundRect">
            <a:avLst>
              <a:gd name="adj" fmla="val 4444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233672"/>
            <a:ext cx="5303520" cy="1088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the description for someone who was not there. More attendees than expected, so more food was ordered, is a usable answer. Changes happened is not.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87078" y="1371600"/>
            <a:ext cx="3376684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32798" y="1417320"/>
            <a:ext cx="3285244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3: Certification and Submission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Read, then certify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certify that the expenses were incurred for the approved event, that your documentation is accurate and complete, and that no alcohol or tobacco was purchased with these funds.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Instructions follow the certification and explain how to attach your documentation.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Certifying is a statement you are making about University funds. Treat it that way.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02336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9651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Selecting the option that says do not submit does not always stop the form. A reviewer sees your answer and returns the request.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91967" y="1371600"/>
            <a:ext cx="3366906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37687" y="1417320"/>
            <a:ext cx="3275466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BUDGET TAB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Enter your actual expenses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Enter what you actually spent, one line item per expense, in the section that fits it. Attach the itemized receipt or invoice to the line item it belongs to.</a:t>
            </a:r>
            <a:endParaRPr lang="en-US" sz="1400" dirty="0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194560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240280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Venue and Facilities</a:t>
            </a:r>
            <a:endParaRPr lang="en-US" sz="115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680" y="2194560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62272" y="2240280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Speaker / Performer Fee</a:t>
            </a:r>
            <a:endParaRPr lang="en-US" sz="115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92440" y="2194560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57032" y="2240280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Food and Catering</a:t>
            </a:r>
            <a:endParaRPr lang="en-US" sz="115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852928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7512" y="2898648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Printing, Signage and Promotional Materials</a:t>
            </a:r>
            <a:endParaRPr lang="en-US" sz="11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680" y="2852928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62272" y="2898648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Supplies and Materials</a:t>
            </a:r>
            <a:endParaRPr lang="en-US" sz="115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92440" y="2852928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57032" y="2898648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Equipment Rental</a:t>
            </a:r>
            <a:endParaRPr lang="en-US" sz="115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511296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7512" y="3557016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Other</a:t>
            </a:r>
            <a:endParaRPr lang="en-US" sz="115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680" y="3511296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62272" y="3557016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Speaker Travel and Lodging</a:t>
            </a:r>
            <a:endParaRPr lang="en-US" sz="1150" dirty="0"/>
          </a:p>
        </p:txBody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92440" y="3511296"/>
            <a:ext cx="3566160" cy="530352"/>
          </a:xfrm>
          <a:prstGeom prst="roundRect">
            <a:avLst>
              <a:gd name="adj" fmla="val 8621"/>
            </a:avLst>
          </a:prstGeom>
          <a:solidFill>
            <a:srgbClr val="E9F3EE"/>
          </a:solidFill>
          <a:ln w="12700">
            <a:solidFill>
              <a:srgbClr val="1F6B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57032" y="3557016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6B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Event Documentation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02920" y="4114800"/>
            <a:ext cx="111556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Event Documentation is new at this stage and is upload only. Enter $0.00 on each line; those lines do not affect your requested total. Your event advertisement or meeting agenda goes here, and the food forms if food was purchased.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actual amounts, not the approved estimates. What you enter here is what you are requesting payment for, not what was originally approved.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dollar you report needs documentation behind it. A total only receipt will be returned. Tips are reimbursable up to 20 percent.</a:t>
            </a:r>
            <a:endParaRPr lang="en-US" sz="130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623560"/>
            <a:ext cx="11155680" cy="548640"/>
          </a:xfrm>
          <a:prstGeom prst="roundRect">
            <a:avLst>
              <a:gd name="adj" fmla="val 10000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5696712"/>
            <a:ext cx="10698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Post event documentation goes here, not in an email. Receipts sent by email are not recorded against your request.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REVIEWS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happens after you submit</a:t>
            </a:r>
            <a:endParaRPr lang="en-US" sz="3000" dirty="0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737360"/>
            <a:ext cx="11155680" cy="1371600"/>
          </a:xfrm>
          <a:prstGeom prst="roundRect">
            <a:avLst>
              <a:gd name="adj" fmla="val 4000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2057400"/>
            <a:ext cx="502920" cy="502920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13055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54480" y="19202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Documentation review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554480" y="230428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reviewer checks that every expense has an itemized receipt behind it and that your event documentation is present. If something is missing, the request is returned to you with a comment explaining what is needed.</a:t>
            </a:r>
            <a:endParaRPr lang="en-US" sz="125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337560"/>
            <a:ext cx="11155680" cy="1371600"/>
          </a:xfrm>
          <a:prstGeom prst="roundRect">
            <a:avLst>
              <a:gd name="adj" fmla="val 4000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3657600"/>
            <a:ext cx="502920" cy="502920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73075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554480" y="35204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Compliance review and submission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554480" y="390448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second review confirms the request complies with University financial policy and matches what the Finance Committee approved. From there it is submitted to be paid.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5029200"/>
            <a:ext cx="111556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Neither reviewer can change your requested amount. If a number needs to change, you will be contacted.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your request is returned, the reviewer's comment explains why. Read it before you resubmit.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Export your submitted request as a PDF and keep it. It is your record of what you reported and certified.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TROUBLESHOOTING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get stuck</a:t>
            </a:r>
            <a:endParaRPr lang="en-US" sz="3000" dirty="0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481328"/>
            <a:ext cx="11155680" cy="621792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5448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page will not advance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846320" y="1554480"/>
            <a:ext cx="6583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required field is blank. Look for the red warning triangle on the tab, and for fields outlined in red.</a:t>
            </a:r>
            <a:endParaRPr lang="en-US" sz="12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194560"/>
            <a:ext cx="11155680" cy="621792"/>
          </a:xfrm>
          <a:prstGeom prst="roundRect">
            <a:avLst>
              <a:gd name="adj" fmla="val 5882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267712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 answered everything and it still will not advance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846320" y="2267712"/>
            <a:ext cx="6583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server may have dropped your answers. Refresh, or sign out and back in, then try again.</a:t>
            </a:r>
            <a:endParaRPr lang="en-US" sz="120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907792"/>
            <a:ext cx="11155680" cy="621792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980944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 do not see the process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846320" y="2980944"/>
            <a:ext cx="6583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submission window has not opened or has closed. Check the Available from dates.</a:t>
            </a:r>
            <a:endParaRPr lang="en-US" sz="120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621024"/>
            <a:ext cx="11155680" cy="621792"/>
          </a:xfrm>
          <a:prstGeom prst="roundRect">
            <a:avLst>
              <a:gd name="adj" fmla="val 5882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3694176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 opened several TigerZone tabs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846320" y="3694176"/>
            <a:ext cx="6583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Opening a request from the list opens a new tab. Stale tabs overwrite each other. Close all but one.</a:t>
            </a:r>
            <a:endParaRPr lang="en-US" sz="120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334256"/>
            <a:ext cx="11155680" cy="621792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407408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My receipt file will not attach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846320" y="4407408"/>
            <a:ext cx="6583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budget line accepts one file up to 10 MB. Combine multiple receipts into one file, or split the expense into separate lines.</a:t>
            </a:r>
            <a:endParaRPr lang="en-US" sz="120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047488"/>
            <a:ext cx="11155680" cy="621792"/>
          </a:xfrm>
          <a:prstGeom prst="roundRect">
            <a:avLst>
              <a:gd name="adj" fmla="val 5882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512064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 missed the 14 day deadline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846320" y="5120640"/>
            <a:ext cx="6583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Documentation submitted after 14 calendar days is denied and funds are not disbursed. Email immediately rather than waiting.</a:t>
            </a:r>
            <a:endParaRPr lang="en-US" sz="1200" dirty="0"/>
          </a:p>
        </p:txBody>
      </p:sp>
      <p:sp>
        <p:nvSpPr>
          <p:cNvPr id="22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760720"/>
            <a:ext cx="11155680" cy="457200"/>
          </a:xfrm>
          <a:prstGeom prst="roundRect">
            <a:avLst>
              <a:gd name="adj" fmla="val 12000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5833872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Still stuck? Email sgafundingrequest@memphis.edu with your Request ID.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D3B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858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you submit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68680" y="1600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371600" y="1600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are in the SOF Purchase and Funding Request, not the Programming Request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68680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71600" y="213055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approved request number is entered and correct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68680" y="26609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371600" y="2660904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expense is entered at the amount you actually spent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68680" y="31912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71600" y="3191256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itemized receipt or invoice is attached to every line item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68680" y="37216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371600" y="372160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Event documentation is uploaded to the Event Documentation section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868680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371600" y="42519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Changes from the approved request are described, or the field reads None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68680" y="47823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371600" y="478231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are within 14 calendar days of your event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68680" y="5312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371600" y="5312664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status reads Submitted, not Not Yet Submitted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822960" y="5943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Keep this guide with your submission guide, Quick Reference, and FAQ.        Questions? sgafundingrequest@memphis.edu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WHICH ONE YOU ARE 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processes, one system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award runs through two separate requests in TigerZone. You have already done the first. This guide covers the second.</a:t>
            </a:r>
            <a:endParaRPr lang="en-US" sz="1400" dirty="0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148840"/>
            <a:ext cx="5440680" cy="3246120"/>
          </a:xfrm>
          <a:prstGeom prst="roundRect">
            <a:avLst>
              <a:gd name="adj" fmla="val 1690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77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YOUR EVENT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" y="269748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 Programming Request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3200400"/>
            <a:ext cx="48006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ask for funding</a:t>
            </a:r>
            <a:endParaRPr lang="en-US" sz="1250" dirty="0"/>
          </a:p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estimate expenses</a:t>
            </a:r>
            <a:endParaRPr lang="en-US" sz="1250" dirty="0"/>
          </a:p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Finance Committee decides</a:t>
            </a:r>
            <a:endParaRPr lang="en-US" sz="1250" dirty="0"/>
          </a:p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Deadline is 14 or 30 days before the event, by tier</a:t>
            </a:r>
            <a:endParaRPr lang="en-US" sz="125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2148840"/>
            <a:ext cx="5440680" cy="3246120"/>
          </a:xfrm>
          <a:prstGeom prst="roundRect">
            <a:avLst>
              <a:gd name="adj" fmla="val 1690"/>
            </a:avLst>
          </a:prstGeom>
          <a:solidFill>
            <a:srgbClr val="E9F3EE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7960" y="2377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1F6B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YOUR EVENT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37960" y="269748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 Purchase and Funding Request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537960" y="3200400"/>
            <a:ext cx="48006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report what actually happened</a:t>
            </a:r>
            <a:endParaRPr lang="en-US" sz="1250" dirty="0"/>
          </a:p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enter actual expenses and attach receipts</a:t>
            </a:r>
            <a:endParaRPr lang="en-US" sz="1250" dirty="0"/>
          </a:p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Staff verify against what was approved</a:t>
            </a:r>
            <a:endParaRPr lang="en-US" sz="1250" dirty="0"/>
          </a:p>
          <a:p>
            <a:pPr marL="342900" indent="-342900">
              <a:lnSpc>
                <a:spcPts val="1938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Deadline is 14 calendar days after the event, and it is firm</a:t>
            </a:r>
            <a:endParaRPr lang="en-US" sz="12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623560"/>
            <a:ext cx="11155680" cy="548640"/>
          </a:xfrm>
          <a:prstGeom prst="roundRect">
            <a:avLst>
              <a:gd name="adj" fmla="val 10000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5696712"/>
            <a:ext cx="10698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Both requests start at the same place in TigerZone. The process you select at step 4 is what makes them different.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HAVE THESE READY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you start</a:t>
            </a:r>
            <a:endParaRPr lang="en-US" sz="3000" dirty="0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737360"/>
            <a:ext cx="3520440" cy="2651760"/>
          </a:xfrm>
          <a:prstGeom prst="roundRect">
            <a:avLst>
              <a:gd name="adj" fmla="val 2069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011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Approved Budget Request Number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2514600"/>
            <a:ext cx="2971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request number from your approved SOF Programming Request. It is the first field you will be asked for.</a:t>
            </a:r>
            <a:endParaRPr lang="en-US" sz="125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680" y="1737360"/>
            <a:ext cx="3520440" cy="2651760"/>
          </a:xfrm>
          <a:prstGeom prst="roundRect">
            <a:avLst>
              <a:gd name="adj" fmla="val 2069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2011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receipts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0" y="2514600"/>
            <a:ext cx="2971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itemized receipt or invoice for every expense. A direct vendor payment needs an itemized invoice, not a receipt. Each line accepts one file up to 10 MB.</a:t>
            </a:r>
            <a:endParaRPr lang="en-US" sz="12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92440" y="1737360"/>
            <a:ext cx="3520440" cy="2651760"/>
          </a:xfrm>
          <a:prstGeom prst="roundRect">
            <a:avLst>
              <a:gd name="adj" fmla="val 2069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66760" y="2011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event documentation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2971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event advertisement or meeting agenda, and the food forms if food was purchased.</a:t>
            </a:r>
            <a:endParaRPr lang="en-US" sz="12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709160"/>
            <a:ext cx="1115568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4782312"/>
            <a:ext cx="1069848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Everything uploads inside the request. Do not email your documentation. A receipt that is not itemized will be returned.</a:t>
            </a:r>
            <a:endParaRPr lang="en-US" sz="12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715000"/>
            <a:ext cx="11155680" cy="502920"/>
          </a:xfrm>
          <a:prstGeom prst="roundRect">
            <a:avLst>
              <a:gd name="adj" fmla="val 10909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5788152"/>
            <a:ext cx="1069848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Questions at any point: sgafundingrequest@memphis.edu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Start in your organization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Getting to Finance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your organization's page, open the tools menu and select Finance under Organization Tools.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same starting point you used to request the funding.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do not see Finance, you may not have officer level access. Ask your president to add you.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02336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9651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Steps 1 through 3 are identical to the request you already submitted. Only the process you pick at step 4 changes.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9592" y="1371600"/>
            <a:ext cx="2771655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5312" y="1417320"/>
            <a:ext cx="2680215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requests page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requests live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Selecting Finance takes you here automatically. This page is your organization's request history.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tabs at the left, Budget, Purchase, and Funding, filter what you are looking at.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approved SOF Programming Request is in this list. Open it if you need the request number or the approved amount.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 start your reconciliation, select the blue CREATE REQUEST button in the upper right.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48056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55371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Saving is not submitting. Anything reading Not Yet Submitted has not reached a reviewer.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240" y="2245071"/>
            <a:ext cx="5166360" cy="2962219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290791"/>
            <a:ext cx="5074920" cy="287077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Choose your request type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options appear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Create Budget Request is what you want, even though this is the Purchase and Funding process. All SGA funding processes live there.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Create Purchase Request and Create Funding Request open older forms that are retired. They will not reach a reviewer.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names are confusing. Trust the step, not the wording.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02336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9651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Always select Create Budget Request. This is the single most common mistake at this step.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03068" y="2103120"/>
            <a:ext cx="5144703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8788" y="2148840"/>
            <a:ext cx="5053263" cy="22860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 the process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 Purchase and Funding Request 2026-2027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step that separates reconciliation from the original request. Read the process name before you select it.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Choose SOF Purchase and Funding Request 2026-2027. Do not choose SOF Programming Request; that is the process you already completed.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Note the Available from dates. If the window is closed, the process does not appear at all.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Below the process, select the budget to begin.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48056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55371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find yourself entering estimated costs again, you are in the wrong process. Cancel and start over.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240" y="2501245"/>
            <a:ext cx="5166360" cy="2449869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546965"/>
            <a:ext cx="5074920" cy="235842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your request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Request Title and Description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the same event name you used on the approved request, so the two are easy to match.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Adding the word reconciliation or the event date makes it unmistakable in the list.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 NEXT to continue.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02336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9651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title appears in your organization's request list and in the reviewer's queue. Make it something you will recognize in three months.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240" y="1572602"/>
            <a:ext cx="5166360" cy="4307157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618322"/>
            <a:ext cx="5074920" cy="421571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TO EXPECT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pages ahead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process is shorter than the request you already submitted. There are fewer questions, because most of what matters is in your receipts.</a:t>
            </a:r>
            <a:endParaRPr lang="en-US" sz="1400" dirty="0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194560"/>
            <a:ext cx="11155680" cy="65836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6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2350008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3865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280160" y="230428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Request and Contact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937760" y="2304288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Approved Budget Request Number, who is submitting, and how to reach you.</a:t>
            </a:r>
            <a:endParaRPr lang="en-US" sz="12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971800"/>
            <a:ext cx="11155680" cy="658368"/>
          </a:xfrm>
          <a:prstGeom prst="roundRect">
            <a:avLst>
              <a:gd name="adj" fmla="val 5556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3127248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16382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280160" y="308152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Event and Payment Type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37760" y="3081528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event was, what kind of payment you are asking for, and whether anything changed.</a:t>
            </a:r>
            <a:endParaRPr lang="en-US" sz="125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749040"/>
            <a:ext cx="11155680" cy="65836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3904488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94106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280160" y="385876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Certification and Submission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37760" y="3858768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certification, then instructions on how to submit your documentation.</a:t>
            </a:r>
            <a:endParaRPr lang="en-US" sz="1250" dirty="0"/>
          </a:p>
        </p:txBody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526280"/>
            <a:ext cx="11155680" cy="658368"/>
          </a:xfrm>
          <a:prstGeom prst="roundRect">
            <a:avLst>
              <a:gd name="adj" fmla="val 5556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21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4681728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471830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280160" y="463600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Budget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937760" y="4636008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Actual expenses, entered as line items with a receipt attached to each one.</a:t>
            </a:r>
            <a:endParaRPr lang="en-US" sz="1250" dirty="0"/>
          </a:p>
        </p:txBody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623560"/>
            <a:ext cx="11155680" cy="502920"/>
          </a:xfrm>
          <a:prstGeom prst="roundRect">
            <a:avLst>
              <a:gd name="adj" fmla="val 10909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5696712"/>
            <a:ext cx="1069848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SAVE AND NEXT moves you forward. FINISH LATER saves your progress so you can return.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02920" y="635508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Reconcile Guide  |  SOF Purchase and Funding Request  |  2026-2027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1BF2AA154E940AC1AA28E19225DC5" ma:contentTypeVersion="10" ma:contentTypeDescription="Create a new document." ma:contentTypeScope="" ma:versionID="d3111e0247e6ed12409f14d096926862">
  <xsd:schema xmlns:xsd="http://www.w3.org/2001/XMLSchema" xmlns:xs="http://www.w3.org/2001/XMLSchema" xmlns:p="http://schemas.microsoft.com/office/2006/metadata/properties" xmlns:ns2="0912cc6b-d6fe-4dc6-949f-d2e7034beac5" xmlns:ns3="1abdb411-476b-4b45-9db9-c391d4cddc34" targetNamespace="http://schemas.microsoft.com/office/2006/metadata/properties" ma:root="true" ma:fieldsID="2fcd156ca2e411d69f27f344bcd337e6" ns2:_="" ns3:_="">
    <xsd:import namespace="0912cc6b-d6fe-4dc6-949f-d2e7034beac5"/>
    <xsd:import namespace="1abdb411-476b-4b45-9db9-c391d4cddc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2cc6b-d6fe-4dc6-949f-d2e7034bea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ea710e-a96d-4f27-b492-f79e59713b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bdb411-476b-4b45-9db9-c391d4cddc3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8fe5275-0711-42f6-bb29-81201c2ba496}" ma:internalName="TaxCatchAll" ma:showField="CatchAllData" ma:web="1abdb411-476b-4b45-9db9-c391d4cdd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bdb411-476b-4b45-9db9-c391d4cddc34" xsi:nil="true"/>
    <lcf76f155ced4ddcb4097134ff3c332f xmlns="0912cc6b-d6fe-4dc6-949f-d2e7034bea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926746-84A0-433D-96B0-FA819D8C252A}"/>
</file>

<file path=customXml/itemProps2.xml><?xml version="1.0" encoding="utf-8"?>
<ds:datastoreItem xmlns:ds="http://schemas.openxmlformats.org/officeDocument/2006/customXml" ds:itemID="{6A0A348F-EC16-4E33-A135-DCC2FA9F5AE0}"/>
</file>

<file path=customXml/itemProps3.xml><?xml version="1.0" encoding="utf-8"?>
<ds:datastoreItem xmlns:ds="http://schemas.openxmlformats.org/officeDocument/2006/customXml" ds:itemID="{BEC5C01E-41B1-49F7-85E2-C6707E1B17A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TigerZone Reconcile Guide: SOF Purchase and Funding Request 2026-2027</dc:title>
  <dc:subject>PptxGenJS Presentation</dc:subject>
  <dc:creator>Ebony J. Sunflower, Administrative Associate I</dc:creator>
  <cp:lastModifiedBy>Ebony J. Sunflower, Administrative Associate I</cp:lastModifiedBy>
  <cp:revision>1</cp:revision>
  <dcterms:created xsi:type="dcterms:W3CDTF">2026-08-25T03:56:06Z</dcterms:created>
  <dcterms:modified xsi:type="dcterms:W3CDTF">2026-08-25T03:56:06Z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0x01010039D1BF2AA154E940AC1AA28E19225DC5</vt:lpwstr>
  </property>
</Properties>
</file>