
<file path=[Content_Types].xml><?xml version="1.0" encoding="utf-8"?>
<Types xmlns="http://schemas.openxmlformats.org/package/2006/content-types">
  <Default Extension="gif" ContentType="image/gif"/>
  <Default Extension="jpeg" ContentType="image/jpeg"/>
  <Default Extension="jpg" ContentType="image/jpg"/>
  <Default Extension="m4v" ContentType="video/mp4"/>
  <Default Extension="mp4" ContentType="video/mp4"/>
  <Default Extension="png" ContentType="image/png"/>
  <Default Extension="rels" ContentType="application/vnd.openxmlformats-package.relationships+xml"/>
  <Default Extension="svg" ContentType="image/svg+xml"/>
  <Default Extension="vml" ContentType="application/vnd.openxmlformats-officedocument.vmlDrawing"/>
  <Default Extension="xlsx" ContentType="application/vnd.openxmlformats-officedocument.spreadsheetml.sheet"/>
  <Default Extension="xml" ContentType="application/xml"/>
  <Override PartName="/docProps/app.xml" ContentType="application/vnd.openxmlformats-officedocument.extended-properties+xml"/>
  <Override PartName="/docProps/core.xml" ContentType="application/vnd.openxmlformats-package.core-properties+xml"/>
  <Override PartName="/ppt/theme/theme1.xml" ContentType="application/vnd.openxmlformats-officedocument.theme+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Masters/slideMaster1.xml" ContentType="application/vnd.openxmlformats-officedocument.presentationml.slideMaster+xml"/>
  <Override PartName="/ppt/notesMasters/notesMaster1.xml" ContentType="application/vnd.openxmlformats-officedocument.presentationml.notesMaster+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officeDocument" Target="ppt/presentation.xml"/><Relationship Id="rId2" Type="http://schemas.openxmlformats.org/package/2006/relationships/metadata/core-properties" Target="docProps/core.xml"/><Relationship Id="rId1"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customXml" Target="../customXml/item1.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D3B5F"/>
        </a:solidFill>
      </p:bgPr>
    </p:bg>
    <p:spTree>
      <p:nvGrpSpPr>
        <p:cNvPr id="1" name=""/>
        <p:cNvGrpSpPr/>
        <p:nvPr/>
      </p:nvGrpSpPr>
      <p:grpSpPr>
        <a:xfrm>
          <a:off x="0" y="0"/>
          <a:ext cx="0" cy="0"/>
          <a:chOff x="0" y="0"/>
          <a:chExt cx="0" cy="0"/>
        </a:xfrm>
      </p:grpSpPr>
      <p:sp>
        <p:nvSpPr>
          <p:cNvPr id="2" name="Shape 0">
            <a:extLst>
              <a:ext uri="{C183D7F6-B498-43B3-948B-1728B52AA6E4}">
                <adec:decorative xmlns:adec="http://schemas.microsoft.com/office/drawing/2017/decorative" val="1"/>
              </a:ext>
            </a:extLst>
          </p:cNvPr>
          <p:cNvSpPr/>
          <p:nvPr/>
        </p:nvSpPr>
        <p:spPr>
          <a:xfrm>
            <a:off x="0" y="0"/>
            <a:ext cx="12188952" cy="6858000"/>
          </a:xfrm>
          <a:prstGeom prst="rect">
            <a:avLst/>
          </a:prstGeom>
          <a:solidFill>
            <a:srgbClr val="1D3B5F"/>
          </a:solidFill>
          <a:ln w="12700">
            <a:solidFill>
              <a:srgbClr val="1D3B5F"/>
            </a:solidFill>
            <a:prstDash val="solid"/>
          </a:ln>
        </p:spPr>
      </p:sp>
      <p:pic>
        <p:nvPicPr>
          <p:cNvPr id="3" name="Image 0" descr="University of Memphis Student Government Association seal">    </p:cNvPr>
          <p:cNvPicPr>
            <a:picLocks noChangeAspect="1"/>
          </p:cNvPicPr>
          <p:nvPr/>
        </p:nvPicPr>
        <p:blipFill>
          <a:blip r:embed="rId1"/>
          <a:stretch>
            <a:fillRect/>
          </a:stretch>
        </p:blipFill>
        <p:spPr>
          <a:xfrm>
            <a:off x="10104120" y="457200"/>
            <a:ext cx="1371600" cy="1371600"/>
          </a:xfrm>
          <a:prstGeom prst="rect">
            <a:avLst/>
          </a:prstGeom>
        </p:spPr>
      </p:pic>
      <p:sp>
        <p:nvSpPr>
          <p:cNvPr id="4" name="Text 1"/>
          <p:cNvSpPr/>
          <p:nvPr/>
        </p:nvSpPr>
        <p:spPr>
          <a:xfrm>
            <a:off x="822960" y="1965960"/>
            <a:ext cx="8229600" cy="320040"/>
          </a:xfrm>
          <a:prstGeom prst="rect">
            <a:avLst/>
          </a:prstGeom>
          <a:noFill/>
          <a:ln/>
        </p:spPr>
        <p:txBody>
          <a:bodyPr wrap="square" lIns="0" tIns="0" rIns="0" bIns="0" rtlCol="0" anchor="ctr"/>
          <a:lstStyle/>
          <a:p>
            <a:pPr indent="0" marL="0">
              <a:buNone/>
            </a:pPr>
            <a:r>
              <a:rPr lang="en-US" sz="1300" b="1" spc="200" kern="0" dirty="0">
                <a:solidFill>
                  <a:srgbClr val="C8871B"/>
                </a:solidFill>
                <a:latin typeface="Segoe UI" pitchFamily="34" charset="0"/>
                <a:ea typeface="Segoe UI" pitchFamily="34" charset="-122"/>
                <a:cs typeface="Segoe UI" pitchFamily="34" charset="-120"/>
              </a:rPr>
              <a:t>STEP BY STEP GUIDE</a:t>
            </a:r>
            <a:endParaRPr lang="en-US" sz="1300" dirty="0"/>
          </a:p>
        </p:txBody>
      </p:sp>
      <p:sp>
        <p:nvSpPr>
          <p:cNvPr id="5" name="Text 2"/>
          <p:cNvSpPr/>
          <p:nvPr/>
        </p:nvSpPr>
        <p:spPr>
          <a:xfrm>
            <a:off x="822960" y="2331720"/>
            <a:ext cx="10424160" cy="914400"/>
          </a:xfrm>
          <a:prstGeom prst="rect">
            <a:avLst/>
          </a:prstGeom>
          <a:noFill/>
          <a:ln/>
        </p:spPr>
        <p:txBody>
          <a:bodyPr wrap="square" lIns="0" tIns="0" rIns="0" bIns="0" rtlCol="0" anchor="ctr"/>
          <a:lstStyle/>
          <a:p>
            <a:pPr indent="0" marL="0">
              <a:buNone/>
            </a:pPr>
            <a:r>
              <a:rPr lang="en-US" sz="4400" b="1" dirty="0">
                <a:solidFill>
                  <a:srgbClr val="FFFFFF"/>
                </a:solidFill>
                <a:latin typeface="Segoe UI" pitchFamily="34" charset="0"/>
                <a:ea typeface="Segoe UI" pitchFamily="34" charset="-122"/>
                <a:cs typeface="Segoe UI" pitchFamily="34" charset="-120"/>
              </a:rPr>
              <a:t>How to apply for travel funding</a:t>
            </a:r>
            <a:endParaRPr lang="en-US" sz="4400" dirty="0"/>
          </a:p>
        </p:txBody>
      </p:sp>
      <p:sp>
        <p:nvSpPr>
          <p:cNvPr id="6" name="Text 3"/>
          <p:cNvSpPr/>
          <p:nvPr/>
        </p:nvSpPr>
        <p:spPr>
          <a:xfrm>
            <a:off x="822960" y="3291840"/>
            <a:ext cx="10058400" cy="457200"/>
          </a:xfrm>
          <a:prstGeom prst="rect">
            <a:avLst/>
          </a:prstGeom>
          <a:noFill/>
          <a:ln/>
        </p:spPr>
        <p:txBody>
          <a:bodyPr wrap="square" lIns="0" tIns="0" rIns="0" bIns="0" rtlCol="0" anchor="ctr"/>
          <a:lstStyle/>
          <a:p>
            <a:pPr indent="0" marL="0">
              <a:buNone/>
            </a:pPr>
            <a:r>
              <a:rPr lang="en-US" sz="1900" dirty="0">
                <a:solidFill>
                  <a:srgbClr val="C9D3DF"/>
                </a:solidFill>
                <a:latin typeface="Segoe UI" pitchFamily="34" charset="0"/>
                <a:ea typeface="Segoe UI" pitchFamily="34" charset="-122"/>
                <a:cs typeface="Segoe UI" pitchFamily="34" charset="-120"/>
              </a:rPr>
              <a:t>SGA Travel Funding in TigerZone</a:t>
            </a:r>
            <a:endParaRPr lang="en-US" sz="1900" dirty="0"/>
          </a:p>
        </p:txBody>
      </p:sp>
      <p:sp>
        <p:nvSpPr>
          <p:cNvPr id="7" name="Shape 4">
            <a:extLst>
              <a:ext uri="{C183D7F6-B498-43B3-948B-1728B52AA6E4}">
                <adec:decorative xmlns:adec="http://schemas.microsoft.com/office/drawing/2017/decorative" val="1"/>
              </a:ext>
            </a:extLst>
          </p:cNvPr>
          <p:cNvSpPr/>
          <p:nvPr/>
        </p:nvSpPr>
        <p:spPr>
          <a:xfrm>
            <a:off x="822960" y="3977640"/>
            <a:ext cx="10515600" cy="822960"/>
          </a:xfrm>
          <a:prstGeom prst="roundRect">
            <a:avLst>
              <a:gd name="adj" fmla="val 6667"/>
            </a:avLst>
          </a:prstGeom>
          <a:solidFill>
            <a:srgbClr val="13293F"/>
          </a:solidFill>
          <a:ln w="12700">
            <a:solidFill>
              <a:srgbClr val="13293F"/>
            </a:solidFill>
            <a:prstDash val="solid"/>
          </a:ln>
        </p:spPr>
      </p:sp>
      <p:sp>
        <p:nvSpPr>
          <p:cNvPr id="8" name="Text 5"/>
          <p:cNvSpPr/>
          <p:nvPr/>
        </p:nvSpPr>
        <p:spPr>
          <a:xfrm>
            <a:off x="1143000" y="4114800"/>
            <a:ext cx="9875520" cy="548640"/>
          </a:xfrm>
          <a:prstGeom prst="rect">
            <a:avLst/>
          </a:prstGeom>
          <a:noFill/>
          <a:ln/>
        </p:spPr>
        <p:txBody>
          <a:bodyPr wrap="square" lIns="0" tIns="0" rIns="0" bIns="0" rtlCol="0" anchor="ctr"/>
          <a:lstStyle/>
          <a:p>
            <a:pPr indent="0" marL="0">
              <a:buNone/>
            </a:pPr>
            <a:r>
              <a:rPr lang="en-US" sz="1600" b="1" dirty="0">
                <a:solidFill>
                  <a:srgbClr val="C8871B"/>
                </a:solidFill>
                <a:latin typeface="Segoe UI" pitchFamily="34" charset="0"/>
                <a:ea typeface="Segoe UI" pitchFamily="34" charset="-122"/>
                <a:cs typeface="Segoe UI" pitchFamily="34" charset="-120"/>
              </a:rPr>
              <a:t>You apply for yourself, from your own profile. Not from your organization.</a:t>
            </a:r>
            <a:endParaRPr lang="en-US" sz="1600" dirty="0"/>
          </a:p>
        </p:txBody>
      </p:sp>
      <p:sp>
        <p:nvSpPr>
          <p:cNvPr id="9" name="Text 6"/>
          <p:cNvSpPr/>
          <p:nvPr/>
        </p:nvSpPr>
        <p:spPr>
          <a:xfrm>
            <a:off x="822960" y="5394960"/>
            <a:ext cx="10058400" cy="365760"/>
          </a:xfrm>
          <a:prstGeom prst="rect">
            <a:avLst/>
          </a:prstGeom>
          <a:noFill/>
          <a:ln/>
        </p:spPr>
        <p:txBody>
          <a:bodyPr wrap="square" lIns="0" tIns="0" rIns="0" bIns="0" rtlCol="0" anchor="ctr"/>
          <a:lstStyle/>
          <a:p>
            <a:pPr indent="0" marL="0">
              <a:buNone/>
            </a:pPr>
            <a:r>
              <a:rPr lang="en-US" sz="1300" dirty="0">
                <a:solidFill>
                  <a:srgbClr val="9BAAC0"/>
                </a:solidFill>
                <a:latin typeface="Segoe UI" pitchFamily="34" charset="0"/>
                <a:ea typeface="Segoe UI" pitchFamily="34" charset="-122"/>
                <a:cs typeface="Segoe UI" pitchFamily="34" charset="-120"/>
              </a:rPr>
              <a:t>2026-2027  |  University of Memphis  |  Student Government Association</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a:extLst>
              <a:ext uri="{C183D7F6-B498-43B3-948B-1728B52AA6E4}">
                <adec:decorative xmlns:adec="http://schemas.microsoft.com/office/drawing/2017/decorative" val="1"/>
              </a:ext>
            </a:extLst>
          </p:cNvPr>
          <p:cNvSpPr/>
          <p:nvPr/>
        </p:nvSpPr>
        <p:spPr>
          <a:xfrm>
            <a:off x="502920" y="411480"/>
            <a:ext cx="566928" cy="566928"/>
          </a:xfrm>
          <a:prstGeom prst="ellipse">
            <a:avLst/>
          </a:prstGeom>
          <a:solidFill>
            <a:srgbClr val="1D3B5F"/>
          </a:solidFill>
          <a:ln w="12700">
            <a:solidFill>
              <a:srgbClr val="1D3B5F"/>
            </a:solidFill>
            <a:prstDash val="solid"/>
          </a:ln>
        </p:spPr>
      </p:sp>
      <p:sp>
        <p:nvSpPr>
          <p:cNvPr id="3" name="Text 1"/>
          <p:cNvSpPr/>
          <p:nvPr/>
        </p:nvSpPr>
        <p:spPr>
          <a:xfrm>
            <a:off x="502920" y="502920"/>
            <a:ext cx="566928" cy="411480"/>
          </a:xfrm>
          <a:prstGeom prst="rect">
            <a:avLst/>
          </a:prstGeom>
          <a:noFill/>
          <a:ln/>
        </p:spPr>
        <p:txBody>
          <a:bodyPr wrap="square" lIns="0" tIns="0" rIns="0" bIns="0" rtlCol="0" anchor="ctr"/>
          <a:lstStyle/>
          <a:p>
            <a:pPr algn="ctr" indent="0" marL="0">
              <a:buNone/>
            </a:pPr>
            <a:r>
              <a:rPr lang="en-US" sz="2000" b="1" dirty="0">
                <a:solidFill>
                  <a:srgbClr val="FFFFFF"/>
                </a:solidFill>
                <a:latin typeface="Segoe UI" pitchFamily="34" charset="0"/>
                <a:ea typeface="Segoe UI" pitchFamily="34" charset="-122"/>
                <a:cs typeface="Segoe UI" pitchFamily="34" charset="-120"/>
              </a:rPr>
              <a:t>6</a:t>
            </a:r>
            <a:endParaRPr lang="en-US" sz="2000" dirty="0"/>
          </a:p>
        </p:txBody>
      </p:sp>
      <p:sp>
        <p:nvSpPr>
          <p:cNvPr id="4" name="Text 2"/>
          <p:cNvSpPr/>
          <p:nvPr/>
        </p:nvSpPr>
        <p:spPr>
          <a:xfrm>
            <a:off x="1234440" y="384048"/>
            <a:ext cx="10424160" cy="457200"/>
          </a:xfrm>
          <a:prstGeom prst="rect">
            <a:avLst/>
          </a:prstGeom>
          <a:noFill/>
          <a:ln/>
        </p:spPr>
        <p:txBody>
          <a:bodyPr wrap="square" lIns="0" tIns="0" rIns="0" bIns="0" rtlCol="0" anchor="ctr"/>
          <a:lstStyle/>
          <a:p>
            <a:pPr indent="0" marL="0">
              <a:buNone/>
            </a:pPr>
            <a:r>
              <a:rPr lang="en-US" sz="2700" b="1" dirty="0">
                <a:solidFill>
                  <a:srgbClr val="1D3B5F"/>
                </a:solidFill>
                <a:latin typeface="Segoe UI" pitchFamily="34" charset="0"/>
                <a:ea typeface="Segoe UI" pitchFamily="34" charset="-122"/>
                <a:cs typeface="Segoe UI" pitchFamily="34" charset="-120"/>
              </a:rPr>
              <a:t>Pages 1 and 2: Eligibility</a:t>
            </a:r>
            <a:endParaRPr lang="en-US" sz="2700" dirty="0"/>
          </a:p>
        </p:txBody>
      </p:sp>
      <p:sp>
        <p:nvSpPr>
          <p:cNvPr id="5" name="Text 3"/>
          <p:cNvSpPr/>
          <p:nvPr/>
        </p:nvSpPr>
        <p:spPr>
          <a:xfrm>
            <a:off x="1234440" y="868680"/>
            <a:ext cx="10424160" cy="320040"/>
          </a:xfrm>
          <a:prstGeom prst="rect">
            <a:avLst/>
          </a:prstGeom>
          <a:noFill/>
          <a:ln/>
        </p:spPr>
        <p:txBody>
          <a:bodyPr wrap="square" lIns="0" tIns="0" rIns="0" bIns="0" rtlCol="0" anchor="ctr"/>
          <a:lstStyle/>
          <a:p>
            <a:pPr indent="0" marL="0">
              <a:buNone/>
            </a:pPr>
            <a:r>
              <a:rPr lang="en-US" sz="1400" b="1" dirty="0">
                <a:solidFill>
                  <a:srgbClr val="C8871B"/>
                </a:solidFill>
                <a:latin typeface="Segoe UI" pitchFamily="34" charset="0"/>
                <a:ea typeface="Segoe UI" pitchFamily="34" charset="-122"/>
                <a:cs typeface="Segoe UI" pitchFamily="34" charset="-120"/>
              </a:rPr>
              <a:t>Two questions, two gates</a:t>
            </a:r>
            <a:endParaRPr lang="en-US" sz="1400" dirty="0"/>
          </a:p>
        </p:txBody>
      </p:sp>
      <p:sp>
        <p:nvSpPr>
          <p:cNvPr id="6" name="Text 4"/>
          <p:cNvSpPr/>
          <p:nvPr/>
        </p:nvSpPr>
        <p:spPr>
          <a:xfrm>
            <a:off x="502920" y="1371600"/>
            <a:ext cx="5760720" cy="4023360"/>
          </a:xfrm>
          <a:prstGeom prst="rect">
            <a:avLst/>
          </a:prstGeom>
          <a:noFill/>
          <a:ln/>
        </p:spPr>
        <p:txBody>
          <a:bodyPr wrap="square" rtlCol="0" anchor="t"/>
          <a:lstStyle/>
          <a:p>
            <a:pPr marL="342900" indent="-342900">
              <a:lnSpc>
                <a:spcPts val="2015"/>
              </a:lnSpc>
              <a:spcAft>
                <a:spcPts val="900"/>
              </a:spcAft>
              <a:buSzPct val="100000"/>
              <a:buChar char="•"/>
            </a:pPr>
            <a:r>
              <a:rPr lang="en-US" sz="1300" dirty="0">
                <a:solidFill>
                  <a:srgbClr val="1A1A1A"/>
                </a:solidFill>
                <a:latin typeface="Segoe UI" pitchFamily="34" charset="0"/>
                <a:ea typeface="Segoe UI" pitchFamily="34" charset="-122"/>
                <a:cs typeface="Segoe UI" pitchFamily="34" charset="-120"/>
              </a:rPr>
              <a:t>Are you the traveler? If you are not, stop. Each traveler submits their own request, and an advisor may not submit for a student.</a:t>
            </a:r>
            <a:endParaRPr lang="en-US" sz="1300" dirty="0"/>
          </a:p>
          <a:p>
            <a:pPr marL="342900" indent="-342900">
              <a:lnSpc>
                <a:spcPts val="2015"/>
              </a:lnSpc>
              <a:spcAft>
                <a:spcPts val="900"/>
              </a:spcAft>
              <a:buSzPct val="100000"/>
              <a:buChar char="•"/>
            </a:pPr>
            <a:r>
              <a:rPr lang="en-US" sz="1300" dirty="0">
                <a:solidFill>
                  <a:srgbClr val="1A1A1A"/>
                </a:solidFill>
                <a:latin typeface="Segoe UI" pitchFamily="34" charset="0"/>
                <a:ea typeface="Segoe UI" pitchFamily="34" charset="-122"/>
                <a:cs typeface="Segoe UI" pitchFamily="34" charset="-120"/>
              </a:rPr>
              <a:t>Which campus are you enrolled in? SGA Travel Funding through this process is for Main Campus students.</a:t>
            </a:r>
            <a:endParaRPr lang="en-US" sz="1300" dirty="0"/>
          </a:p>
          <a:p>
            <a:pPr marL="342900" indent="-342900">
              <a:lnSpc>
                <a:spcPts val="2015"/>
              </a:lnSpc>
              <a:spcAft>
                <a:spcPts val="900"/>
              </a:spcAft>
              <a:buSzPct val="100000"/>
              <a:buChar char="•"/>
            </a:pPr>
            <a:r>
              <a:rPr lang="en-US" sz="1300" dirty="0">
                <a:solidFill>
                  <a:srgbClr val="1A1A1A"/>
                </a:solidFill>
                <a:latin typeface="Segoe UI" pitchFamily="34" charset="0"/>
                <a:ea typeface="Segoe UI" pitchFamily="34" charset="-122"/>
                <a:cs typeface="Segoe UI" pitchFamily="34" charset="-120"/>
              </a:rPr>
              <a:t>Lambuth students have a separate travel fund. Contact Lambuth Student Services; the contact information is on the question itself.</a:t>
            </a:r>
            <a:endParaRPr lang="en-US" sz="1300" dirty="0"/>
          </a:p>
        </p:txBody>
      </p:sp>
      <p:sp>
        <p:nvSpPr>
          <p:cNvPr id="7" name="Shape 5">
            <a:extLst>
              <a:ext uri="{C183D7F6-B498-43B3-948B-1728B52AA6E4}">
                <adec:decorative xmlns:adec="http://schemas.microsoft.com/office/drawing/2017/decorative" val="1"/>
              </a:ext>
            </a:extLst>
          </p:cNvPr>
          <p:cNvSpPr/>
          <p:nvPr/>
        </p:nvSpPr>
        <p:spPr>
          <a:xfrm>
            <a:off x="502920" y="4160520"/>
            <a:ext cx="5760720" cy="1234440"/>
          </a:xfrm>
          <a:prstGeom prst="roundRect">
            <a:avLst>
              <a:gd name="adj" fmla="val 4444"/>
            </a:avLst>
          </a:prstGeom>
          <a:solidFill>
            <a:srgbClr val="FBECEC"/>
          </a:solidFill>
          <a:ln w="12700">
            <a:solidFill>
              <a:srgbClr val="FBECEC"/>
            </a:solidFill>
            <a:prstDash val="solid"/>
          </a:ln>
        </p:spPr>
      </p:sp>
      <p:sp>
        <p:nvSpPr>
          <p:cNvPr id="8" name="Text 6"/>
          <p:cNvSpPr/>
          <p:nvPr/>
        </p:nvSpPr>
        <p:spPr>
          <a:xfrm>
            <a:off x="731520" y="4233672"/>
            <a:ext cx="5303520" cy="1088136"/>
          </a:xfrm>
          <a:prstGeom prst="rect">
            <a:avLst/>
          </a:prstGeom>
          <a:noFill/>
          <a:ln/>
        </p:spPr>
        <p:txBody>
          <a:bodyPr wrap="square" lIns="0" tIns="0" rIns="0" bIns="0" rtlCol="0" anchor="ctr"/>
          <a:lstStyle/>
          <a:p>
            <a:pPr indent="0" marL="0">
              <a:buNone/>
            </a:pPr>
            <a:r>
              <a:rPr lang="en-US" sz="1200" b="1" dirty="0">
                <a:solidFill>
                  <a:srgbClr val="9B2C2C"/>
                </a:solidFill>
                <a:latin typeface="Segoe UI" pitchFamily="34" charset="0"/>
                <a:ea typeface="Segoe UI" pitchFamily="34" charset="-122"/>
                <a:cs typeface="Segoe UI" pitchFamily="34" charset="-120"/>
              </a:rPr>
              <a:t>Neither question stops the form outright. Answering incorrectly does not make you eligible; it means your request is returned at review.</a:t>
            </a:r>
            <a:endParaRPr lang="en-US" sz="1200" dirty="0"/>
          </a:p>
        </p:txBody>
      </p:sp>
      <p:sp>
        <p:nvSpPr>
          <p:cNvPr id="9" name="Shape 7">
            <a:extLst>
              <a:ext uri="{C183D7F6-B498-43B3-948B-1728B52AA6E4}">
                <adec:decorative xmlns:adec="http://schemas.microsoft.com/office/drawing/2017/decorative" val="1"/>
              </a:ext>
            </a:extLst>
          </p:cNvPr>
          <p:cNvSpPr/>
          <p:nvPr/>
        </p:nvSpPr>
        <p:spPr>
          <a:xfrm>
            <a:off x="6492240" y="1414483"/>
            <a:ext cx="5166360" cy="4623394"/>
          </a:xfrm>
          <a:prstGeom prst="rect">
            <a:avLst/>
          </a:prstGeom>
          <a:solidFill>
            <a:srgbClr val="FFFFFF"/>
          </a:solidFill>
          <a:ln w="12700">
            <a:solidFill>
              <a:srgbClr val="DCE0E5"/>
            </a:solidFill>
            <a:prstDash val="solid"/>
          </a:ln>
        </p:spPr>
      </p:sp>
      <p:pic>
        <p:nvPicPr>
          <p:cNvPr id="10" name="Image 0" descr="University of Memphis Student Government Association seal">    </p:cNvPr>
          <p:cNvPicPr>
            <a:picLocks noChangeAspect="1"/>
          </p:cNvPicPr>
          <p:nvPr/>
        </p:nvPicPr>
        <p:blipFill>
          <a:blip r:embed="rId1"/>
          <a:stretch>
            <a:fillRect/>
          </a:stretch>
        </p:blipFill>
        <p:spPr>
          <a:xfrm>
            <a:off x="6537960" y="1460203"/>
            <a:ext cx="5074920" cy="4531954"/>
          </a:xfrm>
          <a:prstGeom prst="rect">
            <a:avLst/>
          </a:prstGeom>
        </p:spPr>
      </p:pic>
      <p:sp>
        <p:nvSpPr>
          <p:cNvPr id="11" name="Text 8"/>
          <p:cNvSpPr/>
          <p:nvPr/>
        </p:nvSpPr>
        <p:spPr>
          <a:xfrm>
            <a:off x="502920" y="6355080"/>
            <a:ext cx="9601200" cy="274320"/>
          </a:xfrm>
          <a:prstGeom prst="rect">
            <a:avLst/>
          </a:prstGeom>
          <a:noFill/>
          <a:ln/>
        </p:spPr>
        <p:txBody>
          <a:bodyPr wrap="square" lIns="0" tIns="0" rIns="0" bIns="0" rtlCol="0" anchor="ctr"/>
          <a:lstStyle/>
          <a:p>
            <a:pPr indent="0" marL="0">
              <a:buNone/>
            </a:pPr>
            <a:r>
              <a:rPr lang="en-US" sz="900" dirty="0">
                <a:solidFill>
                  <a:srgbClr val="5A6472"/>
                </a:solidFill>
                <a:latin typeface="Segoe UI" pitchFamily="34" charset="0"/>
                <a:ea typeface="Segoe UI" pitchFamily="34" charset="-122"/>
                <a:cs typeface="Segoe UI" pitchFamily="34" charset="-120"/>
              </a:rPr>
              <a:t>TigerZone Submission Guide  |  SGA Travel Funding  |  2026-2027</a:t>
            </a:r>
            <a:endParaRPr lang="en-US" sz="900" dirty="0"/>
          </a:p>
        </p:txBody>
      </p:sp>
      <p:sp>
        <p:nvSpPr>
          <p:cNvPr id="12" name="Text 9"/>
          <p:cNvSpPr/>
          <p:nvPr/>
        </p:nvSpPr>
        <p:spPr>
          <a:xfrm>
            <a:off x="11064240" y="6355080"/>
            <a:ext cx="594360" cy="274320"/>
          </a:xfrm>
          <a:prstGeom prst="rect">
            <a:avLst/>
          </a:prstGeom>
          <a:noFill/>
          <a:ln/>
        </p:spPr>
        <p:txBody>
          <a:bodyPr wrap="square" lIns="0" tIns="0" rIns="0" bIns="0" rtlCol="0" anchor="ctr"/>
          <a:lstStyle/>
          <a:p>
            <a:pPr algn="r" indent="0" marL="0">
              <a:buNone/>
            </a:pPr>
            <a:r>
              <a:rPr lang="en-US" sz="900" dirty="0">
                <a:solidFill>
                  <a:srgbClr val="5A6472"/>
                </a:solidFill>
                <a:latin typeface="Segoe UI" pitchFamily="34" charset="0"/>
                <a:ea typeface="Segoe UI" pitchFamily="34" charset="-122"/>
                <a:cs typeface="Segoe UI" pitchFamily="34" charset="-120"/>
              </a:rPr>
              <a:t>10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a:extLst>
              <a:ext uri="{C183D7F6-B498-43B3-948B-1728B52AA6E4}">
                <adec:decorative xmlns:adec="http://schemas.microsoft.com/office/drawing/2017/decorative" val="1"/>
              </a:ext>
            </a:extLst>
          </p:cNvPr>
          <p:cNvSpPr/>
          <p:nvPr/>
        </p:nvSpPr>
        <p:spPr>
          <a:xfrm>
            <a:off x="502920" y="411480"/>
            <a:ext cx="566928" cy="566928"/>
          </a:xfrm>
          <a:prstGeom prst="ellipse">
            <a:avLst/>
          </a:prstGeom>
          <a:solidFill>
            <a:srgbClr val="1D3B5F"/>
          </a:solidFill>
          <a:ln w="12700">
            <a:solidFill>
              <a:srgbClr val="1D3B5F"/>
            </a:solidFill>
            <a:prstDash val="solid"/>
          </a:ln>
        </p:spPr>
      </p:sp>
      <p:sp>
        <p:nvSpPr>
          <p:cNvPr id="3" name="Text 1"/>
          <p:cNvSpPr/>
          <p:nvPr/>
        </p:nvSpPr>
        <p:spPr>
          <a:xfrm>
            <a:off x="502920" y="502920"/>
            <a:ext cx="566928" cy="411480"/>
          </a:xfrm>
          <a:prstGeom prst="rect">
            <a:avLst/>
          </a:prstGeom>
          <a:noFill/>
          <a:ln/>
        </p:spPr>
        <p:txBody>
          <a:bodyPr wrap="square" lIns="0" tIns="0" rIns="0" bIns="0" rtlCol="0" anchor="ctr"/>
          <a:lstStyle/>
          <a:p>
            <a:pPr algn="ctr" indent="0" marL="0">
              <a:buNone/>
            </a:pPr>
            <a:r>
              <a:rPr lang="en-US" sz="2000" b="1" dirty="0">
                <a:solidFill>
                  <a:srgbClr val="FFFFFF"/>
                </a:solidFill>
                <a:latin typeface="Segoe UI" pitchFamily="34" charset="0"/>
                <a:ea typeface="Segoe UI" pitchFamily="34" charset="-122"/>
                <a:cs typeface="Segoe UI" pitchFamily="34" charset="-120"/>
              </a:rPr>
              <a:t>7</a:t>
            </a:r>
            <a:endParaRPr lang="en-US" sz="2000" dirty="0"/>
          </a:p>
        </p:txBody>
      </p:sp>
      <p:sp>
        <p:nvSpPr>
          <p:cNvPr id="4" name="Text 2"/>
          <p:cNvSpPr/>
          <p:nvPr/>
        </p:nvSpPr>
        <p:spPr>
          <a:xfrm>
            <a:off x="1234440" y="384048"/>
            <a:ext cx="10424160" cy="457200"/>
          </a:xfrm>
          <a:prstGeom prst="rect">
            <a:avLst/>
          </a:prstGeom>
          <a:noFill/>
          <a:ln/>
        </p:spPr>
        <p:txBody>
          <a:bodyPr wrap="square" lIns="0" tIns="0" rIns="0" bIns="0" rtlCol="0" anchor="ctr"/>
          <a:lstStyle/>
          <a:p>
            <a:pPr indent="0" marL="0">
              <a:buNone/>
            </a:pPr>
            <a:r>
              <a:rPr lang="en-US" sz="2700" b="1" dirty="0">
                <a:solidFill>
                  <a:srgbClr val="1D3B5F"/>
                </a:solidFill>
                <a:latin typeface="Segoe UI" pitchFamily="34" charset="0"/>
                <a:ea typeface="Segoe UI" pitchFamily="34" charset="-122"/>
                <a:cs typeface="Segoe UI" pitchFamily="34" charset="-120"/>
              </a:rPr>
              <a:t>Page 3: Student Traveler and RSO Info</a:t>
            </a:r>
            <a:endParaRPr lang="en-US" sz="2700" dirty="0"/>
          </a:p>
        </p:txBody>
      </p:sp>
      <p:sp>
        <p:nvSpPr>
          <p:cNvPr id="5" name="Text 3"/>
          <p:cNvSpPr/>
          <p:nvPr/>
        </p:nvSpPr>
        <p:spPr>
          <a:xfrm>
            <a:off x="1234440" y="868680"/>
            <a:ext cx="10424160" cy="320040"/>
          </a:xfrm>
          <a:prstGeom prst="rect">
            <a:avLst/>
          </a:prstGeom>
          <a:noFill/>
          <a:ln/>
        </p:spPr>
        <p:txBody>
          <a:bodyPr wrap="square" lIns="0" tIns="0" rIns="0" bIns="0" rtlCol="0" anchor="ctr"/>
          <a:lstStyle/>
          <a:p>
            <a:pPr indent="0" marL="0">
              <a:buNone/>
            </a:pPr>
            <a:r>
              <a:rPr lang="en-US" sz="1400" b="1" dirty="0">
                <a:solidFill>
                  <a:srgbClr val="C8871B"/>
                </a:solidFill>
                <a:latin typeface="Segoe UI" pitchFamily="34" charset="0"/>
                <a:ea typeface="Segoe UI" pitchFamily="34" charset="-122"/>
                <a:cs typeface="Segoe UI" pitchFamily="34" charset="-120"/>
              </a:rPr>
              <a:t>Who you are and how you get paid</a:t>
            </a:r>
            <a:endParaRPr lang="en-US" sz="1400" dirty="0"/>
          </a:p>
        </p:txBody>
      </p:sp>
      <p:sp>
        <p:nvSpPr>
          <p:cNvPr id="6" name="Text 4"/>
          <p:cNvSpPr/>
          <p:nvPr/>
        </p:nvSpPr>
        <p:spPr>
          <a:xfrm>
            <a:off x="502920" y="1463040"/>
            <a:ext cx="11155680" cy="3108960"/>
          </a:xfrm>
          <a:prstGeom prst="rect">
            <a:avLst/>
          </a:prstGeom>
          <a:noFill/>
          <a:ln/>
        </p:spPr>
        <p:txBody>
          <a:bodyPr wrap="square" rtlCol="0" anchor="t"/>
          <a:lstStyle/>
          <a:p>
            <a:pPr marL="342900" indent="-342900">
              <a:lnSpc>
                <a:spcPts val="2170"/>
              </a:lnSpc>
              <a:spcAft>
                <a:spcPts val="900"/>
              </a:spcAft>
              <a:buSzPct val="100000"/>
              <a:buChar char="•"/>
            </a:pPr>
            <a:r>
              <a:rPr lang="en-US" sz="1400" dirty="0">
                <a:solidFill>
                  <a:srgbClr val="1A1A1A"/>
                </a:solidFill>
                <a:latin typeface="Segoe UI" pitchFamily="34" charset="0"/>
                <a:ea typeface="Segoe UI" pitchFamily="34" charset="-122"/>
                <a:cs typeface="Segoe UI" pitchFamily="34" charset="-120"/>
              </a:rPr>
              <a:t>Your name, U number, UofM email, and phone.</a:t>
            </a:r>
            <a:endParaRPr lang="en-US" sz="1400" dirty="0"/>
          </a:p>
          <a:p>
            <a:pPr marL="342900" indent="-342900">
              <a:lnSpc>
                <a:spcPts val="2170"/>
              </a:lnSpc>
              <a:spcAft>
                <a:spcPts val="900"/>
              </a:spcAft>
              <a:buSzPct val="100000"/>
              <a:buChar char="•"/>
            </a:pPr>
            <a:r>
              <a:rPr lang="en-US" sz="1400" dirty="0">
                <a:solidFill>
                  <a:srgbClr val="1A1A1A"/>
                </a:solidFill>
                <a:latin typeface="Segoe UI" pitchFamily="34" charset="0"/>
                <a:ea typeface="Segoe UI" pitchFamily="34" charset="-122"/>
                <a:cs typeface="Segoe UI" pitchFamily="34" charset="-120"/>
              </a:rPr>
              <a:t>A mailing address for your check. Do not use a campus or department address. Reimbursement is mailed to you.</a:t>
            </a:r>
            <a:endParaRPr lang="en-US" sz="1400" dirty="0"/>
          </a:p>
          <a:p>
            <a:pPr marL="342900" indent="-342900">
              <a:lnSpc>
                <a:spcPts val="2170"/>
              </a:lnSpc>
              <a:spcAft>
                <a:spcPts val="900"/>
              </a:spcAft>
              <a:buSzPct val="100000"/>
              <a:buChar char="•"/>
            </a:pPr>
            <a:r>
              <a:rPr lang="en-US" sz="1400" dirty="0">
                <a:solidFill>
                  <a:srgbClr val="1A1A1A"/>
                </a:solidFill>
                <a:latin typeface="Segoe UI" pitchFamily="34" charset="0"/>
                <a:ea typeface="Segoe UI" pitchFamily="34" charset="-122"/>
                <a:cs typeface="Segoe UI" pitchFamily="34" charset="-120"/>
              </a:rPr>
              <a:t>The name of the RSO you are traveling on behalf of, and your academic level. All levels are eligible when the travel is on behalf of an organization you belong to.</a:t>
            </a:r>
            <a:endParaRPr lang="en-US" sz="1400" dirty="0"/>
          </a:p>
          <a:p>
            <a:pPr marL="342900" indent="-342900">
              <a:lnSpc>
                <a:spcPts val="2170"/>
              </a:lnSpc>
              <a:spcAft>
                <a:spcPts val="900"/>
              </a:spcAft>
              <a:buSzPct val="100000"/>
              <a:buChar char="•"/>
            </a:pPr>
            <a:r>
              <a:rPr lang="en-US" sz="1400" dirty="0">
                <a:solidFill>
                  <a:srgbClr val="1A1A1A"/>
                </a:solidFill>
                <a:latin typeface="Segoe UI" pitchFamily="34" charset="0"/>
                <a:ea typeface="Segoe UI" pitchFamily="34" charset="-122"/>
                <a:cs typeface="Segoe UI" pitchFamily="34" charset="-120"/>
              </a:rPr>
              <a:t>Then the three training confirmations: RSO training, SGA financial training, and SGA Travel training.</a:t>
            </a:r>
            <a:endParaRPr lang="en-US" sz="1400" dirty="0"/>
          </a:p>
        </p:txBody>
      </p:sp>
      <p:sp>
        <p:nvSpPr>
          <p:cNvPr id="7" name="Shape 5">
            <a:extLst>
              <a:ext uri="{C183D7F6-B498-43B3-948B-1728B52AA6E4}">
                <adec:decorative xmlns:adec="http://schemas.microsoft.com/office/drawing/2017/decorative" val="1"/>
              </a:ext>
            </a:extLst>
          </p:cNvPr>
          <p:cNvSpPr/>
          <p:nvPr/>
        </p:nvSpPr>
        <p:spPr>
          <a:xfrm>
            <a:off x="502920" y="3840480"/>
            <a:ext cx="11155680" cy="777240"/>
          </a:xfrm>
          <a:prstGeom prst="roundRect">
            <a:avLst>
              <a:gd name="adj" fmla="val 7059"/>
            </a:avLst>
          </a:prstGeom>
          <a:solidFill>
            <a:srgbClr val="FBF1DC"/>
          </a:solidFill>
          <a:ln w="12700">
            <a:solidFill>
              <a:srgbClr val="FBF1DC"/>
            </a:solidFill>
            <a:prstDash val="solid"/>
          </a:ln>
        </p:spPr>
      </p:sp>
      <p:sp>
        <p:nvSpPr>
          <p:cNvPr id="8" name="Text 6"/>
          <p:cNvSpPr/>
          <p:nvPr/>
        </p:nvSpPr>
        <p:spPr>
          <a:xfrm>
            <a:off x="731520" y="3913632"/>
            <a:ext cx="10698480" cy="630936"/>
          </a:xfrm>
          <a:prstGeom prst="rect">
            <a:avLst/>
          </a:prstGeom>
          <a:noFill/>
          <a:ln/>
        </p:spPr>
        <p:txBody>
          <a:bodyPr wrap="square" lIns="0" tIns="0" rIns="0" bIns="0" rtlCol="0" anchor="ctr"/>
          <a:lstStyle/>
          <a:p>
            <a:pPr indent="0" marL="0">
              <a:buNone/>
            </a:pPr>
            <a:r>
              <a:rPr lang="en-US" sz="1200" b="1" dirty="0">
                <a:solidFill>
                  <a:srgbClr val="C8871B"/>
                </a:solidFill>
                <a:latin typeface="Segoe UI" pitchFamily="34" charset="0"/>
                <a:ea typeface="Segoe UI" pitchFamily="34" charset="-122"/>
                <a:cs typeface="Segoe UI" pitchFamily="34" charset="-120"/>
              </a:rPr>
              <a:t>Graduate students are asked for a brief statement describing how the travel relates to their RSO membership.</a:t>
            </a:r>
            <a:endParaRPr lang="en-US" sz="1200" dirty="0"/>
          </a:p>
        </p:txBody>
      </p:sp>
      <p:sp>
        <p:nvSpPr>
          <p:cNvPr id="9" name="Shape 7">
            <a:extLst>
              <a:ext uri="{C183D7F6-B498-43B3-948B-1728B52AA6E4}">
                <adec:decorative xmlns:adec="http://schemas.microsoft.com/office/drawing/2017/decorative" val="1"/>
              </a:ext>
            </a:extLst>
          </p:cNvPr>
          <p:cNvSpPr/>
          <p:nvPr/>
        </p:nvSpPr>
        <p:spPr>
          <a:xfrm>
            <a:off x="502920" y="4800600"/>
            <a:ext cx="11155680" cy="548640"/>
          </a:xfrm>
          <a:prstGeom prst="roundRect">
            <a:avLst>
              <a:gd name="adj" fmla="val 10000"/>
            </a:avLst>
          </a:prstGeom>
          <a:solidFill>
            <a:srgbClr val="FBECEC"/>
          </a:solidFill>
          <a:ln w="12700">
            <a:solidFill>
              <a:srgbClr val="FBECEC"/>
            </a:solidFill>
            <a:prstDash val="solid"/>
          </a:ln>
        </p:spPr>
      </p:sp>
      <p:sp>
        <p:nvSpPr>
          <p:cNvPr id="10" name="Text 8"/>
          <p:cNvSpPr/>
          <p:nvPr/>
        </p:nvSpPr>
        <p:spPr>
          <a:xfrm>
            <a:off x="731520" y="4873752"/>
            <a:ext cx="10698480" cy="402336"/>
          </a:xfrm>
          <a:prstGeom prst="rect">
            <a:avLst/>
          </a:prstGeom>
          <a:noFill/>
          <a:ln/>
        </p:spPr>
        <p:txBody>
          <a:bodyPr wrap="square" lIns="0" tIns="0" rIns="0" bIns="0" rtlCol="0" anchor="ctr"/>
          <a:lstStyle/>
          <a:p>
            <a:pPr indent="0" marL="0">
              <a:buNone/>
            </a:pPr>
            <a:r>
              <a:rPr lang="en-US" sz="1250" b="1" dirty="0">
                <a:solidFill>
                  <a:srgbClr val="9B2C2C"/>
                </a:solidFill>
                <a:latin typeface="Segoe UI" pitchFamily="34" charset="0"/>
                <a:ea typeface="Segoe UI" pitchFamily="34" charset="-122"/>
                <a:cs typeface="Segoe UI" pitchFamily="34" charset="-120"/>
              </a:rPr>
              <a:t>The mailing address is the one place on this page people cost themselves time. A campus or department address delays your check.</a:t>
            </a:r>
            <a:endParaRPr lang="en-US" sz="1250" dirty="0"/>
          </a:p>
        </p:txBody>
      </p:sp>
      <p:sp>
        <p:nvSpPr>
          <p:cNvPr id="11" name="Text 9"/>
          <p:cNvSpPr/>
          <p:nvPr/>
        </p:nvSpPr>
        <p:spPr>
          <a:xfrm>
            <a:off x="502920" y="6355080"/>
            <a:ext cx="9601200" cy="274320"/>
          </a:xfrm>
          <a:prstGeom prst="rect">
            <a:avLst/>
          </a:prstGeom>
          <a:noFill/>
          <a:ln/>
        </p:spPr>
        <p:txBody>
          <a:bodyPr wrap="square" lIns="0" tIns="0" rIns="0" bIns="0" rtlCol="0" anchor="ctr"/>
          <a:lstStyle/>
          <a:p>
            <a:pPr indent="0" marL="0">
              <a:buNone/>
            </a:pPr>
            <a:r>
              <a:rPr lang="en-US" sz="900" dirty="0">
                <a:solidFill>
                  <a:srgbClr val="5A6472"/>
                </a:solidFill>
                <a:latin typeface="Segoe UI" pitchFamily="34" charset="0"/>
                <a:ea typeface="Segoe UI" pitchFamily="34" charset="-122"/>
                <a:cs typeface="Segoe UI" pitchFamily="34" charset="-120"/>
              </a:rPr>
              <a:t>TigerZone Submission Guide  |  SGA Travel Funding  |  2026-2027</a:t>
            </a:r>
            <a:endParaRPr lang="en-US" sz="900" dirty="0"/>
          </a:p>
        </p:txBody>
      </p:sp>
      <p:sp>
        <p:nvSpPr>
          <p:cNvPr id="12" name="Text 10"/>
          <p:cNvSpPr/>
          <p:nvPr/>
        </p:nvSpPr>
        <p:spPr>
          <a:xfrm>
            <a:off x="11064240" y="6355080"/>
            <a:ext cx="594360" cy="274320"/>
          </a:xfrm>
          <a:prstGeom prst="rect">
            <a:avLst/>
          </a:prstGeom>
          <a:noFill/>
          <a:ln/>
        </p:spPr>
        <p:txBody>
          <a:bodyPr wrap="square" lIns="0" tIns="0" rIns="0" bIns="0" rtlCol="0" anchor="ctr"/>
          <a:lstStyle/>
          <a:p>
            <a:pPr algn="r" indent="0" marL="0">
              <a:buNone/>
            </a:pPr>
            <a:r>
              <a:rPr lang="en-US" sz="900" dirty="0">
                <a:solidFill>
                  <a:srgbClr val="5A6472"/>
                </a:solidFill>
                <a:latin typeface="Segoe UI" pitchFamily="34" charset="0"/>
                <a:ea typeface="Segoe UI" pitchFamily="34" charset="-122"/>
                <a:cs typeface="Segoe UI" pitchFamily="34" charset="-120"/>
              </a:rPr>
              <a:t>11</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a:extLst>
              <a:ext uri="{C183D7F6-B498-43B3-948B-1728B52AA6E4}">
                <adec:decorative xmlns:adec="http://schemas.microsoft.com/office/drawing/2017/decorative" val="1"/>
              </a:ext>
            </a:extLst>
          </p:cNvPr>
          <p:cNvSpPr/>
          <p:nvPr/>
        </p:nvSpPr>
        <p:spPr>
          <a:xfrm>
            <a:off x="502920" y="411480"/>
            <a:ext cx="566928" cy="566928"/>
          </a:xfrm>
          <a:prstGeom prst="ellipse">
            <a:avLst/>
          </a:prstGeom>
          <a:solidFill>
            <a:srgbClr val="1D3B5F"/>
          </a:solidFill>
          <a:ln w="12700">
            <a:solidFill>
              <a:srgbClr val="1D3B5F"/>
            </a:solidFill>
            <a:prstDash val="solid"/>
          </a:ln>
        </p:spPr>
      </p:sp>
      <p:sp>
        <p:nvSpPr>
          <p:cNvPr id="3" name="Text 1"/>
          <p:cNvSpPr/>
          <p:nvPr/>
        </p:nvSpPr>
        <p:spPr>
          <a:xfrm>
            <a:off x="502920" y="502920"/>
            <a:ext cx="566928" cy="411480"/>
          </a:xfrm>
          <a:prstGeom prst="rect">
            <a:avLst/>
          </a:prstGeom>
          <a:noFill/>
          <a:ln/>
        </p:spPr>
        <p:txBody>
          <a:bodyPr wrap="square" lIns="0" tIns="0" rIns="0" bIns="0" rtlCol="0" anchor="ctr"/>
          <a:lstStyle/>
          <a:p>
            <a:pPr algn="ctr" indent="0" marL="0">
              <a:buNone/>
            </a:pPr>
            <a:r>
              <a:rPr lang="en-US" sz="2000" b="1" dirty="0">
                <a:solidFill>
                  <a:srgbClr val="FFFFFF"/>
                </a:solidFill>
                <a:latin typeface="Segoe UI" pitchFamily="34" charset="0"/>
                <a:ea typeface="Segoe UI" pitchFamily="34" charset="-122"/>
                <a:cs typeface="Segoe UI" pitchFamily="34" charset="-120"/>
              </a:rPr>
              <a:t>8</a:t>
            </a:r>
            <a:endParaRPr lang="en-US" sz="2000" dirty="0"/>
          </a:p>
        </p:txBody>
      </p:sp>
      <p:sp>
        <p:nvSpPr>
          <p:cNvPr id="4" name="Text 2"/>
          <p:cNvSpPr/>
          <p:nvPr/>
        </p:nvSpPr>
        <p:spPr>
          <a:xfrm>
            <a:off x="1234440" y="384048"/>
            <a:ext cx="10424160" cy="457200"/>
          </a:xfrm>
          <a:prstGeom prst="rect">
            <a:avLst/>
          </a:prstGeom>
          <a:noFill/>
          <a:ln/>
        </p:spPr>
        <p:txBody>
          <a:bodyPr wrap="square" lIns="0" tIns="0" rIns="0" bIns="0" rtlCol="0" anchor="ctr"/>
          <a:lstStyle/>
          <a:p>
            <a:pPr indent="0" marL="0">
              <a:buNone/>
            </a:pPr>
            <a:r>
              <a:rPr lang="en-US" sz="2700" b="1" dirty="0">
                <a:solidFill>
                  <a:srgbClr val="1D3B5F"/>
                </a:solidFill>
                <a:latin typeface="Segoe UI" pitchFamily="34" charset="0"/>
                <a:ea typeface="Segoe UI" pitchFamily="34" charset="-122"/>
                <a:cs typeface="Segoe UI" pitchFamily="34" charset="-120"/>
              </a:rPr>
              <a:t>Page 4: Travel and Conference Information</a:t>
            </a:r>
            <a:endParaRPr lang="en-US" sz="2700" dirty="0"/>
          </a:p>
        </p:txBody>
      </p:sp>
      <p:sp>
        <p:nvSpPr>
          <p:cNvPr id="5" name="Text 3"/>
          <p:cNvSpPr/>
          <p:nvPr/>
        </p:nvSpPr>
        <p:spPr>
          <a:xfrm>
            <a:off x="1234440" y="868680"/>
            <a:ext cx="10424160" cy="320040"/>
          </a:xfrm>
          <a:prstGeom prst="rect">
            <a:avLst/>
          </a:prstGeom>
          <a:noFill/>
          <a:ln/>
        </p:spPr>
        <p:txBody>
          <a:bodyPr wrap="square" lIns="0" tIns="0" rIns="0" bIns="0" rtlCol="0" anchor="ctr"/>
          <a:lstStyle/>
          <a:p>
            <a:pPr indent="0" marL="0">
              <a:buNone/>
            </a:pPr>
            <a:r>
              <a:rPr lang="en-US" sz="1400" b="1" dirty="0">
                <a:solidFill>
                  <a:srgbClr val="C8871B"/>
                </a:solidFill>
                <a:latin typeface="Segoe UI" pitchFamily="34" charset="0"/>
                <a:ea typeface="Segoe UI" pitchFamily="34" charset="-122"/>
                <a:cs typeface="Segoe UI" pitchFamily="34" charset="-120"/>
              </a:rPr>
              <a:t>The trip itself</a:t>
            </a:r>
            <a:endParaRPr lang="en-US" sz="1400" dirty="0"/>
          </a:p>
        </p:txBody>
      </p:sp>
      <p:sp>
        <p:nvSpPr>
          <p:cNvPr id="6" name="Text 4"/>
          <p:cNvSpPr/>
          <p:nvPr/>
        </p:nvSpPr>
        <p:spPr>
          <a:xfrm>
            <a:off x="502920" y="1463040"/>
            <a:ext cx="11155680" cy="3566160"/>
          </a:xfrm>
          <a:prstGeom prst="rect">
            <a:avLst/>
          </a:prstGeom>
          <a:noFill/>
          <a:ln/>
        </p:spPr>
        <p:txBody>
          <a:bodyPr wrap="square" rtlCol="0" anchor="t"/>
          <a:lstStyle/>
          <a:p>
            <a:pPr marL="342900" indent="-342900">
              <a:lnSpc>
                <a:spcPts val="2170"/>
              </a:lnSpc>
              <a:spcAft>
                <a:spcPts val="900"/>
              </a:spcAft>
              <a:buSzPct val="100000"/>
              <a:buChar char="•"/>
            </a:pPr>
            <a:r>
              <a:rPr lang="en-US" sz="1400" dirty="0">
                <a:solidFill>
                  <a:srgbClr val="1A1A1A"/>
                </a:solidFill>
                <a:latin typeface="Segoe UI" pitchFamily="34" charset="0"/>
                <a:ea typeface="Segoe UI" pitchFamily="34" charset="-122"/>
                <a:cs typeface="Segoe UI" pitchFamily="34" charset="-120"/>
              </a:rPr>
              <a:t>Semester, whether the travel is domestic or international, mode of travel, and your departure and return dates.</a:t>
            </a:r>
            <a:endParaRPr lang="en-US" sz="1400" dirty="0"/>
          </a:p>
          <a:p>
            <a:pPr marL="342900" indent="-342900">
              <a:lnSpc>
                <a:spcPts val="2170"/>
              </a:lnSpc>
              <a:spcAft>
                <a:spcPts val="900"/>
              </a:spcAft>
              <a:buSzPct val="100000"/>
              <a:buChar char="•"/>
            </a:pPr>
            <a:r>
              <a:rPr lang="en-US" sz="1400" dirty="0">
                <a:solidFill>
                  <a:srgbClr val="1A1A1A"/>
                </a:solidFill>
                <a:latin typeface="Segoe UI" pitchFamily="34" charset="0"/>
                <a:ea typeface="Segoe UI" pitchFamily="34" charset="-122"/>
                <a:cs typeface="Segoe UI" pitchFamily="34" charset="-120"/>
              </a:rPr>
              <a:t>The full conference name spelled out, its start and end dates, and where it is being held.</a:t>
            </a:r>
            <a:endParaRPr lang="en-US" sz="1400" dirty="0"/>
          </a:p>
          <a:p>
            <a:pPr marL="342900" indent="-342900">
              <a:lnSpc>
                <a:spcPts val="2170"/>
              </a:lnSpc>
              <a:spcAft>
                <a:spcPts val="900"/>
              </a:spcAft>
              <a:buSzPct val="100000"/>
              <a:buChar char="•"/>
            </a:pPr>
            <a:r>
              <a:rPr lang="en-US" sz="1400" dirty="0">
                <a:solidFill>
                  <a:srgbClr val="1A1A1A"/>
                </a:solidFill>
                <a:latin typeface="Segoe UI" pitchFamily="34" charset="0"/>
                <a:ea typeface="Segoe UI" pitchFamily="34" charset="-122"/>
                <a:cs typeface="Segoe UI" pitchFamily="34" charset="-120"/>
              </a:rPr>
              <a:t>Whether you are presenting, and if so, your topic.</a:t>
            </a:r>
            <a:endParaRPr lang="en-US" sz="1400" dirty="0"/>
          </a:p>
          <a:p>
            <a:pPr marL="342900" indent="-342900">
              <a:lnSpc>
                <a:spcPts val="2170"/>
              </a:lnSpc>
              <a:spcAft>
                <a:spcPts val="900"/>
              </a:spcAft>
              <a:buSzPct val="100000"/>
              <a:buChar char="•"/>
            </a:pPr>
            <a:r>
              <a:rPr lang="en-US" sz="1400" dirty="0">
                <a:solidFill>
                  <a:srgbClr val="1A1A1A"/>
                </a:solidFill>
                <a:latin typeface="Segoe UI" pitchFamily="34" charset="0"/>
                <a:ea typeface="Segoe UI" pitchFamily="34" charset="-122"/>
                <a:cs typeface="Segoe UI" pitchFamily="34" charset="-120"/>
              </a:rPr>
              <a:t>Then the question that carries the most weight: why SGA should fund this trip. Explain why you were asked to attend, the value to the University of Memphis, and your purpose in attending.</a:t>
            </a:r>
            <a:endParaRPr lang="en-US" sz="1400" dirty="0"/>
          </a:p>
          <a:p>
            <a:pPr marL="342900" indent="-342900">
              <a:lnSpc>
                <a:spcPts val="2170"/>
              </a:lnSpc>
              <a:spcAft>
                <a:spcPts val="900"/>
              </a:spcAft>
              <a:buSzPct val="100000"/>
              <a:buChar char="•"/>
            </a:pPr>
            <a:r>
              <a:rPr lang="en-US" sz="1400" dirty="0">
                <a:solidFill>
                  <a:srgbClr val="1A1A1A"/>
                </a:solidFill>
                <a:latin typeface="Segoe UI" pitchFamily="34" charset="0"/>
                <a:ea typeface="Segoe UI" pitchFamily="34" charset="-122"/>
                <a:cs typeface="Segoe UI" pitchFamily="34" charset="-120"/>
              </a:rPr>
              <a:t>Last, whether you have other university funding sources for this trip. If yes, be ready to enter that on the budget page.</a:t>
            </a:r>
            <a:endParaRPr lang="en-US" sz="1400" dirty="0"/>
          </a:p>
        </p:txBody>
      </p:sp>
      <p:sp>
        <p:nvSpPr>
          <p:cNvPr id="7" name="Shape 5">
            <a:extLst>
              <a:ext uri="{C183D7F6-B498-43B3-948B-1728B52AA6E4}">
                <adec:decorative xmlns:adec="http://schemas.microsoft.com/office/drawing/2017/decorative" val="1"/>
              </a:ext>
            </a:extLst>
          </p:cNvPr>
          <p:cNvSpPr/>
          <p:nvPr/>
        </p:nvSpPr>
        <p:spPr>
          <a:xfrm>
            <a:off x="502920" y="5166360"/>
            <a:ext cx="11155680" cy="777240"/>
          </a:xfrm>
          <a:prstGeom prst="roundRect">
            <a:avLst>
              <a:gd name="adj" fmla="val 7059"/>
            </a:avLst>
          </a:prstGeom>
          <a:solidFill>
            <a:srgbClr val="FBECEC"/>
          </a:solidFill>
          <a:ln w="12700">
            <a:solidFill>
              <a:srgbClr val="FBECEC"/>
            </a:solidFill>
            <a:prstDash val="solid"/>
          </a:ln>
        </p:spPr>
      </p:sp>
      <p:sp>
        <p:nvSpPr>
          <p:cNvPr id="8" name="Text 6"/>
          <p:cNvSpPr/>
          <p:nvPr/>
        </p:nvSpPr>
        <p:spPr>
          <a:xfrm>
            <a:off x="731520" y="5239512"/>
            <a:ext cx="10698480" cy="630936"/>
          </a:xfrm>
          <a:prstGeom prst="rect">
            <a:avLst/>
          </a:prstGeom>
          <a:noFill/>
          <a:ln/>
        </p:spPr>
        <p:txBody>
          <a:bodyPr wrap="square" lIns="0" tIns="0" rIns="0" bIns="0" rtlCol="0" anchor="ctr"/>
          <a:lstStyle/>
          <a:p>
            <a:pPr indent="0" marL="0">
              <a:buNone/>
            </a:pPr>
            <a:r>
              <a:rPr lang="en-US" sz="1200" b="1" dirty="0">
                <a:solidFill>
                  <a:srgbClr val="9B2C2C"/>
                </a:solidFill>
                <a:latin typeface="Segoe UI" pitchFamily="34" charset="0"/>
                <a:ea typeface="Segoe UI" pitchFamily="34" charset="-122"/>
                <a:cs typeface="Segoe UI" pitchFamily="34" charset="-120"/>
              </a:rPr>
              <a:t>Check your own dates before you move on. Departure, return, and both conference dates are entered by hand, and nothing checks them against each other.</a:t>
            </a:r>
            <a:endParaRPr lang="en-US" sz="1200" dirty="0"/>
          </a:p>
        </p:txBody>
      </p:sp>
      <p:sp>
        <p:nvSpPr>
          <p:cNvPr id="9" name="Text 7"/>
          <p:cNvSpPr/>
          <p:nvPr/>
        </p:nvSpPr>
        <p:spPr>
          <a:xfrm>
            <a:off x="502920" y="6355080"/>
            <a:ext cx="9601200" cy="274320"/>
          </a:xfrm>
          <a:prstGeom prst="rect">
            <a:avLst/>
          </a:prstGeom>
          <a:noFill/>
          <a:ln/>
        </p:spPr>
        <p:txBody>
          <a:bodyPr wrap="square" lIns="0" tIns="0" rIns="0" bIns="0" rtlCol="0" anchor="ctr"/>
          <a:lstStyle/>
          <a:p>
            <a:pPr indent="0" marL="0">
              <a:buNone/>
            </a:pPr>
            <a:r>
              <a:rPr lang="en-US" sz="900" dirty="0">
                <a:solidFill>
                  <a:srgbClr val="5A6472"/>
                </a:solidFill>
                <a:latin typeface="Segoe UI" pitchFamily="34" charset="0"/>
                <a:ea typeface="Segoe UI" pitchFamily="34" charset="-122"/>
                <a:cs typeface="Segoe UI" pitchFamily="34" charset="-120"/>
              </a:rPr>
              <a:t>TigerZone Submission Guide  |  SGA Travel Funding  |  2026-2027</a:t>
            </a:r>
            <a:endParaRPr lang="en-US" sz="900" dirty="0"/>
          </a:p>
        </p:txBody>
      </p:sp>
      <p:sp>
        <p:nvSpPr>
          <p:cNvPr id="10" name="Text 8"/>
          <p:cNvSpPr/>
          <p:nvPr/>
        </p:nvSpPr>
        <p:spPr>
          <a:xfrm>
            <a:off x="11064240" y="6355080"/>
            <a:ext cx="594360" cy="274320"/>
          </a:xfrm>
          <a:prstGeom prst="rect">
            <a:avLst/>
          </a:prstGeom>
          <a:noFill/>
          <a:ln/>
        </p:spPr>
        <p:txBody>
          <a:bodyPr wrap="square" lIns="0" tIns="0" rIns="0" bIns="0" rtlCol="0" anchor="ctr"/>
          <a:lstStyle/>
          <a:p>
            <a:pPr algn="r" indent="0" marL="0">
              <a:buNone/>
            </a:pPr>
            <a:r>
              <a:rPr lang="en-US" sz="900" dirty="0">
                <a:solidFill>
                  <a:srgbClr val="5A6472"/>
                </a:solidFill>
                <a:latin typeface="Segoe UI" pitchFamily="34" charset="0"/>
                <a:ea typeface="Segoe UI" pitchFamily="34" charset="-122"/>
                <a:cs typeface="Segoe UI" pitchFamily="34" charset="-120"/>
              </a:rPr>
              <a:t>12</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a:extLst>
              <a:ext uri="{C183D7F6-B498-43B3-948B-1728B52AA6E4}">
                <adec:decorative xmlns:adec="http://schemas.microsoft.com/office/drawing/2017/decorative" val="1"/>
              </a:ext>
            </a:extLst>
          </p:cNvPr>
          <p:cNvSpPr/>
          <p:nvPr/>
        </p:nvSpPr>
        <p:spPr>
          <a:xfrm>
            <a:off x="502920" y="411480"/>
            <a:ext cx="566928" cy="566928"/>
          </a:xfrm>
          <a:prstGeom prst="ellipse">
            <a:avLst/>
          </a:prstGeom>
          <a:solidFill>
            <a:srgbClr val="1D3B5F"/>
          </a:solidFill>
          <a:ln w="12700">
            <a:solidFill>
              <a:srgbClr val="1D3B5F"/>
            </a:solidFill>
            <a:prstDash val="solid"/>
          </a:ln>
        </p:spPr>
      </p:sp>
      <p:sp>
        <p:nvSpPr>
          <p:cNvPr id="3" name="Text 1"/>
          <p:cNvSpPr/>
          <p:nvPr/>
        </p:nvSpPr>
        <p:spPr>
          <a:xfrm>
            <a:off x="502920" y="502920"/>
            <a:ext cx="566928" cy="411480"/>
          </a:xfrm>
          <a:prstGeom prst="rect">
            <a:avLst/>
          </a:prstGeom>
          <a:noFill/>
          <a:ln/>
        </p:spPr>
        <p:txBody>
          <a:bodyPr wrap="square" lIns="0" tIns="0" rIns="0" bIns="0" rtlCol="0" anchor="ctr"/>
          <a:lstStyle/>
          <a:p>
            <a:pPr algn="ctr" indent="0" marL="0">
              <a:buNone/>
            </a:pPr>
            <a:r>
              <a:rPr lang="en-US" sz="2000" b="1" dirty="0">
                <a:solidFill>
                  <a:srgbClr val="FFFFFF"/>
                </a:solidFill>
                <a:latin typeface="Segoe UI" pitchFamily="34" charset="0"/>
                <a:ea typeface="Segoe UI" pitchFamily="34" charset="-122"/>
                <a:cs typeface="Segoe UI" pitchFamily="34" charset="-120"/>
              </a:rPr>
              <a:t>9</a:t>
            </a:r>
            <a:endParaRPr lang="en-US" sz="2000" dirty="0"/>
          </a:p>
        </p:txBody>
      </p:sp>
      <p:sp>
        <p:nvSpPr>
          <p:cNvPr id="4" name="Text 2"/>
          <p:cNvSpPr/>
          <p:nvPr/>
        </p:nvSpPr>
        <p:spPr>
          <a:xfrm>
            <a:off x="1234440" y="384048"/>
            <a:ext cx="10424160" cy="457200"/>
          </a:xfrm>
          <a:prstGeom prst="rect">
            <a:avLst/>
          </a:prstGeom>
          <a:noFill/>
          <a:ln/>
        </p:spPr>
        <p:txBody>
          <a:bodyPr wrap="square" lIns="0" tIns="0" rIns="0" bIns="0" rtlCol="0" anchor="ctr"/>
          <a:lstStyle/>
          <a:p>
            <a:pPr indent="0" marL="0">
              <a:buNone/>
            </a:pPr>
            <a:r>
              <a:rPr lang="en-US" sz="2700" b="1" dirty="0">
                <a:solidFill>
                  <a:srgbClr val="1D3B5F"/>
                </a:solidFill>
                <a:latin typeface="Segoe UI" pitchFamily="34" charset="0"/>
                <a:ea typeface="Segoe UI" pitchFamily="34" charset="-122"/>
                <a:cs typeface="Segoe UI" pitchFamily="34" charset="-120"/>
              </a:rPr>
              <a:t>Page 5: Release of Liability</a:t>
            </a:r>
            <a:endParaRPr lang="en-US" sz="2700" dirty="0"/>
          </a:p>
        </p:txBody>
      </p:sp>
      <p:sp>
        <p:nvSpPr>
          <p:cNvPr id="5" name="Text 3"/>
          <p:cNvSpPr/>
          <p:nvPr/>
        </p:nvSpPr>
        <p:spPr>
          <a:xfrm>
            <a:off x="1234440" y="868680"/>
            <a:ext cx="10424160" cy="320040"/>
          </a:xfrm>
          <a:prstGeom prst="rect">
            <a:avLst/>
          </a:prstGeom>
          <a:noFill/>
          <a:ln/>
        </p:spPr>
        <p:txBody>
          <a:bodyPr wrap="square" lIns="0" tIns="0" rIns="0" bIns="0" rtlCol="0" anchor="ctr"/>
          <a:lstStyle/>
          <a:p>
            <a:pPr indent="0" marL="0">
              <a:buNone/>
            </a:pPr>
            <a:r>
              <a:rPr lang="en-US" sz="1400" b="1" dirty="0">
                <a:solidFill>
                  <a:srgbClr val="C8871B"/>
                </a:solidFill>
                <a:latin typeface="Segoe UI" pitchFamily="34" charset="0"/>
                <a:ea typeface="Segoe UI" pitchFamily="34" charset="-122"/>
                <a:cs typeface="Segoe UI" pitchFamily="34" charset="-120"/>
              </a:rPr>
              <a:t>Initial and date</a:t>
            </a:r>
            <a:endParaRPr lang="en-US" sz="1400" dirty="0"/>
          </a:p>
        </p:txBody>
      </p:sp>
      <p:sp>
        <p:nvSpPr>
          <p:cNvPr id="6" name="Text 4"/>
          <p:cNvSpPr/>
          <p:nvPr/>
        </p:nvSpPr>
        <p:spPr>
          <a:xfrm>
            <a:off x="502920" y="1554480"/>
            <a:ext cx="11155680" cy="2377440"/>
          </a:xfrm>
          <a:prstGeom prst="rect">
            <a:avLst/>
          </a:prstGeom>
          <a:noFill/>
          <a:ln/>
        </p:spPr>
        <p:txBody>
          <a:bodyPr wrap="square" rtlCol="0" anchor="t"/>
          <a:lstStyle/>
          <a:p>
            <a:pPr marL="342900" indent="-342900">
              <a:lnSpc>
                <a:spcPts val="2170"/>
              </a:lnSpc>
              <a:spcAft>
                <a:spcPts val="900"/>
              </a:spcAft>
              <a:buSzPct val="100000"/>
              <a:buChar char="•"/>
            </a:pPr>
            <a:r>
              <a:rPr lang="en-US" sz="1400" dirty="0">
                <a:solidFill>
                  <a:srgbClr val="1A1A1A"/>
                </a:solidFill>
                <a:latin typeface="Segoe UI" pitchFamily="34" charset="0"/>
                <a:ea typeface="Segoe UI" pitchFamily="34" charset="-122"/>
                <a:cs typeface="Segoe UI" pitchFamily="34" charset="-120"/>
              </a:rPr>
              <a:t>Read the statement, then initial and date to acknowledge your agreement.</a:t>
            </a:r>
            <a:endParaRPr lang="en-US" sz="1400" dirty="0"/>
          </a:p>
          <a:p>
            <a:pPr marL="342900" indent="-342900">
              <a:lnSpc>
                <a:spcPts val="2170"/>
              </a:lnSpc>
              <a:spcAft>
                <a:spcPts val="900"/>
              </a:spcAft>
              <a:buSzPct val="100000"/>
              <a:buChar char="•"/>
            </a:pPr>
            <a:r>
              <a:rPr lang="en-US" sz="1400" dirty="0">
                <a:solidFill>
                  <a:srgbClr val="1A1A1A"/>
                </a:solidFill>
                <a:latin typeface="Segoe UI" pitchFamily="34" charset="0"/>
                <a:ea typeface="Segoe UI" pitchFamily="34" charset="-122"/>
                <a:cs typeface="Segoe UI" pitchFamily="34" charset="-120"/>
              </a:rPr>
              <a:t>If you selected international travel on the previous page, an additional international travel registration acknowledgment appears here.</a:t>
            </a:r>
            <a:endParaRPr lang="en-US" sz="1400" dirty="0"/>
          </a:p>
          <a:p>
            <a:pPr marL="342900" indent="-342900">
              <a:lnSpc>
                <a:spcPts val="2170"/>
              </a:lnSpc>
              <a:spcAft>
                <a:spcPts val="900"/>
              </a:spcAft>
              <a:buSzPct val="100000"/>
              <a:buChar char="•"/>
            </a:pPr>
            <a:r>
              <a:rPr lang="en-US" sz="1400" dirty="0">
                <a:solidFill>
                  <a:srgbClr val="1A1A1A"/>
                </a:solidFill>
                <a:latin typeface="Segoe UI" pitchFamily="34" charset="0"/>
                <a:ea typeface="Segoe UI" pitchFamily="34" charset="-122"/>
                <a:cs typeface="Segoe UI" pitchFamily="34" charset="-120"/>
              </a:rPr>
              <a:t>If you selected domestic, that question does not appear at all.</a:t>
            </a:r>
            <a:endParaRPr lang="en-US" sz="1400" dirty="0"/>
          </a:p>
        </p:txBody>
      </p:sp>
      <p:sp>
        <p:nvSpPr>
          <p:cNvPr id="7" name="Shape 5">
            <a:extLst>
              <a:ext uri="{C183D7F6-B498-43B3-948B-1728B52AA6E4}">
                <adec:decorative xmlns:adec="http://schemas.microsoft.com/office/drawing/2017/decorative" val="1"/>
              </a:ext>
            </a:extLst>
          </p:cNvPr>
          <p:cNvSpPr/>
          <p:nvPr/>
        </p:nvSpPr>
        <p:spPr>
          <a:xfrm>
            <a:off x="502920" y="3291840"/>
            <a:ext cx="11155680" cy="777240"/>
          </a:xfrm>
          <a:prstGeom prst="roundRect">
            <a:avLst>
              <a:gd name="adj" fmla="val 7059"/>
            </a:avLst>
          </a:prstGeom>
          <a:solidFill>
            <a:srgbClr val="FBF1DC"/>
          </a:solidFill>
          <a:ln w="12700">
            <a:solidFill>
              <a:srgbClr val="FBF1DC"/>
            </a:solidFill>
            <a:prstDash val="solid"/>
          </a:ln>
        </p:spPr>
      </p:sp>
      <p:sp>
        <p:nvSpPr>
          <p:cNvPr id="8" name="Text 6"/>
          <p:cNvSpPr/>
          <p:nvPr/>
        </p:nvSpPr>
        <p:spPr>
          <a:xfrm>
            <a:off x="731520" y="3364992"/>
            <a:ext cx="10698480" cy="630936"/>
          </a:xfrm>
          <a:prstGeom prst="rect">
            <a:avLst/>
          </a:prstGeom>
          <a:noFill/>
          <a:ln/>
        </p:spPr>
        <p:txBody>
          <a:bodyPr wrap="square" lIns="0" tIns="0" rIns="0" bIns="0" rtlCol="0" anchor="ctr"/>
          <a:lstStyle/>
          <a:p>
            <a:pPr indent="0" marL="0">
              <a:buNone/>
            </a:pPr>
            <a:r>
              <a:rPr lang="en-US" sz="1200" b="1" dirty="0">
                <a:solidFill>
                  <a:srgbClr val="C8871B"/>
                </a:solidFill>
                <a:latin typeface="Segoe UI" pitchFamily="34" charset="0"/>
                <a:ea typeface="Segoe UI" pitchFamily="34" charset="-122"/>
                <a:cs typeface="Segoe UI" pitchFamily="34" charset="-120"/>
              </a:rPr>
              <a:t>The Release of Liability and Hold Harmless Agreement is also a required pre travel step for every traveler once you are funded.</a:t>
            </a:r>
            <a:endParaRPr lang="en-US" sz="1200" dirty="0"/>
          </a:p>
        </p:txBody>
      </p:sp>
      <p:sp>
        <p:nvSpPr>
          <p:cNvPr id="9" name="Shape 7">
            <a:extLst>
              <a:ext uri="{C183D7F6-B498-43B3-948B-1728B52AA6E4}">
                <adec:decorative xmlns:adec="http://schemas.microsoft.com/office/drawing/2017/decorative" val="1"/>
              </a:ext>
            </a:extLst>
          </p:cNvPr>
          <p:cNvSpPr/>
          <p:nvPr/>
        </p:nvSpPr>
        <p:spPr>
          <a:xfrm>
            <a:off x="502920" y="4251960"/>
            <a:ext cx="11155680" cy="548640"/>
          </a:xfrm>
          <a:prstGeom prst="roundRect">
            <a:avLst>
              <a:gd name="adj" fmla="val 10000"/>
            </a:avLst>
          </a:prstGeom>
          <a:solidFill>
            <a:srgbClr val="FBF1DC"/>
          </a:solidFill>
          <a:ln w="12700">
            <a:solidFill>
              <a:srgbClr val="FBF1DC"/>
            </a:solidFill>
            <a:prstDash val="solid"/>
          </a:ln>
        </p:spPr>
      </p:sp>
      <p:sp>
        <p:nvSpPr>
          <p:cNvPr id="10" name="Text 8"/>
          <p:cNvSpPr/>
          <p:nvPr/>
        </p:nvSpPr>
        <p:spPr>
          <a:xfrm>
            <a:off x="731520" y="4325112"/>
            <a:ext cx="10698480" cy="402336"/>
          </a:xfrm>
          <a:prstGeom prst="rect">
            <a:avLst/>
          </a:prstGeom>
          <a:noFill/>
          <a:ln/>
        </p:spPr>
        <p:txBody>
          <a:bodyPr wrap="square" lIns="0" tIns="0" rIns="0" bIns="0" rtlCol="0" anchor="ctr"/>
          <a:lstStyle/>
          <a:p>
            <a:pPr indent="0" marL="0">
              <a:buNone/>
            </a:pPr>
            <a:r>
              <a:rPr lang="en-US" sz="1250" b="1" dirty="0">
                <a:solidFill>
                  <a:srgbClr val="C8871B"/>
                </a:solidFill>
                <a:latin typeface="Segoe UI" pitchFamily="34" charset="0"/>
                <a:ea typeface="Segoe UI" pitchFamily="34" charset="-122"/>
                <a:cs typeface="Segoe UI" pitchFamily="34" charset="-120"/>
              </a:rPr>
              <a:t>Initials and date are typed by you. Enter them exactly as you would sign, because this is the acknowledgment of record.</a:t>
            </a:r>
            <a:endParaRPr lang="en-US" sz="1250" dirty="0"/>
          </a:p>
        </p:txBody>
      </p:sp>
      <p:sp>
        <p:nvSpPr>
          <p:cNvPr id="11" name="Text 9"/>
          <p:cNvSpPr/>
          <p:nvPr/>
        </p:nvSpPr>
        <p:spPr>
          <a:xfrm>
            <a:off x="502920" y="6355080"/>
            <a:ext cx="9601200" cy="274320"/>
          </a:xfrm>
          <a:prstGeom prst="rect">
            <a:avLst/>
          </a:prstGeom>
          <a:noFill/>
          <a:ln/>
        </p:spPr>
        <p:txBody>
          <a:bodyPr wrap="square" lIns="0" tIns="0" rIns="0" bIns="0" rtlCol="0" anchor="ctr"/>
          <a:lstStyle/>
          <a:p>
            <a:pPr indent="0" marL="0">
              <a:buNone/>
            </a:pPr>
            <a:r>
              <a:rPr lang="en-US" sz="900" dirty="0">
                <a:solidFill>
                  <a:srgbClr val="5A6472"/>
                </a:solidFill>
                <a:latin typeface="Segoe UI" pitchFamily="34" charset="0"/>
                <a:ea typeface="Segoe UI" pitchFamily="34" charset="-122"/>
                <a:cs typeface="Segoe UI" pitchFamily="34" charset="-120"/>
              </a:rPr>
              <a:t>TigerZone Submission Guide  |  SGA Travel Funding  |  2026-2027</a:t>
            </a:r>
            <a:endParaRPr lang="en-US" sz="900" dirty="0"/>
          </a:p>
        </p:txBody>
      </p:sp>
      <p:sp>
        <p:nvSpPr>
          <p:cNvPr id="12" name="Text 10"/>
          <p:cNvSpPr/>
          <p:nvPr/>
        </p:nvSpPr>
        <p:spPr>
          <a:xfrm>
            <a:off x="11064240" y="6355080"/>
            <a:ext cx="594360" cy="274320"/>
          </a:xfrm>
          <a:prstGeom prst="rect">
            <a:avLst/>
          </a:prstGeom>
          <a:noFill/>
          <a:ln/>
        </p:spPr>
        <p:txBody>
          <a:bodyPr wrap="square" lIns="0" tIns="0" rIns="0" bIns="0" rtlCol="0" anchor="ctr"/>
          <a:lstStyle/>
          <a:p>
            <a:pPr algn="r" indent="0" marL="0">
              <a:buNone/>
            </a:pPr>
            <a:r>
              <a:rPr lang="en-US" sz="900" dirty="0">
                <a:solidFill>
                  <a:srgbClr val="5A6472"/>
                </a:solidFill>
                <a:latin typeface="Segoe UI" pitchFamily="34" charset="0"/>
                <a:ea typeface="Segoe UI" pitchFamily="34" charset="-122"/>
                <a:cs typeface="Segoe UI" pitchFamily="34" charset="-120"/>
              </a:rPr>
              <a:t>13</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a:extLst>
              <a:ext uri="{C183D7F6-B498-43B3-948B-1728B52AA6E4}">
                <adec:decorative xmlns:adec="http://schemas.microsoft.com/office/drawing/2017/decorative" val="1"/>
              </a:ext>
            </a:extLst>
          </p:cNvPr>
          <p:cNvSpPr/>
          <p:nvPr/>
        </p:nvSpPr>
        <p:spPr>
          <a:xfrm>
            <a:off x="502920" y="411480"/>
            <a:ext cx="566928" cy="566928"/>
          </a:xfrm>
          <a:prstGeom prst="ellipse">
            <a:avLst/>
          </a:prstGeom>
          <a:solidFill>
            <a:srgbClr val="1D3B5F"/>
          </a:solidFill>
          <a:ln w="12700">
            <a:solidFill>
              <a:srgbClr val="1D3B5F"/>
            </a:solidFill>
            <a:prstDash val="solid"/>
          </a:ln>
        </p:spPr>
      </p:sp>
      <p:sp>
        <p:nvSpPr>
          <p:cNvPr id="3" name="Text 1"/>
          <p:cNvSpPr/>
          <p:nvPr/>
        </p:nvSpPr>
        <p:spPr>
          <a:xfrm>
            <a:off x="502920" y="502920"/>
            <a:ext cx="566928" cy="411480"/>
          </a:xfrm>
          <a:prstGeom prst="rect">
            <a:avLst/>
          </a:prstGeom>
          <a:noFill/>
          <a:ln/>
        </p:spPr>
        <p:txBody>
          <a:bodyPr wrap="square" lIns="0" tIns="0" rIns="0" bIns="0" rtlCol="0" anchor="ctr"/>
          <a:lstStyle/>
          <a:p>
            <a:pPr algn="ctr" indent="0" marL="0">
              <a:buNone/>
            </a:pPr>
            <a:r>
              <a:rPr lang="en-US" sz="2000" b="1" dirty="0">
                <a:solidFill>
                  <a:srgbClr val="FFFFFF"/>
                </a:solidFill>
                <a:latin typeface="Segoe UI" pitchFamily="34" charset="0"/>
                <a:ea typeface="Segoe UI" pitchFamily="34" charset="-122"/>
                <a:cs typeface="Segoe UI" pitchFamily="34" charset="-120"/>
              </a:rPr>
              <a:t>10</a:t>
            </a:r>
            <a:endParaRPr lang="en-US" sz="2000" dirty="0"/>
          </a:p>
        </p:txBody>
      </p:sp>
      <p:sp>
        <p:nvSpPr>
          <p:cNvPr id="4" name="Text 2"/>
          <p:cNvSpPr/>
          <p:nvPr/>
        </p:nvSpPr>
        <p:spPr>
          <a:xfrm>
            <a:off x="1234440" y="384048"/>
            <a:ext cx="10424160" cy="457200"/>
          </a:xfrm>
          <a:prstGeom prst="rect">
            <a:avLst/>
          </a:prstGeom>
          <a:noFill/>
          <a:ln/>
        </p:spPr>
        <p:txBody>
          <a:bodyPr wrap="square" lIns="0" tIns="0" rIns="0" bIns="0" rtlCol="0" anchor="ctr"/>
          <a:lstStyle/>
          <a:p>
            <a:pPr indent="0" marL="0">
              <a:buNone/>
            </a:pPr>
            <a:r>
              <a:rPr lang="en-US" sz="2700" b="1" dirty="0">
                <a:solidFill>
                  <a:srgbClr val="1D3B5F"/>
                </a:solidFill>
                <a:latin typeface="Segoe UI" pitchFamily="34" charset="0"/>
                <a:ea typeface="Segoe UI" pitchFamily="34" charset="-122"/>
                <a:cs typeface="Segoe UI" pitchFamily="34" charset="-120"/>
              </a:rPr>
              <a:t>Page 6: Final and Submission</a:t>
            </a:r>
            <a:endParaRPr lang="en-US" sz="2700" dirty="0"/>
          </a:p>
        </p:txBody>
      </p:sp>
      <p:sp>
        <p:nvSpPr>
          <p:cNvPr id="5" name="Text 3"/>
          <p:cNvSpPr/>
          <p:nvPr/>
        </p:nvSpPr>
        <p:spPr>
          <a:xfrm>
            <a:off x="1234440" y="868680"/>
            <a:ext cx="10424160" cy="320040"/>
          </a:xfrm>
          <a:prstGeom prst="rect">
            <a:avLst/>
          </a:prstGeom>
          <a:noFill/>
          <a:ln/>
        </p:spPr>
        <p:txBody>
          <a:bodyPr wrap="square" lIns="0" tIns="0" rIns="0" bIns="0" rtlCol="0" anchor="ctr"/>
          <a:lstStyle/>
          <a:p>
            <a:pPr indent="0" marL="0">
              <a:buNone/>
            </a:pPr>
            <a:r>
              <a:rPr lang="en-US" sz="1400" b="1" dirty="0">
                <a:solidFill>
                  <a:srgbClr val="C8871B"/>
                </a:solidFill>
                <a:latin typeface="Segoe UI" pitchFamily="34" charset="0"/>
                <a:ea typeface="Segoe UI" pitchFamily="34" charset="-122"/>
                <a:cs typeface="Segoe UI" pitchFamily="34" charset="-120"/>
              </a:rPr>
              <a:t>Read before you continue</a:t>
            </a:r>
            <a:endParaRPr lang="en-US" sz="1400" dirty="0"/>
          </a:p>
        </p:txBody>
      </p:sp>
      <p:sp>
        <p:nvSpPr>
          <p:cNvPr id="6" name="Text 4"/>
          <p:cNvSpPr/>
          <p:nvPr/>
        </p:nvSpPr>
        <p:spPr>
          <a:xfrm>
            <a:off x="502920" y="1371600"/>
            <a:ext cx="5760720" cy="4023360"/>
          </a:xfrm>
          <a:prstGeom prst="rect">
            <a:avLst/>
          </a:prstGeom>
          <a:noFill/>
          <a:ln/>
        </p:spPr>
        <p:txBody>
          <a:bodyPr wrap="square" rtlCol="0" anchor="t"/>
          <a:lstStyle/>
          <a:p>
            <a:pPr marL="342900" indent="-342900">
              <a:lnSpc>
                <a:spcPts val="2015"/>
              </a:lnSpc>
              <a:spcAft>
                <a:spcPts val="900"/>
              </a:spcAft>
              <a:buSzPct val="100000"/>
              <a:buChar char="•"/>
            </a:pPr>
            <a:r>
              <a:rPr lang="en-US" sz="1300" dirty="0">
                <a:solidFill>
                  <a:srgbClr val="1A1A1A"/>
                </a:solidFill>
                <a:latin typeface="Segoe UI" pitchFamily="34" charset="0"/>
                <a:ea typeface="Segoe UI" pitchFamily="34" charset="-122"/>
                <a:cs typeface="Segoe UI" pitchFamily="34" charset="-120"/>
              </a:rPr>
              <a:t>This page is instructions, not questions. It explains what happens after you submit and how to attach your documents.</a:t>
            </a:r>
            <a:endParaRPr lang="en-US" sz="1300" dirty="0"/>
          </a:p>
          <a:p>
            <a:pPr marL="342900" indent="-342900">
              <a:lnSpc>
                <a:spcPts val="2015"/>
              </a:lnSpc>
              <a:spcAft>
                <a:spcPts val="900"/>
              </a:spcAft>
              <a:buSzPct val="100000"/>
              <a:buChar char="•"/>
            </a:pPr>
            <a:r>
              <a:rPr lang="en-US" sz="1300" dirty="0">
                <a:solidFill>
                  <a:srgbClr val="1A1A1A"/>
                </a:solidFill>
                <a:latin typeface="Segoe UI" pitchFamily="34" charset="0"/>
                <a:ea typeface="Segoe UI" pitchFamily="34" charset="-122"/>
                <a:cs typeface="Segoe UI" pitchFamily="34" charset="-120"/>
              </a:rPr>
              <a:t>Everything uploads in the budgeting form. Do not email documentation.</a:t>
            </a:r>
            <a:endParaRPr lang="en-US" sz="1300" dirty="0"/>
          </a:p>
          <a:p>
            <a:pPr marL="342900" indent="-342900">
              <a:lnSpc>
                <a:spcPts val="2015"/>
              </a:lnSpc>
              <a:spcAft>
                <a:spcPts val="900"/>
              </a:spcAft>
              <a:buSzPct val="100000"/>
              <a:buChar char="•"/>
            </a:pPr>
            <a:r>
              <a:rPr lang="en-US" sz="1300" dirty="0">
                <a:solidFill>
                  <a:srgbClr val="1A1A1A"/>
                </a:solidFill>
                <a:latin typeface="Segoe UI" pitchFamily="34" charset="0"/>
                <a:ea typeface="Segoe UI" pitchFamily="34" charset="-122"/>
                <a:cs typeface="Segoe UI" pitchFamily="34" charset="-120"/>
              </a:rPr>
              <a:t>Selecting next takes you to the budget, then to a final submission page, then to the SGA Finance Committee.</a:t>
            </a:r>
            <a:endParaRPr lang="en-US" sz="1300" dirty="0"/>
          </a:p>
        </p:txBody>
      </p:sp>
      <p:sp>
        <p:nvSpPr>
          <p:cNvPr id="7" name="Shape 5">
            <a:extLst>
              <a:ext uri="{C183D7F6-B498-43B3-948B-1728B52AA6E4}">
                <adec:decorative xmlns:adec="http://schemas.microsoft.com/office/drawing/2017/decorative" val="1"/>
              </a:ext>
            </a:extLst>
          </p:cNvPr>
          <p:cNvSpPr/>
          <p:nvPr/>
        </p:nvSpPr>
        <p:spPr>
          <a:xfrm>
            <a:off x="502920" y="4023360"/>
            <a:ext cx="5760720" cy="1051560"/>
          </a:xfrm>
          <a:prstGeom prst="roundRect">
            <a:avLst>
              <a:gd name="adj" fmla="val 5217"/>
            </a:avLst>
          </a:prstGeom>
          <a:solidFill>
            <a:srgbClr val="FBECEC"/>
          </a:solidFill>
          <a:ln w="12700">
            <a:solidFill>
              <a:srgbClr val="FBECEC"/>
            </a:solidFill>
            <a:prstDash val="solid"/>
          </a:ln>
        </p:spPr>
      </p:sp>
      <p:sp>
        <p:nvSpPr>
          <p:cNvPr id="8" name="Text 6"/>
          <p:cNvSpPr/>
          <p:nvPr/>
        </p:nvSpPr>
        <p:spPr>
          <a:xfrm>
            <a:off x="731520" y="4096512"/>
            <a:ext cx="5303520" cy="905256"/>
          </a:xfrm>
          <a:prstGeom prst="rect">
            <a:avLst/>
          </a:prstGeom>
          <a:noFill/>
          <a:ln/>
        </p:spPr>
        <p:txBody>
          <a:bodyPr wrap="square" lIns="0" tIns="0" rIns="0" bIns="0" rtlCol="0" anchor="ctr"/>
          <a:lstStyle/>
          <a:p>
            <a:pPr indent="0" marL="0">
              <a:buNone/>
            </a:pPr>
            <a:r>
              <a:rPr lang="en-US" sz="1200" b="1" dirty="0">
                <a:solidFill>
                  <a:srgbClr val="9B2C2C"/>
                </a:solidFill>
                <a:latin typeface="Segoe UI" pitchFamily="34" charset="0"/>
                <a:ea typeface="Segoe UI" pitchFamily="34" charset="-122"/>
                <a:cs typeface="Segoe UI" pitchFamily="34" charset="-120"/>
              </a:rPr>
              <a:t>Be sure to select submit for approval. A request that stops short of that has not reached anyone.</a:t>
            </a:r>
            <a:endParaRPr lang="en-US" sz="1200" dirty="0"/>
          </a:p>
        </p:txBody>
      </p:sp>
      <p:sp>
        <p:nvSpPr>
          <p:cNvPr id="9" name="Shape 7">
            <a:extLst>
              <a:ext uri="{C183D7F6-B498-43B3-948B-1728B52AA6E4}">
                <adec:decorative xmlns:adec="http://schemas.microsoft.com/office/drawing/2017/decorative" val="1"/>
              </a:ext>
            </a:extLst>
          </p:cNvPr>
          <p:cNvSpPr/>
          <p:nvPr/>
        </p:nvSpPr>
        <p:spPr>
          <a:xfrm>
            <a:off x="7487548" y="1371600"/>
            <a:ext cx="3175745" cy="4709160"/>
          </a:xfrm>
          <a:prstGeom prst="rect">
            <a:avLst/>
          </a:prstGeom>
          <a:solidFill>
            <a:srgbClr val="FFFFFF"/>
          </a:solidFill>
          <a:ln w="12700">
            <a:solidFill>
              <a:srgbClr val="DCE0E5"/>
            </a:solidFill>
            <a:prstDash val="solid"/>
          </a:ln>
        </p:spPr>
      </p:sp>
      <p:pic>
        <p:nvPicPr>
          <p:cNvPr id="10" name="Image 0" descr="University of Memphis Student Government Association seal">    </p:cNvPr>
          <p:cNvPicPr>
            <a:picLocks noChangeAspect="1"/>
          </p:cNvPicPr>
          <p:nvPr/>
        </p:nvPicPr>
        <p:blipFill>
          <a:blip r:embed="rId1"/>
          <a:stretch>
            <a:fillRect/>
          </a:stretch>
        </p:blipFill>
        <p:spPr>
          <a:xfrm>
            <a:off x="7533268" y="1417320"/>
            <a:ext cx="3084305" cy="4617720"/>
          </a:xfrm>
          <a:prstGeom prst="rect">
            <a:avLst/>
          </a:prstGeom>
        </p:spPr>
      </p:pic>
      <p:sp>
        <p:nvSpPr>
          <p:cNvPr id="11" name="Text 8"/>
          <p:cNvSpPr/>
          <p:nvPr/>
        </p:nvSpPr>
        <p:spPr>
          <a:xfrm>
            <a:off x="502920" y="6355080"/>
            <a:ext cx="9601200" cy="274320"/>
          </a:xfrm>
          <a:prstGeom prst="rect">
            <a:avLst/>
          </a:prstGeom>
          <a:noFill/>
          <a:ln/>
        </p:spPr>
        <p:txBody>
          <a:bodyPr wrap="square" lIns="0" tIns="0" rIns="0" bIns="0" rtlCol="0" anchor="ctr"/>
          <a:lstStyle/>
          <a:p>
            <a:pPr indent="0" marL="0">
              <a:buNone/>
            </a:pPr>
            <a:r>
              <a:rPr lang="en-US" sz="900" dirty="0">
                <a:solidFill>
                  <a:srgbClr val="5A6472"/>
                </a:solidFill>
                <a:latin typeface="Segoe UI" pitchFamily="34" charset="0"/>
                <a:ea typeface="Segoe UI" pitchFamily="34" charset="-122"/>
                <a:cs typeface="Segoe UI" pitchFamily="34" charset="-120"/>
              </a:rPr>
              <a:t>TigerZone Submission Guide  |  SGA Travel Funding  |  2026-2027</a:t>
            </a:r>
            <a:endParaRPr lang="en-US" sz="900" dirty="0"/>
          </a:p>
        </p:txBody>
      </p:sp>
      <p:sp>
        <p:nvSpPr>
          <p:cNvPr id="12" name="Text 9"/>
          <p:cNvSpPr/>
          <p:nvPr/>
        </p:nvSpPr>
        <p:spPr>
          <a:xfrm>
            <a:off x="11064240" y="6355080"/>
            <a:ext cx="594360" cy="274320"/>
          </a:xfrm>
          <a:prstGeom prst="rect">
            <a:avLst/>
          </a:prstGeom>
          <a:noFill/>
          <a:ln/>
        </p:spPr>
        <p:txBody>
          <a:bodyPr wrap="square" lIns="0" tIns="0" rIns="0" bIns="0" rtlCol="0" anchor="ctr"/>
          <a:lstStyle/>
          <a:p>
            <a:pPr algn="r" indent="0" marL="0">
              <a:buNone/>
            </a:pPr>
            <a:r>
              <a:rPr lang="en-US" sz="900" dirty="0">
                <a:solidFill>
                  <a:srgbClr val="5A6472"/>
                </a:solidFill>
                <a:latin typeface="Segoe UI" pitchFamily="34" charset="0"/>
                <a:ea typeface="Segoe UI" pitchFamily="34" charset="-122"/>
                <a:cs typeface="Segoe UI" pitchFamily="34" charset="-120"/>
              </a:rPr>
              <a:t>14</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02920" y="384048"/>
            <a:ext cx="8686800" cy="256032"/>
          </a:xfrm>
          <a:prstGeom prst="rect">
            <a:avLst/>
          </a:prstGeom>
          <a:noFill/>
          <a:ln/>
        </p:spPr>
        <p:txBody>
          <a:bodyPr wrap="square" lIns="0" tIns="0" rIns="0" bIns="0" rtlCol="0" anchor="ctr"/>
          <a:lstStyle/>
          <a:p>
            <a:pPr indent="0" marL="0">
              <a:buNone/>
            </a:pPr>
            <a:r>
              <a:rPr lang="en-US" sz="1100" b="1" spc="120" kern="0" dirty="0">
                <a:solidFill>
                  <a:srgbClr val="C8871B"/>
                </a:solidFill>
                <a:latin typeface="Segoe UI" pitchFamily="34" charset="0"/>
                <a:ea typeface="Segoe UI" pitchFamily="34" charset="-122"/>
                <a:cs typeface="Segoe UI" pitchFamily="34" charset="-120"/>
              </a:rPr>
              <a:t>SIX SECTIONS</a:t>
            </a:r>
            <a:endParaRPr lang="en-US" sz="1100" dirty="0"/>
          </a:p>
        </p:txBody>
      </p:sp>
      <p:sp>
        <p:nvSpPr>
          <p:cNvPr id="3" name="Text 1"/>
          <p:cNvSpPr/>
          <p:nvPr/>
        </p:nvSpPr>
        <p:spPr>
          <a:xfrm>
            <a:off x="502920" y="658368"/>
            <a:ext cx="10424160" cy="685800"/>
          </a:xfrm>
          <a:prstGeom prst="rect">
            <a:avLst/>
          </a:prstGeom>
          <a:noFill/>
          <a:ln/>
        </p:spPr>
        <p:txBody>
          <a:bodyPr wrap="square" lIns="0" tIns="0" rIns="0" bIns="0" rtlCol="0" anchor="ctr"/>
          <a:lstStyle/>
          <a:p>
            <a:pPr indent="0" marL="0">
              <a:buNone/>
            </a:pPr>
            <a:r>
              <a:rPr lang="en-US" sz="3000" b="1" dirty="0">
                <a:solidFill>
                  <a:srgbClr val="1D3B5F"/>
                </a:solidFill>
                <a:latin typeface="Segoe UI" pitchFamily="34" charset="0"/>
                <a:ea typeface="Segoe UI" pitchFamily="34" charset="-122"/>
                <a:cs typeface="Segoe UI" pitchFamily="34" charset="-120"/>
              </a:rPr>
              <a:t>Build your budget</a:t>
            </a:r>
            <a:endParaRPr lang="en-US" sz="3000" dirty="0"/>
          </a:p>
        </p:txBody>
      </p:sp>
      <p:sp>
        <p:nvSpPr>
          <p:cNvPr id="4" name="Text 2"/>
          <p:cNvSpPr/>
          <p:nvPr/>
        </p:nvSpPr>
        <p:spPr>
          <a:xfrm>
            <a:off x="502920" y="1554480"/>
            <a:ext cx="5760720" cy="640080"/>
          </a:xfrm>
          <a:prstGeom prst="rect">
            <a:avLst/>
          </a:prstGeom>
          <a:noFill/>
          <a:ln/>
        </p:spPr>
        <p:txBody>
          <a:bodyPr wrap="square" lIns="0" tIns="0" rIns="0" bIns="0" rtlCol="0" anchor="ctr"/>
          <a:lstStyle/>
          <a:p>
            <a:pPr indent="0" marL="0">
              <a:buNone/>
            </a:pPr>
            <a:r>
              <a:rPr lang="en-US" sz="1350" dirty="0">
                <a:solidFill>
                  <a:srgbClr val="1A1A1A"/>
                </a:solidFill>
                <a:latin typeface="Segoe UI" pitchFamily="34" charset="0"/>
                <a:ea typeface="Segoe UI" pitchFamily="34" charset="-122"/>
                <a:cs typeface="Segoe UI" pitchFamily="34" charset="-120"/>
              </a:rPr>
              <a:t>Enter each cost as a line item under the section that fits it. Attach any vendor quote or estimate to the line item it belongs to.</a:t>
            </a:r>
            <a:endParaRPr lang="en-US" sz="1350" dirty="0"/>
          </a:p>
        </p:txBody>
      </p:sp>
      <p:sp>
        <p:nvSpPr>
          <p:cNvPr id="5" name="Shape 3">
            <a:extLst>
              <a:ext uri="{C183D7F6-B498-43B3-948B-1728B52AA6E4}">
                <adec:decorative xmlns:adec="http://schemas.microsoft.com/office/drawing/2017/decorative" val="1"/>
              </a:ext>
            </a:extLst>
          </p:cNvPr>
          <p:cNvSpPr/>
          <p:nvPr/>
        </p:nvSpPr>
        <p:spPr>
          <a:xfrm>
            <a:off x="502920" y="2194560"/>
            <a:ext cx="5760720" cy="512064"/>
          </a:xfrm>
          <a:prstGeom prst="roundRect">
            <a:avLst>
              <a:gd name="adj" fmla="val 8929"/>
            </a:avLst>
          </a:prstGeom>
          <a:solidFill>
            <a:srgbClr val="F4F6F8"/>
          </a:solidFill>
          <a:ln w="12700">
            <a:solidFill>
              <a:srgbClr val="DCE0E5"/>
            </a:solidFill>
            <a:prstDash val="solid"/>
          </a:ln>
        </p:spPr>
      </p:sp>
      <p:sp>
        <p:nvSpPr>
          <p:cNvPr id="6" name="Text 4"/>
          <p:cNvSpPr/>
          <p:nvPr/>
        </p:nvSpPr>
        <p:spPr>
          <a:xfrm>
            <a:off x="685800" y="2221992"/>
            <a:ext cx="1920240" cy="457200"/>
          </a:xfrm>
          <a:prstGeom prst="rect">
            <a:avLst/>
          </a:prstGeom>
          <a:noFill/>
          <a:ln/>
        </p:spPr>
        <p:txBody>
          <a:bodyPr wrap="square" lIns="0" tIns="0" rIns="0" bIns="0" rtlCol="0" anchor="ctr"/>
          <a:lstStyle/>
          <a:p>
            <a:pPr indent="0" marL="0">
              <a:buNone/>
            </a:pPr>
            <a:r>
              <a:rPr lang="en-US" sz="1200" b="1" dirty="0">
                <a:solidFill>
                  <a:srgbClr val="1D3B5F"/>
                </a:solidFill>
                <a:latin typeface="Segoe UI" pitchFamily="34" charset="0"/>
                <a:ea typeface="Segoe UI" pitchFamily="34" charset="-122"/>
                <a:cs typeface="Segoe UI" pitchFamily="34" charset="-120"/>
              </a:rPr>
              <a:t>Lodging</a:t>
            </a:r>
            <a:endParaRPr lang="en-US" sz="1200" dirty="0"/>
          </a:p>
        </p:txBody>
      </p:sp>
      <p:sp>
        <p:nvSpPr>
          <p:cNvPr id="7" name="Text 5"/>
          <p:cNvSpPr/>
          <p:nvPr/>
        </p:nvSpPr>
        <p:spPr>
          <a:xfrm>
            <a:off x="2651760" y="2221992"/>
            <a:ext cx="3474720" cy="457200"/>
          </a:xfrm>
          <a:prstGeom prst="rect">
            <a:avLst/>
          </a:prstGeom>
          <a:noFill/>
          <a:ln/>
        </p:spPr>
        <p:txBody>
          <a:bodyPr wrap="square" lIns="0" tIns="0" rIns="0" bIns="0" rtlCol="0" anchor="ctr"/>
          <a:lstStyle/>
          <a:p>
            <a:pPr indent="0" marL="0">
              <a:buNone/>
            </a:pPr>
            <a:r>
              <a:rPr lang="en-US" sz="1100" dirty="0">
                <a:solidFill>
                  <a:srgbClr val="5A6472"/>
                </a:solidFill>
                <a:latin typeface="Segoe UI" pitchFamily="34" charset="0"/>
                <a:ea typeface="Segoe UI" pitchFamily="34" charset="-122"/>
                <a:cs typeface="Segoe UI" pitchFamily="34" charset="-120"/>
              </a:rPr>
              <a:t>Your actual per night hotel rate</a:t>
            </a:r>
            <a:endParaRPr lang="en-US" sz="1100" dirty="0"/>
          </a:p>
        </p:txBody>
      </p:sp>
      <p:sp>
        <p:nvSpPr>
          <p:cNvPr id="8" name="Shape 6">
            <a:extLst>
              <a:ext uri="{C183D7F6-B498-43B3-948B-1728B52AA6E4}">
                <adec:decorative xmlns:adec="http://schemas.microsoft.com/office/drawing/2017/decorative" val="1"/>
              </a:ext>
            </a:extLst>
          </p:cNvPr>
          <p:cNvSpPr/>
          <p:nvPr/>
        </p:nvSpPr>
        <p:spPr>
          <a:xfrm>
            <a:off x="502920" y="2761488"/>
            <a:ext cx="5760720" cy="512064"/>
          </a:xfrm>
          <a:prstGeom prst="roundRect">
            <a:avLst>
              <a:gd name="adj" fmla="val 8929"/>
            </a:avLst>
          </a:prstGeom>
          <a:solidFill>
            <a:srgbClr val="F4F6F8"/>
          </a:solidFill>
          <a:ln w="12700">
            <a:solidFill>
              <a:srgbClr val="DCE0E5"/>
            </a:solidFill>
            <a:prstDash val="solid"/>
          </a:ln>
        </p:spPr>
      </p:sp>
      <p:sp>
        <p:nvSpPr>
          <p:cNvPr id="9" name="Text 7"/>
          <p:cNvSpPr/>
          <p:nvPr/>
        </p:nvSpPr>
        <p:spPr>
          <a:xfrm>
            <a:off x="685800" y="2788920"/>
            <a:ext cx="1920240" cy="457200"/>
          </a:xfrm>
          <a:prstGeom prst="rect">
            <a:avLst/>
          </a:prstGeom>
          <a:noFill/>
          <a:ln/>
        </p:spPr>
        <p:txBody>
          <a:bodyPr wrap="square" lIns="0" tIns="0" rIns="0" bIns="0" rtlCol="0" anchor="ctr"/>
          <a:lstStyle/>
          <a:p>
            <a:pPr indent="0" marL="0">
              <a:buNone/>
            </a:pPr>
            <a:r>
              <a:rPr lang="en-US" sz="1200" b="1" dirty="0">
                <a:solidFill>
                  <a:srgbClr val="1D3B5F"/>
                </a:solidFill>
                <a:latin typeface="Segoe UI" pitchFamily="34" charset="0"/>
                <a:ea typeface="Segoe UI" pitchFamily="34" charset="-122"/>
                <a:cs typeface="Segoe UI" pitchFamily="34" charset="-120"/>
              </a:rPr>
              <a:t>Registration</a:t>
            </a:r>
            <a:endParaRPr lang="en-US" sz="1200" dirty="0"/>
          </a:p>
        </p:txBody>
      </p:sp>
      <p:sp>
        <p:nvSpPr>
          <p:cNvPr id="10" name="Text 8"/>
          <p:cNvSpPr/>
          <p:nvPr/>
        </p:nvSpPr>
        <p:spPr>
          <a:xfrm>
            <a:off x="2651760" y="2788920"/>
            <a:ext cx="3474720" cy="457200"/>
          </a:xfrm>
          <a:prstGeom prst="rect">
            <a:avLst/>
          </a:prstGeom>
          <a:noFill/>
          <a:ln/>
        </p:spPr>
        <p:txBody>
          <a:bodyPr wrap="square" lIns="0" tIns="0" rIns="0" bIns="0" rtlCol="0" anchor="ctr"/>
          <a:lstStyle/>
          <a:p>
            <a:pPr indent="0" marL="0">
              <a:buNone/>
            </a:pPr>
            <a:r>
              <a:rPr lang="en-US" sz="1100" dirty="0">
                <a:solidFill>
                  <a:srgbClr val="5A6472"/>
                </a:solidFill>
                <a:latin typeface="Segoe UI" pitchFamily="34" charset="0"/>
                <a:ea typeface="Segoe UI" pitchFamily="34" charset="-122"/>
                <a:cs typeface="Segoe UI" pitchFamily="34" charset="-120"/>
              </a:rPr>
              <a:t>The per person registration rate</a:t>
            </a:r>
            <a:endParaRPr lang="en-US" sz="1100" dirty="0"/>
          </a:p>
        </p:txBody>
      </p:sp>
      <p:sp>
        <p:nvSpPr>
          <p:cNvPr id="11" name="Shape 9">
            <a:extLst>
              <a:ext uri="{C183D7F6-B498-43B3-948B-1728B52AA6E4}">
                <adec:decorative xmlns:adec="http://schemas.microsoft.com/office/drawing/2017/decorative" val="1"/>
              </a:ext>
            </a:extLst>
          </p:cNvPr>
          <p:cNvSpPr/>
          <p:nvPr/>
        </p:nvSpPr>
        <p:spPr>
          <a:xfrm>
            <a:off x="502920" y="3328416"/>
            <a:ext cx="5760720" cy="512064"/>
          </a:xfrm>
          <a:prstGeom prst="roundRect">
            <a:avLst>
              <a:gd name="adj" fmla="val 8929"/>
            </a:avLst>
          </a:prstGeom>
          <a:solidFill>
            <a:srgbClr val="F4F6F8"/>
          </a:solidFill>
          <a:ln w="12700">
            <a:solidFill>
              <a:srgbClr val="DCE0E5"/>
            </a:solidFill>
            <a:prstDash val="solid"/>
          </a:ln>
        </p:spPr>
      </p:sp>
      <p:sp>
        <p:nvSpPr>
          <p:cNvPr id="12" name="Text 10"/>
          <p:cNvSpPr/>
          <p:nvPr/>
        </p:nvSpPr>
        <p:spPr>
          <a:xfrm>
            <a:off x="685800" y="3355848"/>
            <a:ext cx="1920240" cy="457200"/>
          </a:xfrm>
          <a:prstGeom prst="rect">
            <a:avLst/>
          </a:prstGeom>
          <a:noFill/>
          <a:ln/>
        </p:spPr>
        <p:txBody>
          <a:bodyPr wrap="square" lIns="0" tIns="0" rIns="0" bIns="0" rtlCol="0" anchor="ctr"/>
          <a:lstStyle/>
          <a:p>
            <a:pPr indent="0" marL="0">
              <a:buNone/>
            </a:pPr>
            <a:r>
              <a:rPr lang="en-US" sz="1200" b="1" dirty="0">
                <a:solidFill>
                  <a:srgbClr val="1D3B5F"/>
                </a:solidFill>
                <a:latin typeface="Segoe UI" pitchFamily="34" charset="0"/>
                <a:ea typeface="Segoe UI" pitchFamily="34" charset="-122"/>
                <a:cs typeface="Segoe UI" pitchFamily="34" charset="-120"/>
              </a:rPr>
              <a:t>Meals</a:t>
            </a:r>
            <a:endParaRPr lang="en-US" sz="1200" dirty="0"/>
          </a:p>
        </p:txBody>
      </p:sp>
      <p:sp>
        <p:nvSpPr>
          <p:cNvPr id="13" name="Text 11"/>
          <p:cNvSpPr/>
          <p:nvPr/>
        </p:nvSpPr>
        <p:spPr>
          <a:xfrm>
            <a:off x="2651760" y="3355848"/>
            <a:ext cx="3474720" cy="457200"/>
          </a:xfrm>
          <a:prstGeom prst="rect">
            <a:avLst/>
          </a:prstGeom>
          <a:noFill/>
          <a:ln/>
        </p:spPr>
        <p:txBody>
          <a:bodyPr wrap="square" lIns="0" tIns="0" rIns="0" bIns="0" rtlCol="0" anchor="ctr"/>
          <a:lstStyle/>
          <a:p>
            <a:pPr indent="0" marL="0">
              <a:buNone/>
            </a:pPr>
            <a:r>
              <a:rPr lang="en-US" sz="1100" dirty="0">
                <a:solidFill>
                  <a:srgbClr val="5A6472"/>
                </a:solidFill>
                <a:latin typeface="Segoe UI" pitchFamily="34" charset="0"/>
                <a:ea typeface="Segoe UI" pitchFamily="34" charset="-122"/>
                <a:cs typeface="Segoe UI" pitchFamily="34" charset="-120"/>
              </a:rPr>
              <a:t>Only if registration does not include them</a:t>
            </a:r>
            <a:endParaRPr lang="en-US" sz="1100" dirty="0"/>
          </a:p>
        </p:txBody>
      </p:sp>
      <p:sp>
        <p:nvSpPr>
          <p:cNvPr id="14" name="Shape 12">
            <a:extLst>
              <a:ext uri="{C183D7F6-B498-43B3-948B-1728B52AA6E4}">
                <adec:decorative xmlns:adec="http://schemas.microsoft.com/office/drawing/2017/decorative" val="1"/>
              </a:ext>
            </a:extLst>
          </p:cNvPr>
          <p:cNvSpPr/>
          <p:nvPr/>
        </p:nvSpPr>
        <p:spPr>
          <a:xfrm>
            <a:off x="502920" y="3895344"/>
            <a:ext cx="5760720" cy="512064"/>
          </a:xfrm>
          <a:prstGeom prst="roundRect">
            <a:avLst>
              <a:gd name="adj" fmla="val 8929"/>
            </a:avLst>
          </a:prstGeom>
          <a:solidFill>
            <a:srgbClr val="F4F6F8"/>
          </a:solidFill>
          <a:ln w="12700">
            <a:solidFill>
              <a:srgbClr val="DCE0E5"/>
            </a:solidFill>
            <a:prstDash val="solid"/>
          </a:ln>
        </p:spPr>
      </p:sp>
      <p:sp>
        <p:nvSpPr>
          <p:cNvPr id="15" name="Text 13"/>
          <p:cNvSpPr/>
          <p:nvPr/>
        </p:nvSpPr>
        <p:spPr>
          <a:xfrm>
            <a:off x="685800" y="3922776"/>
            <a:ext cx="1920240" cy="457200"/>
          </a:xfrm>
          <a:prstGeom prst="rect">
            <a:avLst/>
          </a:prstGeom>
          <a:noFill/>
          <a:ln/>
        </p:spPr>
        <p:txBody>
          <a:bodyPr wrap="square" lIns="0" tIns="0" rIns="0" bIns="0" rtlCol="0" anchor="ctr"/>
          <a:lstStyle/>
          <a:p>
            <a:pPr indent="0" marL="0">
              <a:buNone/>
            </a:pPr>
            <a:r>
              <a:rPr lang="en-US" sz="1200" b="1" dirty="0">
                <a:solidFill>
                  <a:srgbClr val="1D3B5F"/>
                </a:solidFill>
                <a:latin typeface="Segoe UI" pitchFamily="34" charset="0"/>
                <a:ea typeface="Segoe UI" pitchFamily="34" charset="-122"/>
                <a:cs typeface="Segoe UI" pitchFamily="34" charset="-120"/>
              </a:rPr>
              <a:t>Travel</a:t>
            </a:r>
            <a:endParaRPr lang="en-US" sz="1200" dirty="0"/>
          </a:p>
        </p:txBody>
      </p:sp>
      <p:sp>
        <p:nvSpPr>
          <p:cNvPr id="16" name="Text 14"/>
          <p:cNvSpPr/>
          <p:nvPr/>
        </p:nvSpPr>
        <p:spPr>
          <a:xfrm>
            <a:off x="2651760" y="3922776"/>
            <a:ext cx="3474720" cy="457200"/>
          </a:xfrm>
          <a:prstGeom prst="rect">
            <a:avLst/>
          </a:prstGeom>
          <a:noFill/>
          <a:ln/>
        </p:spPr>
        <p:txBody>
          <a:bodyPr wrap="square" lIns="0" tIns="0" rIns="0" bIns="0" rtlCol="0" anchor="ctr"/>
          <a:lstStyle/>
          <a:p>
            <a:pPr indent="0" marL="0">
              <a:buNone/>
            </a:pPr>
            <a:r>
              <a:rPr lang="en-US" sz="1100" dirty="0">
                <a:solidFill>
                  <a:srgbClr val="5A6472"/>
                </a:solidFill>
                <a:latin typeface="Segoe UI" pitchFamily="34" charset="0"/>
                <a:ea typeface="Segoe UI" pitchFamily="34" charset="-122"/>
                <a:cs typeface="Segoe UI" pitchFamily="34" charset="-120"/>
              </a:rPr>
              <a:t>Bus, airfare, or mileage per person</a:t>
            </a:r>
            <a:endParaRPr lang="en-US" sz="1100" dirty="0"/>
          </a:p>
        </p:txBody>
      </p:sp>
      <p:sp>
        <p:nvSpPr>
          <p:cNvPr id="17" name="Shape 15">
            <a:extLst>
              <a:ext uri="{C183D7F6-B498-43B3-948B-1728B52AA6E4}">
                <adec:decorative xmlns:adec="http://schemas.microsoft.com/office/drawing/2017/decorative" val="1"/>
              </a:ext>
            </a:extLst>
          </p:cNvPr>
          <p:cNvSpPr/>
          <p:nvPr/>
        </p:nvSpPr>
        <p:spPr>
          <a:xfrm>
            <a:off x="502920" y="4462272"/>
            <a:ext cx="5760720" cy="512064"/>
          </a:xfrm>
          <a:prstGeom prst="roundRect">
            <a:avLst>
              <a:gd name="adj" fmla="val 8929"/>
            </a:avLst>
          </a:prstGeom>
          <a:solidFill>
            <a:srgbClr val="F4F6F8"/>
          </a:solidFill>
          <a:ln w="12700">
            <a:solidFill>
              <a:srgbClr val="DCE0E5"/>
            </a:solidFill>
            <a:prstDash val="solid"/>
          </a:ln>
        </p:spPr>
      </p:sp>
      <p:sp>
        <p:nvSpPr>
          <p:cNvPr id="18" name="Text 16"/>
          <p:cNvSpPr/>
          <p:nvPr/>
        </p:nvSpPr>
        <p:spPr>
          <a:xfrm>
            <a:off x="685800" y="4489704"/>
            <a:ext cx="1920240" cy="457200"/>
          </a:xfrm>
          <a:prstGeom prst="rect">
            <a:avLst/>
          </a:prstGeom>
          <a:noFill/>
          <a:ln/>
        </p:spPr>
        <p:txBody>
          <a:bodyPr wrap="square" lIns="0" tIns="0" rIns="0" bIns="0" rtlCol="0" anchor="ctr"/>
          <a:lstStyle/>
          <a:p>
            <a:pPr indent="0" marL="0">
              <a:buNone/>
            </a:pPr>
            <a:r>
              <a:rPr lang="en-US" sz="1200" b="1" dirty="0">
                <a:solidFill>
                  <a:srgbClr val="1D3B5F"/>
                </a:solidFill>
                <a:latin typeface="Segoe UI" pitchFamily="34" charset="0"/>
                <a:ea typeface="Segoe UI" pitchFamily="34" charset="-122"/>
                <a:cs typeface="Segoe UI" pitchFamily="34" charset="-120"/>
              </a:rPr>
              <a:t>Additional Funding</a:t>
            </a:r>
            <a:endParaRPr lang="en-US" sz="1200" dirty="0"/>
          </a:p>
        </p:txBody>
      </p:sp>
      <p:sp>
        <p:nvSpPr>
          <p:cNvPr id="19" name="Text 17"/>
          <p:cNvSpPr/>
          <p:nvPr/>
        </p:nvSpPr>
        <p:spPr>
          <a:xfrm>
            <a:off x="2651760" y="4489704"/>
            <a:ext cx="3474720" cy="457200"/>
          </a:xfrm>
          <a:prstGeom prst="rect">
            <a:avLst/>
          </a:prstGeom>
          <a:noFill/>
          <a:ln/>
        </p:spPr>
        <p:txBody>
          <a:bodyPr wrap="square" lIns="0" tIns="0" rIns="0" bIns="0" rtlCol="0" anchor="ctr"/>
          <a:lstStyle/>
          <a:p>
            <a:pPr indent="0" marL="0">
              <a:buNone/>
            </a:pPr>
            <a:r>
              <a:rPr lang="en-US" sz="1100" dirty="0">
                <a:solidFill>
                  <a:srgbClr val="5A6472"/>
                </a:solidFill>
                <a:latin typeface="Segoe UI" pitchFamily="34" charset="0"/>
                <a:ea typeface="Segoe UI" pitchFamily="34" charset="-122"/>
                <a:cs typeface="Segoe UI" pitchFamily="34" charset="-120"/>
              </a:rPr>
              <a:t>Any outside funding you are receiving</a:t>
            </a:r>
            <a:endParaRPr lang="en-US" sz="1100" dirty="0"/>
          </a:p>
        </p:txBody>
      </p:sp>
      <p:sp>
        <p:nvSpPr>
          <p:cNvPr id="20" name="Shape 18">
            <a:extLst>
              <a:ext uri="{C183D7F6-B498-43B3-948B-1728B52AA6E4}">
                <adec:decorative xmlns:adec="http://schemas.microsoft.com/office/drawing/2017/decorative" val="1"/>
              </a:ext>
            </a:extLst>
          </p:cNvPr>
          <p:cNvSpPr/>
          <p:nvPr/>
        </p:nvSpPr>
        <p:spPr>
          <a:xfrm>
            <a:off x="502920" y="5029200"/>
            <a:ext cx="5760720" cy="512064"/>
          </a:xfrm>
          <a:prstGeom prst="roundRect">
            <a:avLst>
              <a:gd name="adj" fmla="val 8929"/>
            </a:avLst>
          </a:prstGeom>
          <a:solidFill>
            <a:srgbClr val="E9F3EE"/>
          </a:solidFill>
          <a:ln w="12700">
            <a:solidFill>
              <a:srgbClr val="1F6B4A"/>
            </a:solidFill>
            <a:prstDash val="solid"/>
          </a:ln>
        </p:spPr>
      </p:sp>
      <p:sp>
        <p:nvSpPr>
          <p:cNvPr id="21" name="Text 19"/>
          <p:cNvSpPr/>
          <p:nvPr/>
        </p:nvSpPr>
        <p:spPr>
          <a:xfrm>
            <a:off x="685800" y="5056632"/>
            <a:ext cx="1920240" cy="457200"/>
          </a:xfrm>
          <a:prstGeom prst="rect">
            <a:avLst/>
          </a:prstGeom>
          <a:noFill/>
          <a:ln/>
        </p:spPr>
        <p:txBody>
          <a:bodyPr wrap="square" lIns="0" tIns="0" rIns="0" bIns="0" rtlCol="0" anchor="ctr"/>
          <a:lstStyle/>
          <a:p>
            <a:pPr indent="0" marL="0">
              <a:buNone/>
            </a:pPr>
            <a:r>
              <a:rPr lang="en-US" sz="1200" b="1" dirty="0">
                <a:solidFill>
                  <a:srgbClr val="1F6B4A"/>
                </a:solidFill>
                <a:latin typeface="Segoe UI" pitchFamily="34" charset="0"/>
                <a:ea typeface="Segoe UI" pitchFamily="34" charset="-122"/>
                <a:cs typeface="Segoe UI" pitchFamily="34" charset="-120"/>
              </a:rPr>
              <a:t>Travel Documentation</a:t>
            </a:r>
            <a:endParaRPr lang="en-US" sz="1200" dirty="0"/>
          </a:p>
        </p:txBody>
      </p:sp>
      <p:sp>
        <p:nvSpPr>
          <p:cNvPr id="22" name="Text 20"/>
          <p:cNvSpPr/>
          <p:nvPr/>
        </p:nvSpPr>
        <p:spPr>
          <a:xfrm>
            <a:off x="2651760" y="5056632"/>
            <a:ext cx="3474720" cy="457200"/>
          </a:xfrm>
          <a:prstGeom prst="rect">
            <a:avLst/>
          </a:prstGeom>
          <a:noFill/>
          <a:ln/>
        </p:spPr>
        <p:txBody>
          <a:bodyPr wrap="square" lIns="0" tIns="0" rIns="0" bIns="0" rtlCol="0" anchor="ctr"/>
          <a:lstStyle/>
          <a:p>
            <a:pPr indent="0" marL="0">
              <a:buNone/>
            </a:pPr>
            <a:r>
              <a:rPr lang="en-US" sz="1100" dirty="0">
                <a:solidFill>
                  <a:srgbClr val="5A6472"/>
                </a:solidFill>
                <a:latin typeface="Segoe UI" pitchFamily="34" charset="0"/>
                <a:ea typeface="Segoe UI" pitchFamily="34" charset="-122"/>
                <a:cs typeface="Segoe UI" pitchFamily="34" charset="-120"/>
              </a:rPr>
              <a:t>Upload only. Enter $0.00 on each line</a:t>
            </a:r>
            <a:endParaRPr lang="en-US" sz="1100" dirty="0"/>
          </a:p>
        </p:txBody>
      </p:sp>
      <p:sp>
        <p:nvSpPr>
          <p:cNvPr id="23" name="Shape 21">
            <a:extLst>
              <a:ext uri="{C183D7F6-B498-43B3-948B-1728B52AA6E4}">
                <adec:decorative xmlns:adec="http://schemas.microsoft.com/office/drawing/2017/decorative" val="1"/>
              </a:ext>
            </a:extLst>
          </p:cNvPr>
          <p:cNvSpPr/>
          <p:nvPr/>
        </p:nvSpPr>
        <p:spPr>
          <a:xfrm>
            <a:off x="502920" y="5715000"/>
            <a:ext cx="11155680" cy="502920"/>
          </a:xfrm>
          <a:prstGeom prst="roundRect">
            <a:avLst>
              <a:gd name="adj" fmla="val 10909"/>
            </a:avLst>
          </a:prstGeom>
          <a:solidFill>
            <a:srgbClr val="FBF1DC"/>
          </a:solidFill>
          <a:ln w="12700">
            <a:solidFill>
              <a:srgbClr val="FBF1DC"/>
            </a:solidFill>
            <a:prstDash val="solid"/>
          </a:ln>
        </p:spPr>
      </p:sp>
      <p:sp>
        <p:nvSpPr>
          <p:cNvPr id="24" name="Text 22"/>
          <p:cNvSpPr/>
          <p:nvPr/>
        </p:nvSpPr>
        <p:spPr>
          <a:xfrm>
            <a:off x="731520" y="5788152"/>
            <a:ext cx="10698480" cy="356616"/>
          </a:xfrm>
          <a:prstGeom prst="rect">
            <a:avLst/>
          </a:prstGeom>
          <a:noFill/>
          <a:ln/>
        </p:spPr>
        <p:txBody>
          <a:bodyPr wrap="square" lIns="0" tIns="0" rIns="0" bIns="0" rtlCol="0" anchor="ctr"/>
          <a:lstStyle/>
          <a:p>
            <a:pPr indent="0" marL="0">
              <a:buNone/>
            </a:pPr>
            <a:r>
              <a:rPr lang="en-US" sz="1250" b="1" dirty="0">
                <a:solidFill>
                  <a:srgbClr val="C8871B"/>
                </a:solidFill>
                <a:latin typeface="Segoe UI" pitchFamily="34" charset="0"/>
                <a:ea typeface="Segoe UI" pitchFamily="34" charset="-122"/>
                <a:cs typeface="Segoe UI" pitchFamily="34" charset="-120"/>
              </a:rPr>
              <a:t>Your conference confirmation goes under Travel Documentation, and your CIPS registration confirmation too if you are traveling internationally.</a:t>
            </a:r>
            <a:endParaRPr lang="en-US" sz="1250" dirty="0"/>
          </a:p>
        </p:txBody>
      </p:sp>
      <p:sp>
        <p:nvSpPr>
          <p:cNvPr id="25" name="Shape 23">
            <a:extLst>
              <a:ext uri="{C183D7F6-B498-43B3-948B-1728B52AA6E4}">
                <adec:decorative xmlns:adec="http://schemas.microsoft.com/office/drawing/2017/decorative" val="1"/>
              </a:ext>
            </a:extLst>
          </p:cNvPr>
          <p:cNvSpPr/>
          <p:nvPr/>
        </p:nvSpPr>
        <p:spPr>
          <a:xfrm>
            <a:off x="6579739" y="1554480"/>
            <a:ext cx="4991363" cy="3931920"/>
          </a:xfrm>
          <a:prstGeom prst="rect">
            <a:avLst/>
          </a:prstGeom>
          <a:solidFill>
            <a:srgbClr val="FFFFFF"/>
          </a:solidFill>
          <a:ln w="12700">
            <a:solidFill>
              <a:srgbClr val="DCE0E5"/>
            </a:solidFill>
            <a:prstDash val="solid"/>
          </a:ln>
        </p:spPr>
      </p:sp>
      <p:pic>
        <p:nvPicPr>
          <p:cNvPr id="26" name="Image 0" descr="University of Memphis Student Government Association seal">    </p:cNvPr>
          <p:cNvPicPr>
            <a:picLocks noChangeAspect="1"/>
          </p:cNvPicPr>
          <p:nvPr/>
        </p:nvPicPr>
        <p:blipFill>
          <a:blip r:embed="rId1"/>
          <a:stretch>
            <a:fillRect/>
          </a:stretch>
        </p:blipFill>
        <p:spPr>
          <a:xfrm>
            <a:off x="6625459" y="1600200"/>
            <a:ext cx="4899923" cy="3840480"/>
          </a:xfrm>
          <a:prstGeom prst="rect">
            <a:avLst/>
          </a:prstGeom>
        </p:spPr>
      </p:pic>
      <p:sp>
        <p:nvSpPr>
          <p:cNvPr id="27" name="Text 24"/>
          <p:cNvSpPr/>
          <p:nvPr/>
        </p:nvSpPr>
        <p:spPr>
          <a:xfrm>
            <a:off x="502920" y="6355080"/>
            <a:ext cx="9601200" cy="274320"/>
          </a:xfrm>
          <a:prstGeom prst="rect">
            <a:avLst/>
          </a:prstGeom>
          <a:noFill/>
          <a:ln/>
        </p:spPr>
        <p:txBody>
          <a:bodyPr wrap="square" lIns="0" tIns="0" rIns="0" bIns="0" rtlCol="0" anchor="ctr"/>
          <a:lstStyle/>
          <a:p>
            <a:pPr indent="0" marL="0">
              <a:buNone/>
            </a:pPr>
            <a:r>
              <a:rPr lang="en-US" sz="900" dirty="0">
                <a:solidFill>
                  <a:srgbClr val="5A6472"/>
                </a:solidFill>
                <a:latin typeface="Segoe UI" pitchFamily="34" charset="0"/>
                <a:ea typeface="Segoe UI" pitchFamily="34" charset="-122"/>
                <a:cs typeface="Segoe UI" pitchFamily="34" charset="-120"/>
              </a:rPr>
              <a:t>TigerZone Submission Guide  |  SGA Travel Funding  |  2026-2027</a:t>
            </a:r>
            <a:endParaRPr lang="en-US" sz="900" dirty="0"/>
          </a:p>
        </p:txBody>
      </p:sp>
      <p:sp>
        <p:nvSpPr>
          <p:cNvPr id="28" name="Text 25"/>
          <p:cNvSpPr/>
          <p:nvPr/>
        </p:nvSpPr>
        <p:spPr>
          <a:xfrm>
            <a:off x="11064240" y="6355080"/>
            <a:ext cx="594360" cy="274320"/>
          </a:xfrm>
          <a:prstGeom prst="rect">
            <a:avLst/>
          </a:prstGeom>
          <a:noFill/>
          <a:ln/>
        </p:spPr>
        <p:txBody>
          <a:bodyPr wrap="square" lIns="0" tIns="0" rIns="0" bIns="0" rtlCol="0" anchor="ctr"/>
          <a:lstStyle/>
          <a:p>
            <a:pPr algn="r" indent="0" marL="0">
              <a:buNone/>
            </a:pPr>
            <a:r>
              <a:rPr lang="en-US" sz="900" dirty="0">
                <a:solidFill>
                  <a:srgbClr val="5A6472"/>
                </a:solidFill>
                <a:latin typeface="Segoe UI" pitchFamily="34" charset="0"/>
                <a:ea typeface="Segoe UI" pitchFamily="34" charset="-122"/>
                <a:cs typeface="Segoe UI" pitchFamily="34" charset="-120"/>
              </a:rPr>
              <a:t>15</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a:extLst>
              <a:ext uri="{C183D7F6-B498-43B3-948B-1728B52AA6E4}">
                <adec:decorative xmlns:adec="http://schemas.microsoft.com/office/drawing/2017/decorative" val="1"/>
              </a:ext>
            </a:extLst>
          </p:cNvPr>
          <p:cNvSpPr/>
          <p:nvPr/>
        </p:nvSpPr>
        <p:spPr>
          <a:xfrm>
            <a:off x="502920" y="411480"/>
            <a:ext cx="566928" cy="566928"/>
          </a:xfrm>
          <a:prstGeom prst="ellipse">
            <a:avLst/>
          </a:prstGeom>
          <a:solidFill>
            <a:srgbClr val="1D3B5F"/>
          </a:solidFill>
          <a:ln w="12700">
            <a:solidFill>
              <a:srgbClr val="1D3B5F"/>
            </a:solidFill>
            <a:prstDash val="solid"/>
          </a:ln>
        </p:spPr>
      </p:sp>
      <p:sp>
        <p:nvSpPr>
          <p:cNvPr id="3" name="Text 1"/>
          <p:cNvSpPr/>
          <p:nvPr/>
        </p:nvSpPr>
        <p:spPr>
          <a:xfrm>
            <a:off x="502920" y="502920"/>
            <a:ext cx="566928" cy="411480"/>
          </a:xfrm>
          <a:prstGeom prst="rect">
            <a:avLst/>
          </a:prstGeom>
          <a:noFill/>
          <a:ln/>
        </p:spPr>
        <p:txBody>
          <a:bodyPr wrap="square" lIns="0" tIns="0" rIns="0" bIns="0" rtlCol="0" anchor="ctr"/>
          <a:lstStyle/>
          <a:p>
            <a:pPr algn="ctr" indent="0" marL="0">
              <a:buNone/>
            </a:pPr>
            <a:r>
              <a:rPr lang="en-US" sz="2000" b="1" dirty="0">
                <a:solidFill>
                  <a:srgbClr val="FFFFFF"/>
                </a:solidFill>
                <a:latin typeface="Segoe UI" pitchFamily="34" charset="0"/>
                <a:ea typeface="Segoe UI" pitchFamily="34" charset="-122"/>
                <a:cs typeface="Segoe UI" pitchFamily="34" charset="-120"/>
              </a:rPr>
              <a:t>11</a:t>
            </a:r>
            <a:endParaRPr lang="en-US" sz="2000" dirty="0"/>
          </a:p>
        </p:txBody>
      </p:sp>
      <p:sp>
        <p:nvSpPr>
          <p:cNvPr id="4" name="Text 2"/>
          <p:cNvSpPr/>
          <p:nvPr/>
        </p:nvSpPr>
        <p:spPr>
          <a:xfrm>
            <a:off x="1234440" y="384048"/>
            <a:ext cx="10424160" cy="457200"/>
          </a:xfrm>
          <a:prstGeom prst="rect">
            <a:avLst/>
          </a:prstGeom>
          <a:noFill/>
          <a:ln/>
        </p:spPr>
        <p:txBody>
          <a:bodyPr wrap="square" lIns="0" tIns="0" rIns="0" bIns="0" rtlCol="0" anchor="ctr"/>
          <a:lstStyle/>
          <a:p>
            <a:pPr indent="0" marL="0">
              <a:buNone/>
            </a:pPr>
            <a:r>
              <a:rPr lang="en-US" sz="2700" b="1" dirty="0">
                <a:solidFill>
                  <a:srgbClr val="1D3B5F"/>
                </a:solidFill>
                <a:latin typeface="Segoe UI" pitchFamily="34" charset="0"/>
                <a:ea typeface="Segoe UI" pitchFamily="34" charset="-122"/>
                <a:cs typeface="Segoe UI" pitchFamily="34" charset="-120"/>
              </a:rPr>
              <a:t>What you enter is not always what you get</a:t>
            </a:r>
            <a:endParaRPr lang="en-US" sz="2700" dirty="0"/>
          </a:p>
        </p:txBody>
      </p:sp>
      <p:sp>
        <p:nvSpPr>
          <p:cNvPr id="5" name="Text 3"/>
          <p:cNvSpPr/>
          <p:nvPr/>
        </p:nvSpPr>
        <p:spPr>
          <a:xfrm>
            <a:off x="1234440" y="868680"/>
            <a:ext cx="10424160" cy="320040"/>
          </a:xfrm>
          <a:prstGeom prst="rect">
            <a:avLst/>
          </a:prstGeom>
          <a:noFill/>
          <a:ln/>
        </p:spPr>
        <p:txBody>
          <a:bodyPr wrap="square" lIns="0" tIns="0" rIns="0" bIns="0" rtlCol="0" anchor="ctr"/>
          <a:lstStyle/>
          <a:p>
            <a:pPr indent="0" marL="0">
              <a:buNone/>
            </a:pPr>
            <a:r>
              <a:rPr lang="en-US" sz="1400" b="1" dirty="0">
                <a:solidFill>
                  <a:srgbClr val="C8871B"/>
                </a:solidFill>
                <a:latin typeface="Segoe UI" pitchFamily="34" charset="0"/>
                <a:ea typeface="Segoe UI" pitchFamily="34" charset="-122"/>
                <a:cs typeface="Segoe UI" pitchFamily="34" charset="-120"/>
              </a:rPr>
              <a:t>Per diem</a:t>
            </a:r>
            <a:endParaRPr lang="en-US" sz="1400" dirty="0"/>
          </a:p>
        </p:txBody>
      </p:sp>
      <p:sp>
        <p:nvSpPr>
          <p:cNvPr id="6" name="Text 4"/>
          <p:cNvSpPr/>
          <p:nvPr/>
        </p:nvSpPr>
        <p:spPr>
          <a:xfrm>
            <a:off x="502920" y="1371600"/>
            <a:ext cx="11155680" cy="3108960"/>
          </a:xfrm>
          <a:prstGeom prst="rect">
            <a:avLst/>
          </a:prstGeom>
          <a:noFill/>
          <a:ln/>
        </p:spPr>
        <p:txBody>
          <a:bodyPr wrap="square" rtlCol="0" anchor="t"/>
          <a:lstStyle/>
          <a:p>
            <a:pPr marL="342900" indent="-342900">
              <a:lnSpc>
                <a:spcPts val="2170"/>
              </a:lnSpc>
              <a:spcAft>
                <a:spcPts val="900"/>
              </a:spcAft>
              <a:buSzPct val="100000"/>
              <a:buChar char="•"/>
            </a:pPr>
            <a:r>
              <a:rPr lang="en-US" sz="1400" dirty="0">
                <a:solidFill>
                  <a:srgbClr val="1A1A1A"/>
                </a:solidFill>
                <a:latin typeface="Segoe UI" pitchFamily="34" charset="0"/>
                <a:ea typeface="Segoe UI" pitchFamily="34" charset="-122"/>
                <a:cs typeface="Segoe UI" pitchFamily="34" charset="-120"/>
              </a:rPr>
              <a:t>Lodging and meals are reimbursed at the per diem rate for your destination, regardless of what you actually paid.</a:t>
            </a:r>
            <a:endParaRPr lang="en-US" sz="1400" dirty="0"/>
          </a:p>
          <a:p>
            <a:pPr marL="342900" indent="-342900">
              <a:lnSpc>
                <a:spcPts val="2170"/>
              </a:lnSpc>
              <a:spcAft>
                <a:spcPts val="900"/>
              </a:spcAft>
              <a:buSzPct val="100000"/>
              <a:buChar char="•"/>
            </a:pPr>
            <a:r>
              <a:rPr lang="en-US" sz="1400" dirty="0">
                <a:solidFill>
                  <a:srgbClr val="1A1A1A"/>
                </a:solidFill>
                <a:latin typeface="Segoe UI" pitchFamily="34" charset="0"/>
                <a:ea typeface="Segoe UI" pitchFamily="34" charset="-122"/>
                <a:cs typeface="Segoe UI" pitchFamily="34" charset="-120"/>
              </a:rPr>
              <a:t>Enter your real hotel rate anyway. The Committee needs to see it, and you will need the receipt later.</a:t>
            </a:r>
            <a:endParaRPr lang="en-US" sz="1400" dirty="0"/>
          </a:p>
          <a:p>
            <a:pPr marL="342900" indent="-342900">
              <a:lnSpc>
                <a:spcPts val="2170"/>
              </a:lnSpc>
              <a:spcAft>
                <a:spcPts val="900"/>
              </a:spcAft>
              <a:buSzPct val="100000"/>
              <a:buChar char="•"/>
            </a:pPr>
            <a:r>
              <a:rPr lang="en-US" sz="1400" dirty="0">
                <a:solidFill>
                  <a:srgbClr val="1A1A1A"/>
                </a:solidFill>
                <a:latin typeface="Segoe UI" pitchFamily="34" charset="0"/>
                <a:ea typeface="Segoe UI" pitchFamily="34" charset="-122"/>
                <a:cs typeface="Segoe UI" pitchFamily="34" charset="-120"/>
              </a:rPr>
              <a:t>Meals do not require receipts, because they are paid at the per diem rate rather than actual cost.</a:t>
            </a:r>
            <a:endParaRPr lang="en-US" sz="1400" dirty="0"/>
          </a:p>
          <a:p>
            <a:pPr marL="342900" indent="-342900">
              <a:lnSpc>
                <a:spcPts val="2170"/>
              </a:lnSpc>
              <a:spcAft>
                <a:spcPts val="900"/>
              </a:spcAft>
              <a:buSzPct val="100000"/>
              <a:buChar char="•"/>
            </a:pPr>
            <a:r>
              <a:rPr lang="en-US" sz="1400" dirty="0">
                <a:solidFill>
                  <a:srgbClr val="1A1A1A"/>
                </a:solidFill>
                <a:latin typeface="Segoe UI" pitchFamily="34" charset="0"/>
                <a:ea typeface="Segoe UI" pitchFamily="34" charset="-122"/>
                <a:cs typeface="Segoe UI" pitchFamily="34" charset="-120"/>
              </a:rPr>
              <a:t>Look up your rate at gsa.gov: Travel, then Per Diem Rates, then your city and state.</a:t>
            </a:r>
            <a:endParaRPr lang="en-US" sz="1400" dirty="0"/>
          </a:p>
          <a:p>
            <a:pPr marL="342900" indent="-342900">
              <a:lnSpc>
                <a:spcPts val="2170"/>
              </a:lnSpc>
              <a:spcAft>
                <a:spcPts val="900"/>
              </a:spcAft>
              <a:buSzPct val="100000"/>
              <a:buChar char="•"/>
            </a:pPr>
            <a:r>
              <a:rPr lang="en-US" sz="1400" dirty="0">
                <a:solidFill>
                  <a:srgbClr val="1A1A1A"/>
                </a:solidFill>
                <a:latin typeface="Segoe UI" pitchFamily="34" charset="0"/>
                <a:ea typeface="Segoe UI" pitchFamily="34" charset="-122"/>
                <a:cs typeface="Segoe UI" pitchFamily="34" charset="-120"/>
              </a:rPr>
              <a:t>Your first and last day of travel are paid at 75 percent of the daily meal rate, not the full rate.</a:t>
            </a:r>
            <a:endParaRPr lang="en-US" sz="1400" dirty="0"/>
          </a:p>
        </p:txBody>
      </p:sp>
      <p:sp>
        <p:nvSpPr>
          <p:cNvPr id="7" name="Shape 5">
            <a:extLst>
              <a:ext uri="{C183D7F6-B498-43B3-948B-1728B52AA6E4}">
                <adec:decorative xmlns:adec="http://schemas.microsoft.com/office/drawing/2017/decorative" val="1"/>
              </a:ext>
            </a:extLst>
          </p:cNvPr>
          <p:cNvSpPr/>
          <p:nvPr/>
        </p:nvSpPr>
        <p:spPr>
          <a:xfrm>
            <a:off x="502920" y="4846320"/>
            <a:ext cx="11155680" cy="777240"/>
          </a:xfrm>
          <a:prstGeom prst="roundRect">
            <a:avLst>
              <a:gd name="adj" fmla="val 7059"/>
            </a:avLst>
          </a:prstGeom>
          <a:solidFill>
            <a:srgbClr val="FBECEC"/>
          </a:solidFill>
          <a:ln w="12700">
            <a:solidFill>
              <a:srgbClr val="FBECEC"/>
            </a:solidFill>
            <a:prstDash val="solid"/>
          </a:ln>
        </p:spPr>
      </p:sp>
      <p:sp>
        <p:nvSpPr>
          <p:cNvPr id="8" name="Text 6"/>
          <p:cNvSpPr/>
          <p:nvPr/>
        </p:nvSpPr>
        <p:spPr>
          <a:xfrm>
            <a:off x="731520" y="4919472"/>
            <a:ext cx="10698480" cy="630936"/>
          </a:xfrm>
          <a:prstGeom prst="rect">
            <a:avLst/>
          </a:prstGeom>
          <a:noFill/>
          <a:ln/>
        </p:spPr>
        <p:txBody>
          <a:bodyPr wrap="square" lIns="0" tIns="0" rIns="0" bIns="0" rtlCol="0" anchor="ctr"/>
          <a:lstStyle/>
          <a:p>
            <a:pPr indent="0" marL="0">
              <a:buNone/>
            </a:pPr>
            <a:r>
              <a:rPr lang="en-US" sz="1200" b="1" dirty="0">
                <a:solidFill>
                  <a:srgbClr val="9B2C2C"/>
                </a:solidFill>
                <a:latin typeface="Segoe UI" pitchFamily="34" charset="0"/>
                <a:ea typeface="Segoe UI" pitchFamily="34" charset="-122"/>
                <a:cs typeface="Segoe UI" pitchFamily="34" charset="-120"/>
              </a:rPr>
              <a:t>This is the part travelers are most often surprised by. A $200 hotel room in a $120 per diem city reimburses at $120.</a:t>
            </a:r>
            <a:endParaRPr lang="en-US" sz="1200" dirty="0"/>
          </a:p>
        </p:txBody>
      </p:sp>
      <p:sp>
        <p:nvSpPr>
          <p:cNvPr id="9" name="Shape 7">
            <a:extLst>
              <a:ext uri="{C183D7F6-B498-43B3-948B-1728B52AA6E4}">
                <adec:decorative xmlns:adec="http://schemas.microsoft.com/office/drawing/2017/decorative" val="1"/>
              </a:ext>
            </a:extLst>
          </p:cNvPr>
          <p:cNvSpPr/>
          <p:nvPr/>
        </p:nvSpPr>
        <p:spPr>
          <a:xfrm>
            <a:off x="502920" y="5760720"/>
            <a:ext cx="11155680" cy="548640"/>
          </a:xfrm>
          <a:prstGeom prst="roundRect">
            <a:avLst>
              <a:gd name="adj" fmla="val 10000"/>
            </a:avLst>
          </a:prstGeom>
          <a:solidFill>
            <a:srgbClr val="FBF1DC"/>
          </a:solidFill>
          <a:ln w="12700">
            <a:solidFill>
              <a:srgbClr val="FBF1DC"/>
            </a:solidFill>
            <a:prstDash val="solid"/>
          </a:ln>
        </p:spPr>
      </p:sp>
      <p:sp>
        <p:nvSpPr>
          <p:cNvPr id="10" name="Text 8"/>
          <p:cNvSpPr/>
          <p:nvPr/>
        </p:nvSpPr>
        <p:spPr>
          <a:xfrm>
            <a:off x="731520" y="5833872"/>
            <a:ext cx="10698480" cy="402336"/>
          </a:xfrm>
          <a:prstGeom prst="rect">
            <a:avLst/>
          </a:prstGeom>
          <a:noFill/>
          <a:ln/>
        </p:spPr>
        <p:txBody>
          <a:bodyPr wrap="square" lIns="0" tIns="0" rIns="0" bIns="0" rtlCol="0" anchor="ctr"/>
          <a:lstStyle/>
          <a:p>
            <a:pPr indent="0" marL="0">
              <a:buNone/>
            </a:pPr>
            <a:r>
              <a:rPr lang="en-US" sz="1250" b="1" dirty="0">
                <a:solidFill>
                  <a:srgbClr val="C8871B"/>
                </a:solidFill>
                <a:latin typeface="Segoe UI" pitchFamily="34" charset="0"/>
                <a:ea typeface="Segoe UI" pitchFamily="34" charset="-122"/>
                <a:cs typeface="Segoe UI" pitchFamily="34" charset="-120"/>
              </a:rPr>
              <a:t>Report any outside funding under Additional Funding. Reporting it does not automatically reduce your award; the Committee reviews each request individually.</a:t>
            </a:r>
            <a:endParaRPr lang="en-US" sz="1250" dirty="0"/>
          </a:p>
        </p:txBody>
      </p:sp>
      <p:sp>
        <p:nvSpPr>
          <p:cNvPr id="11" name="Text 9"/>
          <p:cNvSpPr/>
          <p:nvPr/>
        </p:nvSpPr>
        <p:spPr>
          <a:xfrm>
            <a:off x="502920" y="6355080"/>
            <a:ext cx="9601200" cy="274320"/>
          </a:xfrm>
          <a:prstGeom prst="rect">
            <a:avLst/>
          </a:prstGeom>
          <a:noFill/>
          <a:ln/>
        </p:spPr>
        <p:txBody>
          <a:bodyPr wrap="square" lIns="0" tIns="0" rIns="0" bIns="0" rtlCol="0" anchor="ctr"/>
          <a:lstStyle/>
          <a:p>
            <a:pPr indent="0" marL="0">
              <a:buNone/>
            </a:pPr>
            <a:r>
              <a:rPr lang="en-US" sz="900" dirty="0">
                <a:solidFill>
                  <a:srgbClr val="5A6472"/>
                </a:solidFill>
                <a:latin typeface="Segoe UI" pitchFamily="34" charset="0"/>
                <a:ea typeface="Segoe UI" pitchFamily="34" charset="-122"/>
                <a:cs typeface="Segoe UI" pitchFamily="34" charset="-120"/>
              </a:rPr>
              <a:t>TigerZone Submission Guide  |  SGA Travel Funding  |  2026-2027</a:t>
            </a:r>
            <a:endParaRPr lang="en-US" sz="900" dirty="0"/>
          </a:p>
        </p:txBody>
      </p:sp>
      <p:sp>
        <p:nvSpPr>
          <p:cNvPr id="12" name="Text 10"/>
          <p:cNvSpPr/>
          <p:nvPr/>
        </p:nvSpPr>
        <p:spPr>
          <a:xfrm>
            <a:off x="11064240" y="6355080"/>
            <a:ext cx="594360" cy="274320"/>
          </a:xfrm>
          <a:prstGeom prst="rect">
            <a:avLst/>
          </a:prstGeom>
          <a:noFill/>
          <a:ln/>
        </p:spPr>
        <p:txBody>
          <a:bodyPr wrap="square" lIns="0" tIns="0" rIns="0" bIns="0" rtlCol="0" anchor="ctr"/>
          <a:lstStyle/>
          <a:p>
            <a:pPr algn="r" indent="0" marL="0">
              <a:buNone/>
            </a:pPr>
            <a:r>
              <a:rPr lang="en-US" sz="900" dirty="0">
                <a:solidFill>
                  <a:srgbClr val="5A6472"/>
                </a:solidFill>
                <a:latin typeface="Segoe UI" pitchFamily="34" charset="0"/>
                <a:ea typeface="Segoe UI" pitchFamily="34" charset="-122"/>
                <a:cs typeface="Segoe UI" pitchFamily="34" charset="-120"/>
              </a:rPr>
              <a:t>16</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02920" y="384048"/>
            <a:ext cx="8686800" cy="256032"/>
          </a:xfrm>
          <a:prstGeom prst="rect">
            <a:avLst/>
          </a:prstGeom>
          <a:noFill/>
          <a:ln/>
        </p:spPr>
        <p:txBody>
          <a:bodyPr wrap="square" lIns="0" tIns="0" rIns="0" bIns="0" rtlCol="0" anchor="ctr"/>
          <a:lstStyle/>
          <a:p>
            <a:pPr indent="0" marL="0">
              <a:buNone/>
            </a:pPr>
            <a:r>
              <a:rPr lang="en-US" sz="1100" b="1" spc="120" kern="0" dirty="0">
                <a:solidFill>
                  <a:srgbClr val="C8871B"/>
                </a:solidFill>
                <a:latin typeface="Segoe UI" pitchFamily="34" charset="0"/>
                <a:ea typeface="Segoe UI" pitchFamily="34" charset="-122"/>
                <a:cs typeface="Segoe UI" pitchFamily="34" charset="-120"/>
              </a:rPr>
              <a:t>WHAT HAPPENS NEXT</a:t>
            </a:r>
            <a:endParaRPr lang="en-US" sz="1100" dirty="0"/>
          </a:p>
        </p:txBody>
      </p:sp>
      <p:sp>
        <p:nvSpPr>
          <p:cNvPr id="3" name="Text 1"/>
          <p:cNvSpPr/>
          <p:nvPr/>
        </p:nvSpPr>
        <p:spPr>
          <a:xfrm>
            <a:off x="502920" y="658368"/>
            <a:ext cx="10424160" cy="685800"/>
          </a:xfrm>
          <a:prstGeom prst="rect">
            <a:avLst/>
          </a:prstGeom>
          <a:noFill/>
          <a:ln/>
        </p:spPr>
        <p:txBody>
          <a:bodyPr wrap="square" lIns="0" tIns="0" rIns="0" bIns="0" rtlCol="0" anchor="ctr"/>
          <a:lstStyle/>
          <a:p>
            <a:pPr indent="0" marL="0">
              <a:buNone/>
            </a:pPr>
            <a:r>
              <a:rPr lang="en-US" sz="3000" b="1" dirty="0">
                <a:solidFill>
                  <a:srgbClr val="1D3B5F"/>
                </a:solidFill>
                <a:latin typeface="Segoe UI" pitchFamily="34" charset="0"/>
                <a:ea typeface="Segoe UI" pitchFamily="34" charset="-122"/>
                <a:cs typeface="Segoe UI" pitchFamily="34" charset="-120"/>
              </a:rPr>
              <a:t>After you submit</a:t>
            </a:r>
            <a:endParaRPr lang="en-US" sz="3000" dirty="0"/>
          </a:p>
        </p:txBody>
      </p:sp>
      <p:sp>
        <p:nvSpPr>
          <p:cNvPr id="4" name="Text 2"/>
          <p:cNvSpPr/>
          <p:nvPr/>
        </p:nvSpPr>
        <p:spPr>
          <a:xfrm>
            <a:off x="502920" y="1554480"/>
            <a:ext cx="5760720" cy="3931920"/>
          </a:xfrm>
          <a:prstGeom prst="rect">
            <a:avLst/>
          </a:prstGeom>
          <a:noFill/>
          <a:ln/>
        </p:spPr>
        <p:txBody>
          <a:bodyPr wrap="square" rtlCol="0" anchor="t"/>
          <a:lstStyle/>
          <a:p>
            <a:pPr marL="342900" indent="-342900">
              <a:lnSpc>
                <a:spcPts val="2015"/>
              </a:lnSpc>
              <a:spcAft>
                <a:spcPts val="900"/>
              </a:spcAft>
              <a:buSzPct val="100000"/>
              <a:buChar char="•"/>
            </a:pPr>
            <a:r>
              <a:rPr lang="en-US" sz="1300" dirty="0">
                <a:solidFill>
                  <a:srgbClr val="1A1A1A"/>
                </a:solidFill>
                <a:latin typeface="Segoe UI" pitchFamily="34" charset="0"/>
                <a:ea typeface="Segoe UI" pitchFamily="34" charset="-122"/>
                <a:cs typeface="Segoe UI" pitchFamily="34" charset="-120"/>
              </a:rPr>
              <a:t>International travel, and any request where a hearing is required, gets an email to schedule a hearing with the SGA Finance Committee.</a:t>
            </a:r>
            <a:endParaRPr lang="en-US" sz="1300" dirty="0"/>
          </a:p>
          <a:p>
            <a:pPr marL="342900" indent="-342900">
              <a:lnSpc>
                <a:spcPts val="2015"/>
              </a:lnSpc>
              <a:spcAft>
                <a:spcPts val="900"/>
              </a:spcAft>
              <a:buSzPct val="100000"/>
              <a:buChar char="•"/>
            </a:pPr>
            <a:r>
              <a:rPr lang="en-US" sz="1300" dirty="0">
                <a:solidFill>
                  <a:srgbClr val="1A1A1A"/>
                </a:solidFill>
                <a:latin typeface="Segoe UI" pitchFamily="34" charset="0"/>
                <a:ea typeface="Segoe UI" pitchFamily="34" charset="-122"/>
                <a:cs typeface="Segoe UI" pitchFamily="34" charset="-120"/>
              </a:rPr>
              <a:t>Domestic travel may be reviewed without a hearing, unless one is requested.</a:t>
            </a:r>
            <a:endParaRPr lang="en-US" sz="1300" dirty="0"/>
          </a:p>
          <a:p>
            <a:pPr marL="342900" indent="-342900">
              <a:lnSpc>
                <a:spcPts val="2015"/>
              </a:lnSpc>
              <a:spcAft>
                <a:spcPts val="900"/>
              </a:spcAft>
              <a:buSzPct val="100000"/>
              <a:buChar char="•"/>
            </a:pPr>
            <a:r>
              <a:rPr lang="en-US" sz="1300" dirty="0">
                <a:solidFill>
                  <a:srgbClr val="1A1A1A"/>
                </a:solidFill>
                <a:latin typeface="Segoe UI" pitchFamily="34" charset="0"/>
                <a:ea typeface="Segoe UI" pitchFamily="34" charset="-122"/>
                <a:cs typeface="Segoe UI" pitchFamily="34" charset="-120"/>
              </a:rPr>
              <a:t>You receive an email with the funding decision.</a:t>
            </a:r>
            <a:endParaRPr lang="en-US" sz="1300" dirty="0"/>
          </a:p>
          <a:p>
            <a:pPr marL="342900" indent="-342900">
              <a:lnSpc>
                <a:spcPts val="2015"/>
              </a:lnSpc>
              <a:spcAft>
                <a:spcPts val="900"/>
              </a:spcAft>
              <a:buSzPct val="100000"/>
              <a:buChar char="•"/>
            </a:pPr>
            <a:r>
              <a:rPr lang="en-US" sz="1300" dirty="0">
                <a:solidFill>
                  <a:srgbClr val="1A1A1A"/>
                </a:solidFill>
                <a:latin typeface="Segoe UI" pitchFamily="34" charset="0"/>
                <a:ea typeface="Segoe UI" pitchFamily="34" charset="-122"/>
                <a:cs typeface="Segoe UI" pitchFamily="34" charset="-120"/>
              </a:rPr>
              <a:t>If funded, complete the required pre travel steps, including the Release of Liability and Hold Harmless Agreement for all travelers.</a:t>
            </a:r>
            <a:endParaRPr lang="en-US" sz="1300" dirty="0"/>
          </a:p>
          <a:p>
            <a:pPr marL="342900" indent="-342900">
              <a:lnSpc>
                <a:spcPts val="2015"/>
              </a:lnSpc>
              <a:spcAft>
                <a:spcPts val="900"/>
              </a:spcAft>
              <a:buSzPct val="100000"/>
              <a:buChar char="•"/>
            </a:pPr>
            <a:r>
              <a:rPr lang="en-US" sz="1300" dirty="0">
                <a:solidFill>
                  <a:srgbClr val="1A1A1A"/>
                </a:solidFill>
                <a:latin typeface="Segoe UI" pitchFamily="34" charset="0"/>
                <a:ea typeface="Segoe UI" pitchFamily="34" charset="-122"/>
                <a:cs typeface="Segoe UI" pitchFamily="34" charset="-120"/>
              </a:rPr>
              <a:t>Complete all post trip funding procedures within 14 calendar days of your return.</a:t>
            </a:r>
            <a:endParaRPr lang="en-US" sz="1300" dirty="0"/>
          </a:p>
          <a:p>
            <a:pPr marL="342900" indent="-342900">
              <a:lnSpc>
                <a:spcPts val="2015"/>
              </a:lnSpc>
              <a:spcAft>
                <a:spcPts val="900"/>
              </a:spcAft>
              <a:buSzPct val="100000"/>
              <a:buChar char="•"/>
            </a:pPr>
            <a:r>
              <a:rPr lang="en-US" sz="1300" dirty="0">
                <a:solidFill>
                  <a:srgbClr val="1A1A1A"/>
                </a:solidFill>
                <a:latin typeface="Segoe UI" pitchFamily="34" charset="0"/>
                <a:ea typeface="Segoe UI" pitchFamily="34" charset="-122"/>
                <a:cs typeface="Segoe UI" pitchFamily="34" charset="-120"/>
              </a:rPr>
              <a:t>Reimbursement is paid after travel is completed, by check mailed to the address you provided.</a:t>
            </a:r>
            <a:endParaRPr lang="en-US" sz="1300" dirty="0"/>
          </a:p>
        </p:txBody>
      </p:sp>
      <p:sp>
        <p:nvSpPr>
          <p:cNvPr id="5" name="Shape 3">
            <a:extLst>
              <a:ext uri="{C183D7F6-B498-43B3-948B-1728B52AA6E4}">
                <adec:decorative xmlns:adec="http://schemas.microsoft.com/office/drawing/2017/decorative" val="1"/>
              </a:ext>
            </a:extLst>
          </p:cNvPr>
          <p:cNvSpPr/>
          <p:nvPr/>
        </p:nvSpPr>
        <p:spPr>
          <a:xfrm>
            <a:off x="502920" y="5623560"/>
            <a:ext cx="11155680" cy="502920"/>
          </a:xfrm>
          <a:prstGeom prst="roundRect">
            <a:avLst>
              <a:gd name="adj" fmla="val 10909"/>
            </a:avLst>
          </a:prstGeom>
          <a:solidFill>
            <a:srgbClr val="FBF1DC"/>
          </a:solidFill>
          <a:ln w="12700">
            <a:solidFill>
              <a:srgbClr val="FBF1DC"/>
            </a:solidFill>
            <a:prstDash val="solid"/>
          </a:ln>
        </p:spPr>
      </p:sp>
      <p:sp>
        <p:nvSpPr>
          <p:cNvPr id="6" name="Text 4"/>
          <p:cNvSpPr/>
          <p:nvPr/>
        </p:nvSpPr>
        <p:spPr>
          <a:xfrm>
            <a:off x="731520" y="5696712"/>
            <a:ext cx="10698480" cy="356616"/>
          </a:xfrm>
          <a:prstGeom prst="rect">
            <a:avLst/>
          </a:prstGeom>
          <a:noFill/>
          <a:ln/>
        </p:spPr>
        <p:txBody>
          <a:bodyPr wrap="square" lIns="0" tIns="0" rIns="0" bIns="0" rtlCol="0" anchor="ctr"/>
          <a:lstStyle/>
          <a:p>
            <a:pPr indent="0" marL="0">
              <a:buNone/>
            </a:pPr>
            <a:r>
              <a:rPr lang="en-US" sz="1250" b="1" dirty="0">
                <a:solidFill>
                  <a:srgbClr val="C8871B"/>
                </a:solidFill>
                <a:latin typeface="Segoe UI" pitchFamily="34" charset="0"/>
                <a:ea typeface="Segoe UI" pitchFamily="34" charset="-122"/>
                <a:cs typeface="Segoe UI" pitchFamily="34" charset="-120"/>
              </a:rPr>
              <a:t>Questions? Email sgatravel@memphis.edu with your Travel Request number in the subject line.</a:t>
            </a:r>
            <a:endParaRPr lang="en-US" sz="1250" dirty="0"/>
          </a:p>
        </p:txBody>
      </p:sp>
      <p:sp>
        <p:nvSpPr>
          <p:cNvPr id="7" name="Shape 5">
            <a:extLst>
              <a:ext uri="{C183D7F6-B498-43B3-948B-1728B52AA6E4}">
                <adec:decorative xmlns:adec="http://schemas.microsoft.com/office/drawing/2017/decorative" val="1"/>
              </a:ext>
            </a:extLst>
          </p:cNvPr>
          <p:cNvSpPr/>
          <p:nvPr/>
        </p:nvSpPr>
        <p:spPr>
          <a:xfrm>
            <a:off x="6492240" y="2526312"/>
            <a:ext cx="5166360" cy="1896816"/>
          </a:xfrm>
          <a:prstGeom prst="rect">
            <a:avLst/>
          </a:prstGeom>
          <a:solidFill>
            <a:srgbClr val="FFFFFF"/>
          </a:solidFill>
          <a:ln w="12700">
            <a:solidFill>
              <a:srgbClr val="DCE0E5"/>
            </a:solidFill>
            <a:prstDash val="solid"/>
          </a:ln>
        </p:spPr>
      </p:sp>
      <p:pic>
        <p:nvPicPr>
          <p:cNvPr id="8" name="Image 0" descr="University of Memphis Student Government Association seal">    </p:cNvPr>
          <p:cNvPicPr>
            <a:picLocks noChangeAspect="1"/>
          </p:cNvPicPr>
          <p:nvPr/>
        </p:nvPicPr>
        <p:blipFill>
          <a:blip r:embed="rId1"/>
          <a:stretch>
            <a:fillRect/>
          </a:stretch>
        </p:blipFill>
        <p:spPr>
          <a:xfrm>
            <a:off x="6537960" y="2572032"/>
            <a:ext cx="5074920" cy="1805376"/>
          </a:xfrm>
          <a:prstGeom prst="rect">
            <a:avLst/>
          </a:prstGeom>
        </p:spPr>
      </p:pic>
      <p:sp>
        <p:nvSpPr>
          <p:cNvPr id="9" name="Text 6"/>
          <p:cNvSpPr/>
          <p:nvPr/>
        </p:nvSpPr>
        <p:spPr>
          <a:xfrm>
            <a:off x="502920" y="6355080"/>
            <a:ext cx="9601200" cy="274320"/>
          </a:xfrm>
          <a:prstGeom prst="rect">
            <a:avLst/>
          </a:prstGeom>
          <a:noFill/>
          <a:ln/>
        </p:spPr>
        <p:txBody>
          <a:bodyPr wrap="square" lIns="0" tIns="0" rIns="0" bIns="0" rtlCol="0" anchor="ctr"/>
          <a:lstStyle/>
          <a:p>
            <a:pPr indent="0" marL="0">
              <a:buNone/>
            </a:pPr>
            <a:r>
              <a:rPr lang="en-US" sz="900" dirty="0">
                <a:solidFill>
                  <a:srgbClr val="5A6472"/>
                </a:solidFill>
                <a:latin typeface="Segoe UI" pitchFamily="34" charset="0"/>
                <a:ea typeface="Segoe UI" pitchFamily="34" charset="-122"/>
                <a:cs typeface="Segoe UI" pitchFamily="34" charset="-120"/>
              </a:rPr>
              <a:t>TigerZone Submission Guide  |  SGA Travel Funding  |  2026-2027</a:t>
            </a:r>
            <a:endParaRPr lang="en-US" sz="900" dirty="0"/>
          </a:p>
        </p:txBody>
      </p:sp>
      <p:sp>
        <p:nvSpPr>
          <p:cNvPr id="10" name="Text 7"/>
          <p:cNvSpPr/>
          <p:nvPr/>
        </p:nvSpPr>
        <p:spPr>
          <a:xfrm>
            <a:off x="11064240" y="6355080"/>
            <a:ext cx="594360" cy="274320"/>
          </a:xfrm>
          <a:prstGeom prst="rect">
            <a:avLst/>
          </a:prstGeom>
          <a:noFill/>
          <a:ln/>
        </p:spPr>
        <p:txBody>
          <a:bodyPr wrap="square" lIns="0" tIns="0" rIns="0" bIns="0" rtlCol="0" anchor="ctr"/>
          <a:lstStyle/>
          <a:p>
            <a:pPr algn="r" indent="0" marL="0">
              <a:buNone/>
            </a:pPr>
            <a:r>
              <a:rPr lang="en-US" sz="900" dirty="0">
                <a:solidFill>
                  <a:srgbClr val="5A6472"/>
                </a:solidFill>
                <a:latin typeface="Segoe UI" pitchFamily="34" charset="0"/>
                <a:ea typeface="Segoe UI" pitchFamily="34" charset="-122"/>
                <a:cs typeface="Segoe UI" pitchFamily="34" charset="-120"/>
              </a:rPr>
              <a:t>17</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Shape 0">
            <a:extLst>
              <a:ext uri="{C183D7F6-B498-43B3-948B-1728B52AA6E4}">
                <adec:decorative xmlns:adec="http://schemas.microsoft.com/office/drawing/2017/decorative" val="1"/>
              </a:ext>
            </a:extLst>
          </p:cNvPr>
          <p:cNvSpPr/>
          <p:nvPr/>
        </p:nvSpPr>
        <p:spPr>
          <a:xfrm>
            <a:off x="502920" y="411480"/>
            <a:ext cx="566928" cy="566928"/>
          </a:xfrm>
          <a:prstGeom prst="ellipse">
            <a:avLst/>
          </a:prstGeom>
          <a:solidFill>
            <a:srgbClr val="1D3B5F"/>
          </a:solidFill>
          <a:ln w="12700">
            <a:solidFill>
              <a:srgbClr val="1D3B5F"/>
            </a:solidFill>
            <a:prstDash val="solid"/>
          </a:ln>
        </p:spPr>
      </p:sp>
      <p:sp>
        <p:nvSpPr>
          <p:cNvPr id="3" name="Text 1"/>
          <p:cNvSpPr/>
          <p:nvPr/>
        </p:nvSpPr>
        <p:spPr>
          <a:xfrm>
            <a:off x="502920" y="502920"/>
            <a:ext cx="566928" cy="411480"/>
          </a:xfrm>
          <a:prstGeom prst="rect">
            <a:avLst/>
          </a:prstGeom>
          <a:noFill/>
          <a:ln/>
        </p:spPr>
        <p:txBody>
          <a:bodyPr wrap="square" lIns="0" tIns="0" rIns="0" bIns="0" rtlCol="0" anchor="ctr"/>
          <a:lstStyle/>
          <a:p>
            <a:pPr algn="ctr" indent="0" marL="0">
              <a:buNone/>
            </a:pPr>
            <a:r>
              <a:rPr lang="en-US" sz="2000" b="1" dirty="0">
                <a:solidFill>
                  <a:srgbClr val="FFFFFF"/>
                </a:solidFill>
                <a:latin typeface="Segoe UI" pitchFamily="34" charset="0"/>
                <a:ea typeface="Segoe UI" pitchFamily="34" charset="-122"/>
                <a:cs typeface="Segoe UI" pitchFamily="34" charset="-120"/>
              </a:rPr>
              <a:t>12</a:t>
            </a:r>
            <a:endParaRPr lang="en-US" sz="2000" dirty="0"/>
          </a:p>
        </p:txBody>
      </p:sp>
      <p:sp>
        <p:nvSpPr>
          <p:cNvPr id="4" name="Text 2"/>
          <p:cNvSpPr/>
          <p:nvPr/>
        </p:nvSpPr>
        <p:spPr>
          <a:xfrm>
            <a:off x="1234440" y="384048"/>
            <a:ext cx="10424160" cy="457200"/>
          </a:xfrm>
          <a:prstGeom prst="rect">
            <a:avLst/>
          </a:prstGeom>
          <a:noFill/>
          <a:ln/>
        </p:spPr>
        <p:txBody>
          <a:bodyPr wrap="square" lIns="0" tIns="0" rIns="0" bIns="0" rtlCol="0" anchor="ctr"/>
          <a:lstStyle/>
          <a:p>
            <a:pPr indent="0" marL="0">
              <a:buNone/>
            </a:pPr>
            <a:r>
              <a:rPr lang="en-US" sz="2700" b="1" dirty="0">
                <a:solidFill>
                  <a:srgbClr val="1D3B5F"/>
                </a:solidFill>
                <a:latin typeface="Segoe UI" pitchFamily="34" charset="0"/>
                <a:ea typeface="Segoe UI" pitchFamily="34" charset="-122"/>
                <a:cs typeface="Segoe UI" pitchFamily="34" charset="-120"/>
              </a:rPr>
              <a:t>Keep a copy of what you submitted</a:t>
            </a:r>
            <a:endParaRPr lang="en-US" sz="2700" dirty="0"/>
          </a:p>
        </p:txBody>
      </p:sp>
      <p:sp>
        <p:nvSpPr>
          <p:cNvPr id="5" name="Text 3"/>
          <p:cNvSpPr/>
          <p:nvPr/>
        </p:nvSpPr>
        <p:spPr>
          <a:xfrm>
            <a:off x="1234440" y="868680"/>
            <a:ext cx="10424160" cy="320040"/>
          </a:xfrm>
          <a:prstGeom prst="rect">
            <a:avLst/>
          </a:prstGeom>
          <a:noFill/>
          <a:ln/>
        </p:spPr>
        <p:txBody>
          <a:bodyPr wrap="square" lIns="0" tIns="0" rIns="0" bIns="0" rtlCol="0" anchor="ctr"/>
          <a:lstStyle/>
          <a:p>
            <a:pPr indent="0" marL="0">
              <a:buNone/>
            </a:pPr>
            <a:r>
              <a:rPr lang="en-US" sz="1400" b="1" dirty="0">
                <a:solidFill>
                  <a:srgbClr val="C8871B"/>
                </a:solidFill>
                <a:latin typeface="Segoe UI" pitchFamily="34" charset="0"/>
                <a:ea typeface="Segoe UI" pitchFamily="34" charset="-122"/>
                <a:cs typeface="Segoe UI" pitchFamily="34" charset="-120"/>
              </a:rPr>
              <a:t>Export the request as a PDF</a:t>
            </a:r>
            <a:endParaRPr lang="en-US" sz="1400" dirty="0"/>
          </a:p>
        </p:txBody>
      </p:sp>
      <p:sp>
        <p:nvSpPr>
          <p:cNvPr id="6" name="Text 4"/>
          <p:cNvSpPr/>
          <p:nvPr/>
        </p:nvSpPr>
        <p:spPr>
          <a:xfrm>
            <a:off x="502920" y="1371600"/>
            <a:ext cx="5760720" cy="4023360"/>
          </a:xfrm>
          <a:prstGeom prst="rect">
            <a:avLst/>
          </a:prstGeom>
          <a:noFill/>
          <a:ln/>
        </p:spPr>
        <p:txBody>
          <a:bodyPr wrap="square" rtlCol="0" anchor="t"/>
          <a:lstStyle/>
          <a:p>
            <a:pPr marL="342900" indent="-342900">
              <a:lnSpc>
                <a:spcPts val="2015"/>
              </a:lnSpc>
              <a:spcAft>
                <a:spcPts val="900"/>
              </a:spcAft>
              <a:buSzPct val="100000"/>
              <a:buChar char="•"/>
            </a:pPr>
            <a:r>
              <a:rPr lang="en-US" sz="1300" dirty="0">
                <a:solidFill>
                  <a:srgbClr val="1A1A1A"/>
                </a:solidFill>
                <a:latin typeface="Segoe UI" pitchFamily="34" charset="0"/>
                <a:ea typeface="Segoe UI" pitchFamily="34" charset="-122"/>
                <a:cs typeface="Segoe UI" pitchFamily="34" charset="-120"/>
              </a:rPr>
              <a:t>Open your request from Personal Budget Requests and export it. The PDF captures every answer you gave, your budget, your release, and the request history.</a:t>
            </a:r>
            <a:endParaRPr lang="en-US" sz="1300" dirty="0"/>
          </a:p>
          <a:p>
            <a:pPr marL="342900" indent="-342900">
              <a:lnSpc>
                <a:spcPts val="2015"/>
              </a:lnSpc>
              <a:spcAft>
                <a:spcPts val="900"/>
              </a:spcAft>
              <a:buSzPct val="100000"/>
              <a:buChar char="•"/>
            </a:pPr>
            <a:r>
              <a:rPr lang="en-US" sz="1300" dirty="0">
                <a:solidFill>
                  <a:srgbClr val="1A1A1A"/>
                </a:solidFill>
                <a:latin typeface="Segoe UI" pitchFamily="34" charset="0"/>
                <a:ea typeface="Segoe UI" pitchFamily="34" charset="-122"/>
                <a:cs typeface="Segoe UI" pitchFamily="34" charset="-120"/>
              </a:rPr>
              <a:t>Save it. It is your record of what you asked for and what you agreed to.</a:t>
            </a:r>
            <a:endParaRPr lang="en-US" sz="1300" dirty="0"/>
          </a:p>
          <a:p>
            <a:pPr marL="342900" indent="-342900">
              <a:lnSpc>
                <a:spcPts val="2015"/>
              </a:lnSpc>
              <a:spcAft>
                <a:spcPts val="900"/>
              </a:spcAft>
              <a:buSzPct val="100000"/>
              <a:buChar char="•"/>
            </a:pPr>
            <a:r>
              <a:rPr lang="en-US" sz="1300" dirty="0">
                <a:solidFill>
                  <a:srgbClr val="1A1A1A"/>
                </a:solidFill>
                <a:latin typeface="Segoe UI" pitchFamily="34" charset="0"/>
                <a:ea typeface="Segoe UI" pitchFamily="34" charset="-122"/>
                <a:cs typeface="Segoe UI" pitchFamily="34" charset="-120"/>
              </a:rPr>
              <a:t>You will want it when you complete your post trip steps within 14 calendar days of returning.</a:t>
            </a:r>
            <a:endParaRPr lang="en-US" sz="1300" dirty="0"/>
          </a:p>
        </p:txBody>
      </p:sp>
      <p:sp>
        <p:nvSpPr>
          <p:cNvPr id="7" name="Shape 5">
            <a:extLst>
              <a:ext uri="{C183D7F6-B498-43B3-948B-1728B52AA6E4}">
                <adec:decorative xmlns:adec="http://schemas.microsoft.com/office/drawing/2017/decorative" val="1"/>
              </a:ext>
            </a:extLst>
          </p:cNvPr>
          <p:cNvSpPr/>
          <p:nvPr/>
        </p:nvSpPr>
        <p:spPr>
          <a:xfrm>
            <a:off x="502920" y="4160520"/>
            <a:ext cx="5760720" cy="868680"/>
          </a:xfrm>
          <a:prstGeom prst="roundRect">
            <a:avLst>
              <a:gd name="adj" fmla="val 6316"/>
            </a:avLst>
          </a:prstGeom>
          <a:solidFill>
            <a:srgbClr val="FBF1DC"/>
          </a:solidFill>
          <a:ln w="12700">
            <a:solidFill>
              <a:srgbClr val="FBF1DC"/>
            </a:solidFill>
            <a:prstDash val="solid"/>
          </a:ln>
        </p:spPr>
      </p:sp>
      <p:sp>
        <p:nvSpPr>
          <p:cNvPr id="8" name="Text 6"/>
          <p:cNvSpPr/>
          <p:nvPr/>
        </p:nvSpPr>
        <p:spPr>
          <a:xfrm>
            <a:off x="731520" y="4233672"/>
            <a:ext cx="5303520" cy="722376"/>
          </a:xfrm>
          <a:prstGeom prst="rect">
            <a:avLst/>
          </a:prstGeom>
          <a:noFill/>
          <a:ln/>
        </p:spPr>
        <p:txBody>
          <a:bodyPr wrap="square" lIns="0" tIns="0" rIns="0" bIns="0" rtlCol="0" anchor="ctr"/>
          <a:lstStyle/>
          <a:p>
            <a:pPr indent="0" marL="0">
              <a:buNone/>
            </a:pPr>
            <a:r>
              <a:rPr lang="en-US" sz="1200" b="1" dirty="0">
                <a:solidFill>
                  <a:srgbClr val="C8871B"/>
                </a:solidFill>
                <a:latin typeface="Segoe UI" pitchFamily="34" charset="0"/>
                <a:ea typeface="Segoe UI" pitchFamily="34" charset="-122"/>
                <a:cs typeface="Segoe UI" pitchFamily="34" charset="-120"/>
              </a:rPr>
              <a:t>The request history at the end timestamps every status change, including a return for revision.</a:t>
            </a:r>
            <a:endParaRPr lang="en-US" sz="1200" dirty="0"/>
          </a:p>
        </p:txBody>
      </p:sp>
      <p:sp>
        <p:nvSpPr>
          <p:cNvPr id="9" name="Shape 7">
            <a:extLst>
              <a:ext uri="{C183D7F6-B498-43B3-948B-1728B52AA6E4}">
                <adec:decorative xmlns:adec="http://schemas.microsoft.com/office/drawing/2017/decorative" val="1"/>
              </a:ext>
            </a:extLst>
          </p:cNvPr>
          <p:cNvSpPr/>
          <p:nvPr/>
        </p:nvSpPr>
        <p:spPr>
          <a:xfrm>
            <a:off x="7579917" y="1371600"/>
            <a:ext cx="2991006" cy="4709160"/>
          </a:xfrm>
          <a:prstGeom prst="rect">
            <a:avLst/>
          </a:prstGeom>
          <a:solidFill>
            <a:srgbClr val="FFFFFF"/>
          </a:solidFill>
          <a:ln w="12700">
            <a:solidFill>
              <a:srgbClr val="DCE0E5"/>
            </a:solidFill>
            <a:prstDash val="solid"/>
          </a:ln>
        </p:spPr>
      </p:sp>
      <p:pic>
        <p:nvPicPr>
          <p:cNvPr id="10" name="Image 0" descr="University of Memphis Student Government Association seal">    </p:cNvPr>
          <p:cNvPicPr>
            <a:picLocks noChangeAspect="1"/>
          </p:cNvPicPr>
          <p:nvPr/>
        </p:nvPicPr>
        <p:blipFill>
          <a:blip r:embed="rId1"/>
          <a:stretch>
            <a:fillRect/>
          </a:stretch>
        </p:blipFill>
        <p:spPr>
          <a:xfrm>
            <a:off x="7625637" y="1417320"/>
            <a:ext cx="2899566" cy="4617720"/>
          </a:xfrm>
          <a:prstGeom prst="rect">
            <a:avLst/>
          </a:prstGeom>
        </p:spPr>
      </p:pic>
      <p:sp>
        <p:nvSpPr>
          <p:cNvPr id="11" name="Text 8"/>
          <p:cNvSpPr/>
          <p:nvPr/>
        </p:nvSpPr>
        <p:spPr>
          <a:xfrm>
            <a:off x="502920" y="6355080"/>
            <a:ext cx="9601200" cy="274320"/>
          </a:xfrm>
          <a:prstGeom prst="rect">
            <a:avLst/>
          </a:prstGeom>
          <a:noFill/>
          <a:ln/>
        </p:spPr>
        <p:txBody>
          <a:bodyPr wrap="square" lIns="0" tIns="0" rIns="0" bIns="0" rtlCol="0" anchor="ctr"/>
          <a:lstStyle/>
          <a:p>
            <a:pPr indent="0" marL="0">
              <a:buNone/>
            </a:pPr>
            <a:r>
              <a:rPr lang="en-US" sz="900" dirty="0">
                <a:solidFill>
                  <a:srgbClr val="5A6472"/>
                </a:solidFill>
                <a:latin typeface="Segoe UI" pitchFamily="34" charset="0"/>
                <a:ea typeface="Segoe UI" pitchFamily="34" charset="-122"/>
                <a:cs typeface="Segoe UI" pitchFamily="34" charset="-120"/>
              </a:rPr>
              <a:t>TigerZone Submission Guide  |  SGA Travel Funding  |  2026-2027</a:t>
            </a:r>
            <a:endParaRPr lang="en-US" sz="900" dirty="0"/>
          </a:p>
        </p:txBody>
      </p:sp>
      <p:sp>
        <p:nvSpPr>
          <p:cNvPr id="12" name="Text 9"/>
          <p:cNvSpPr/>
          <p:nvPr/>
        </p:nvSpPr>
        <p:spPr>
          <a:xfrm>
            <a:off x="11064240" y="6355080"/>
            <a:ext cx="594360" cy="274320"/>
          </a:xfrm>
          <a:prstGeom prst="rect">
            <a:avLst/>
          </a:prstGeom>
          <a:noFill/>
          <a:ln/>
        </p:spPr>
        <p:txBody>
          <a:bodyPr wrap="square" lIns="0" tIns="0" rIns="0" bIns="0" rtlCol="0" anchor="ctr"/>
          <a:lstStyle/>
          <a:p>
            <a:pPr algn="r" indent="0" marL="0">
              <a:buNone/>
            </a:pPr>
            <a:r>
              <a:rPr lang="en-US" sz="900" dirty="0">
                <a:solidFill>
                  <a:srgbClr val="5A6472"/>
                </a:solidFill>
                <a:latin typeface="Segoe UI" pitchFamily="34" charset="0"/>
                <a:ea typeface="Segoe UI" pitchFamily="34" charset="-122"/>
                <a:cs typeface="Segoe UI" pitchFamily="34" charset="-120"/>
              </a:rPr>
              <a:t>18</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02920" y="384048"/>
            <a:ext cx="8686800" cy="256032"/>
          </a:xfrm>
          <a:prstGeom prst="rect">
            <a:avLst/>
          </a:prstGeom>
          <a:noFill/>
          <a:ln/>
        </p:spPr>
        <p:txBody>
          <a:bodyPr wrap="square" lIns="0" tIns="0" rIns="0" bIns="0" rtlCol="0" anchor="ctr"/>
          <a:lstStyle/>
          <a:p>
            <a:pPr indent="0" marL="0">
              <a:buNone/>
            </a:pPr>
            <a:r>
              <a:rPr lang="en-US" sz="1100" b="1" spc="120" kern="0" dirty="0">
                <a:solidFill>
                  <a:srgbClr val="C8871B"/>
                </a:solidFill>
                <a:latin typeface="Segoe UI" pitchFamily="34" charset="0"/>
                <a:ea typeface="Segoe UI" pitchFamily="34" charset="-122"/>
                <a:cs typeface="Segoe UI" pitchFamily="34" charset="-120"/>
              </a:rPr>
              <a:t>TROUBLESHOOTING</a:t>
            </a:r>
            <a:endParaRPr lang="en-US" sz="1100" dirty="0"/>
          </a:p>
        </p:txBody>
      </p:sp>
      <p:sp>
        <p:nvSpPr>
          <p:cNvPr id="3" name="Text 1"/>
          <p:cNvSpPr/>
          <p:nvPr/>
        </p:nvSpPr>
        <p:spPr>
          <a:xfrm>
            <a:off x="502920" y="658368"/>
            <a:ext cx="10424160" cy="685800"/>
          </a:xfrm>
          <a:prstGeom prst="rect">
            <a:avLst/>
          </a:prstGeom>
          <a:noFill/>
          <a:ln/>
        </p:spPr>
        <p:txBody>
          <a:bodyPr wrap="square" lIns="0" tIns="0" rIns="0" bIns="0" rtlCol="0" anchor="ctr"/>
          <a:lstStyle/>
          <a:p>
            <a:pPr indent="0" marL="0">
              <a:buNone/>
            </a:pPr>
            <a:r>
              <a:rPr lang="en-US" sz="3000" b="1" dirty="0">
                <a:solidFill>
                  <a:srgbClr val="1D3B5F"/>
                </a:solidFill>
                <a:latin typeface="Segoe UI" pitchFamily="34" charset="0"/>
                <a:ea typeface="Segoe UI" pitchFamily="34" charset="-122"/>
                <a:cs typeface="Segoe UI" pitchFamily="34" charset="-120"/>
              </a:rPr>
              <a:t>If you get stuck</a:t>
            </a:r>
            <a:endParaRPr lang="en-US" sz="3000" dirty="0"/>
          </a:p>
        </p:txBody>
      </p:sp>
      <p:sp>
        <p:nvSpPr>
          <p:cNvPr id="4" name="Shape 2">
            <a:extLst>
              <a:ext uri="{C183D7F6-B498-43B3-948B-1728B52AA6E4}">
                <adec:decorative xmlns:adec="http://schemas.microsoft.com/office/drawing/2017/decorative" val="1"/>
              </a:ext>
            </a:extLst>
          </p:cNvPr>
          <p:cNvSpPr/>
          <p:nvPr/>
        </p:nvSpPr>
        <p:spPr>
          <a:xfrm>
            <a:off x="502920" y="1481328"/>
            <a:ext cx="11155680" cy="621792"/>
          </a:xfrm>
          <a:prstGeom prst="roundRect">
            <a:avLst>
              <a:gd name="adj" fmla="val 5882"/>
            </a:avLst>
          </a:prstGeom>
          <a:solidFill>
            <a:srgbClr val="FFFFFF"/>
          </a:solidFill>
          <a:ln w="12700">
            <a:solidFill>
              <a:srgbClr val="DCE0E5"/>
            </a:solidFill>
            <a:prstDash val="solid"/>
          </a:ln>
        </p:spPr>
      </p:sp>
      <p:sp>
        <p:nvSpPr>
          <p:cNvPr id="5" name="Text 3"/>
          <p:cNvSpPr/>
          <p:nvPr/>
        </p:nvSpPr>
        <p:spPr>
          <a:xfrm>
            <a:off x="777240" y="1554480"/>
            <a:ext cx="4114800" cy="475488"/>
          </a:xfrm>
          <a:prstGeom prst="rect">
            <a:avLst/>
          </a:prstGeom>
          <a:noFill/>
          <a:ln/>
        </p:spPr>
        <p:txBody>
          <a:bodyPr wrap="square" lIns="0" tIns="0" rIns="0" bIns="0" rtlCol="0" anchor="ctr"/>
          <a:lstStyle/>
          <a:p>
            <a:pPr indent="0" marL="0">
              <a:buNone/>
            </a:pPr>
            <a:r>
              <a:rPr lang="en-US" sz="1250" b="1" dirty="0">
                <a:solidFill>
                  <a:srgbClr val="9B2C2C"/>
                </a:solidFill>
                <a:latin typeface="Segoe UI" pitchFamily="34" charset="0"/>
                <a:ea typeface="Segoe UI" pitchFamily="34" charset="-122"/>
                <a:cs typeface="Segoe UI" pitchFamily="34" charset="-120"/>
              </a:rPr>
              <a:t>I cannot find travel on my organization page</a:t>
            </a:r>
            <a:endParaRPr lang="en-US" sz="1250" dirty="0"/>
          </a:p>
        </p:txBody>
      </p:sp>
      <p:sp>
        <p:nvSpPr>
          <p:cNvPr id="6" name="Text 4"/>
          <p:cNvSpPr/>
          <p:nvPr/>
        </p:nvSpPr>
        <p:spPr>
          <a:xfrm>
            <a:off x="5029200" y="1554480"/>
            <a:ext cx="6400800" cy="475488"/>
          </a:xfrm>
          <a:prstGeom prst="rect">
            <a:avLst/>
          </a:prstGeom>
          <a:noFill/>
          <a:ln/>
        </p:spPr>
        <p:txBody>
          <a:bodyPr wrap="square" lIns="0" tIns="0" rIns="0" bIns="0" rtlCol="0" anchor="ctr"/>
          <a:lstStyle/>
          <a:p>
            <a:pPr indent="0" marL="0">
              <a:buNone/>
            </a:pPr>
            <a:r>
              <a:rPr lang="en-US" sz="1200" dirty="0">
                <a:solidFill>
                  <a:srgbClr val="1A1A1A"/>
                </a:solidFill>
                <a:latin typeface="Segoe UI" pitchFamily="34" charset="0"/>
                <a:ea typeface="Segoe UI" pitchFamily="34" charset="-122"/>
                <a:cs typeface="Segoe UI" pitchFamily="34" charset="-120"/>
              </a:rPr>
              <a:t>It is not there. Travel is submitted from your own profile: your initials, then My Submissions, then Budgeting.</a:t>
            </a:r>
            <a:endParaRPr lang="en-US" sz="1200" dirty="0"/>
          </a:p>
        </p:txBody>
      </p:sp>
      <p:sp>
        <p:nvSpPr>
          <p:cNvPr id="7" name="Shape 5">
            <a:extLst>
              <a:ext uri="{C183D7F6-B498-43B3-948B-1728B52AA6E4}">
                <adec:decorative xmlns:adec="http://schemas.microsoft.com/office/drawing/2017/decorative" val="1"/>
              </a:ext>
            </a:extLst>
          </p:cNvPr>
          <p:cNvSpPr/>
          <p:nvPr/>
        </p:nvSpPr>
        <p:spPr>
          <a:xfrm>
            <a:off x="502920" y="2194560"/>
            <a:ext cx="11155680" cy="621792"/>
          </a:xfrm>
          <a:prstGeom prst="roundRect">
            <a:avLst>
              <a:gd name="adj" fmla="val 5882"/>
            </a:avLst>
          </a:prstGeom>
          <a:solidFill>
            <a:srgbClr val="F4F6F8"/>
          </a:solidFill>
          <a:ln w="12700">
            <a:solidFill>
              <a:srgbClr val="DCE0E5"/>
            </a:solidFill>
            <a:prstDash val="solid"/>
          </a:ln>
        </p:spPr>
      </p:sp>
      <p:sp>
        <p:nvSpPr>
          <p:cNvPr id="8" name="Text 6"/>
          <p:cNvSpPr/>
          <p:nvPr/>
        </p:nvSpPr>
        <p:spPr>
          <a:xfrm>
            <a:off x="777240" y="2267712"/>
            <a:ext cx="4114800" cy="475488"/>
          </a:xfrm>
          <a:prstGeom prst="rect">
            <a:avLst/>
          </a:prstGeom>
          <a:noFill/>
          <a:ln/>
        </p:spPr>
        <p:txBody>
          <a:bodyPr wrap="square" lIns="0" tIns="0" rIns="0" bIns="0" rtlCol="0" anchor="ctr"/>
          <a:lstStyle/>
          <a:p>
            <a:pPr indent="0" marL="0">
              <a:buNone/>
            </a:pPr>
            <a:r>
              <a:rPr lang="en-US" sz="1250" b="1" dirty="0">
                <a:solidFill>
                  <a:srgbClr val="9B2C2C"/>
                </a:solidFill>
                <a:latin typeface="Segoe UI" pitchFamily="34" charset="0"/>
                <a:ea typeface="Segoe UI" pitchFamily="34" charset="-122"/>
                <a:cs typeface="Segoe UI" pitchFamily="34" charset="-120"/>
              </a:rPr>
              <a:t>The page will not advance</a:t>
            </a:r>
            <a:endParaRPr lang="en-US" sz="1250" dirty="0"/>
          </a:p>
        </p:txBody>
      </p:sp>
      <p:sp>
        <p:nvSpPr>
          <p:cNvPr id="9" name="Text 7"/>
          <p:cNvSpPr/>
          <p:nvPr/>
        </p:nvSpPr>
        <p:spPr>
          <a:xfrm>
            <a:off x="5029200" y="2267712"/>
            <a:ext cx="6400800" cy="475488"/>
          </a:xfrm>
          <a:prstGeom prst="rect">
            <a:avLst/>
          </a:prstGeom>
          <a:noFill/>
          <a:ln/>
        </p:spPr>
        <p:txBody>
          <a:bodyPr wrap="square" lIns="0" tIns="0" rIns="0" bIns="0" rtlCol="0" anchor="ctr"/>
          <a:lstStyle/>
          <a:p>
            <a:pPr indent="0" marL="0">
              <a:buNone/>
            </a:pPr>
            <a:r>
              <a:rPr lang="en-US" sz="1200" dirty="0">
                <a:solidFill>
                  <a:srgbClr val="1A1A1A"/>
                </a:solidFill>
                <a:latin typeface="Segoe UI" pitchFamily="34" charset="0"/>
                <a:ea typeface="Segoe UI" pitchFamily="34" charset="-122"/>
                <a:cs typeface="Segoe UI" pitchFamily="34" charset="-120"/>
              </a:rPr>
              <a:t>A required field is blank. Look for the red warning triangle on the tab, and for fields outlined in red.</a:t>
            </a:r>
            <a:endParaRPr lang="en-US" sz="1200" dirty="0"/>
          </a:p>
        </p:txBody>
      </p:sp>
      <p:sp>
        <p:nvSpPr>
          <p:cNvPr id="10" name="Shape 8">
            <a:extLst>
              <a:ext uri="{C183D7F6-B498-43B3-948B-1728B52AA6E4}">
                <adec:decorative xmlns:adec="http://schemas.microsoft.com/office/drawing/2017/decorative" val="1"/>
              </a:ext>
            </a:extLst>
          </p:cNvPr>
          <p:cNvSpPr/>
          <p:nvPr/>
        </p:nvSpPr>
        <p:spPr>
          <a:xfrm>
            <a:off x="502920" y="2907792"/>
            <a:ext cx="11155680" cy="621792"/>
          </a:xfrm>
          <a:prstGeom prst="roundRect">
            <a:avLst>
              <a:gd name="adj" fmla="val 5882"/>
            </a:avLst>
          </a:prstGeom>
          <a:solidFill>
            <a:srgbClr val="FFFFFF"/>
          </a:solidFill>
          <a:ln w="12700">
            <a:solidFill>
              <a:srgbClr val="DCE0E5"/>
            </a:solidFill>
            <a:prstDash val="solid"/>
          </a:ln>
        </p:spPr>
      </p:sp>
      <p:sp>
        <p:nvSpPr>
          <p:cNvPr id="11" name="Text 9"/>
          <p:cNvSpPr/>
          <p:nvPr/>
        </p:nvSpPr>
        <p:spPr>
          <a:xfrm>
            <a:off x="777240" y="2980944"/>
            <a:ext cx="4114800" cy="475488"/>
          </a:xfrm>
          <a:prstGeom prst="rect">
            <a:avLst/>
          </a:prstGeom>
          <a:noFill/>
          <a:ln/>
        </p:spPr>
        <p:txBody>
          <a:bodyPr wrap="square" lIns="0" tIns="0" rIns="0" bIns="0" rtlCol="0" anchor="ctr"/>
          <a:lstStyle/>
          <a:p>
            <a:pPr indent="0" marL="0">
              <a:buNone/>
            </a:pPr>
            <a:r>
              <a:rPr lang="en-US" sz="1250" b="1" dirty="0">
                <a:solidFill>
                  <a:srgbClr val="9B2C2C"/>
                </a:solidFill>
                <a:latin typeface="Segoe UI" pitchFamily="34" charset="0"/>
                <a:ea typeface="Segoe UI" pitchFamily="34" charset="-122"/>
                <a:cs typeface="Segoe UI" pitchFamily="34" charset="-120"/>
              </a:rPr>
              <a:t>I answered everything and it still will not advance</a:t>
            </a:r>
            <a:endParaRPr lang="en-US" sz="1250" dirty="0"/>
          </a:p>
        </p:txBody>
      </p:sp>
      <p:sp>
        <p:nvSpPr>
          <p:cNvPr id="12" name="Text 10"/>
          <p:cNvSpPr/>
          <p:nvPr/>
        </p:nvSpPr>
        <p:spPr>
          <a:xfrm>
            <a:off x="5029200" y="2980944"/>
            <a:ext cx="6400800" cy="475488"/>
          </a:xfrm>
          <a:prstGeom prst="rect">
            <a:avLst/>
          </a:prstGeom>
          <a:noFill/>
          <a:ln/>
        </p:spPr>
        <p:txBody>
          <a:bodyPr wrap="square" lIns="0" tIns="0" rIns="0" bIns="0" rtlCol="0" anchor="ctr"/>
          <a:lstStyle/>
          <a:p>
            <a:pPr indent="0" marL="0">
              <a:buNone/>
            </a:pPr>
            <a:r>
              <a:rPr lang="en-US" sz="1200" dirty="0">
                <a:solidFill>
                  <a:srgbClr val="1A1A1A"/>
                </a:solidFill>
                <a:latin typeface="Segoe UI" pitchFamily="34" charset="0"/>
                <a:ea typeface="Segoe UI" pitchFamily="34" charset="-122"/>
                <a:cs typeface="Segoe UI" pitchFamily="34" charset="-120"/>
              </a:rPr>
              <a:t>The server may have dropped your answers. Refresh, or sign out and back in, then try again.</a:t>
            </a:r>
            <a:endParaRPr lang="en-US" sz="1200" dirty="0"/>
          </a:p>
        </p:txBody>
      </p:sp>
      <p:sp>
        <p:nvSpPr>
          <p:cNvPr id="13" name="Shape 11">
            <a:extLst>
              <a:ext uri="{C183D7F6-B498-43B3-948B-1728B52AA6E4}">
                <adec:decorative xmlns:adec="http://schemas.microsoft.com/office/drawing/2017/decorative" val="1"/>
              </a:ext>
            </a:extLst>
          </p:cNvPr>
          <p:cNvSpPr/>
          <p:nvPr/>
        </p:nvSpPr>
        <p:spPr>
          <a:xfrm>
            <a:off x="502920" y="3621024"/>
            <a:ext cx="11155680" cy="621792"/>
          </a:xfrm>
          <a:prstGeom prst="roundRect">
            <a:avLst>
              <a:gd name="adj" fmla="val 5882"/>
            </a:avLst>
          </a:prstGeom>
          <a:solidFill>
            <a:srgbClr val="F4F6F8"/>
          </a:solidFill>
          <a:ln w="12700">
            <a:solidFill>
              <a:srgbClr val="DCE0E5"/>
            </a:solidFill>
            <a:prstDash val="solid"/>
          </a:ln>
        </p:spPr>
      </p:sp>
      <p:sp>
        <p:nvSpPr>
          <p:cNvPr id="14" name="Text 12"/>
          <p:cNvSpPr/>
          <p:nvPr/>
        </p:nvSpPr>
        <p:spPr>
          <a:xfrm>
            <a:off x="777240" y="3694176"/>
            <a:ext cx="4114800" cy="475488"/>
          </a:xfrm>
          <a:prstGeom prst="rect">
            <a:avLst/>
          </a:prstGeom>
          <a:noFill/>
          <a:ln/>
        </p:spPr>
        <p:txBody>
          <a:bodyPr wrap="square" lIns="0" tIns="0" rIns="0" bIns="0" rtlCol="0" anchor="ctr"/>
          <a:lstStyle/>
          <a:p>
            <a:pPr indent="0" marL="0">
              <a:buNone/>
            </a:pPr>
            <a:r>
              <a:rPr lang="en-US" sz="1250" b="1" dirty="0">
                <a:solidFill>
                  <a:srgbClr val="9B2C2C"/>
                </a:solidFill>
                <a:latin typeface="Segoe UI" pitchFamily="34" charset="0"/>
                <a:ea typeface="Segoe UI" pitchFamily="34" charset="-122"/>
                <a:cs typeface="Segoe UI" pitchFamily="34" charset="-120"/>
              </a:rPr>
              <a:t>I do not see the process</a:t>
            </a:r>
            <a:endParaRPr lang="en-US" sz="1250" dirty="0"/>
          </a:p>
        </p:txBody>
      </p:sp>
      <p:sp>
        <p:nvSpPr>
          <p:cNvPr id="15" name="Text 13"/>
          <p:cNvSpPr/>
          <p:nvPr/>
        </p:nvSpPr>
        <p:spPr>
          <a:xfrm>
            <a:off x="5029200" y="3694176"/>
            <a:ext cx="6400800" cy="475488"/>
          </a:xfrm>
          <a:prstGeom prst="rect">
            <a:avLst/>
          </a:prstGeom>
          <a:noFill/>
          <a:ln/>
        </p:spPr>
        <p:txBody>
          <a:bodyPr wrap="square" lIns="0" tIns="0" rIns="0" bIns="0" rtlCol="0" anchor="ctr"/>
          <a:lstStyle/>
          <a:p>
            <a:pPr indent="0" marL="0">
              <a:buNone/>
            </a:pPr>
            <a:r>
              <a:rPr lang="en-US" sz="1200" dirty="0">
                <a:solidFill>
                  <a:srgbClr val="1A1A1A"/>
                </a:solidFill>
                <a:latin typeface="Segoe UI" pitchFamily="34" charset="0"/>
                <a:ea typeface="Segoe UI" pitchFamily="34" charset="-122"/>
                <a:cs typeface="Segoe UI" pitchFamily="34" charset="-120"/>
              </a:rPr>
              <a:t>The submission window has not opened or has closed. Check the Available from dates.</a:t>
            </a:r>
            <a:endParaRPr lang="en-US" sz="1200" dirty="0"/>
          </a:p>
        </p:txBody>
      </p:sp>
      <p:sp>
        <p:nvSpPr>
          <p:cNvPr id="16" name="Shape 14">
            <a:extLst>
              <a:ext uri="{C183D7F6-B498-43B3-948B-1728B52AA6E4}">
                <adec:decorative xmlns:adec="http://schemas.microsoft.com/office/drawing/2017/decorative" val="1"/>
              </a:ext>
            </a:extLst>
          </p:cNvPr>
          <p:cNvSpPr/>
          <p:nvPr/>
        </p:nvSpPr>
        <p:spPr>
          <a:xfrm>
            <a:off x="502920" y="4334256"/>
            <a:ext cx="11155680" cy="621792"/>
          </a:xfrm>
          <a:prstGeom prst="roundRect">
            <a:avLst>
              <a:gd name="adj" fmla="val 5882"/>
            </a:avLst>
          </a:prstGeom>
          <a:solidFill>
            <a:srgbClr val="FFFFFF"/>
          </a:solidFill>
          <a:ln w="12700">
            <a:solidFill>
              <a:srgbClr val="DCE0E5"/>
            </a:solidFill>
            <a:prstDash val="solid"/>
          </a:ln>
        </p:spPr>
      </p:sp>
      <p:sp>
        <p:nvSpPr>
          <p:cNvPr id="17" name="Text 15"/>
          <p:cNvSpPr/>
          <p:nvPr/>
        </p:nvSpPr>
        <p:spPr>
          <a:xfrm>
            <a:off x="777240" y="4407408"/>
            <a:ext cx="4114800" cy="475488"/>
          </a:xfrm>
          <a:prstGeom prst="rect">
            <a:avLst/>
          </a:prstGeom>
          <a:noFill/>
          <a:ln/>
        </p:spPr>
        <p:txBody>
          <a:bodyPr wrap="square" lIns="0" tIns="0" rIns="0" bIns="0" rtlCol="0" anchor="ctr"/>
          <a:lstStyle/>
          <a:p>
            <a:pPr indent="0" marL="0">
              <a:buNone/>
            </a:pPr>
            <a:r>
              <a:rPr lang="en-US" sz="1250" b="1" dirty="0">
                <a:solidFill>
                  <a:srgbClr val="9B2C2C"/>
                </a:solidFill>
                <a:latin typeface="Segoe UI" pitchFamily="34" charset="0"/>
                <a:ea typeface="Segoe UI" pitchFamily="34" charset="-122"/>
                <a:cs typeface="Segoe UI" pitchFamily="34" charset="-120"/>
              </a:rPr>
              <a:t>I opened several TigerZone tabs</a:t>
            </a:r>
            <a:endParaRPr lang="en-US" sz="1250" dirty="0"/>
          </a:p>
        </p:txBody>
      </p:sp>
      <p:sp>
        <p:nvSpPr>
          <p:cNvPr id="18" name="Text 16"/>
          <p:cNvSpPr/>
          <p:nvPr/>
        </p:nvSpPr>
        <p:spPr>
          <a:xfrm>
            <a:off x="5029200" y="4407408"/>
            <a:ext cx="6400800" cy="475488"/>
          </a:xfrm>
          <a:prstGeom prst="rect">
            <a:avLst/>
          </a:prstGeom>
          <a:noFill/>
          <a:ln/>
        </p:spPr>
        <p:txBody>
          <a:bodyPr wrap="square" lIns="0" tIns="0" rIns="0" bIns="0" rtlCol="0" anchor="ctr"/>
          <a:lstStyle/>
          <a:p>
            <a:pPr indent="0" marL="0">
              <a:buNone/>
            </a:pPr>
            <a:r>
              <a:rPr lang="en-US" sz="1200" dirty="0">
                <a:solidFill>
                  <a:srgbClr val="1A1A1A"/>
                </a:solidFill>
                <a:latin typeface="Segoe UI" pitchFamily="34" charset="0"/>
                <a:ea typeface="Segoe UI" pitchFamily="34" charset="-122"/>
                <a:cs typeface="Segoe UI" pitchFamily="34" charset="-120"/>
              </a:rPr>
              <a:t>Opening a request from the list opens a new tab. Stale tabs overwrite each other. Close all but one.</a:t>
            </a:r>
            <a:endParaRPr lang="en-US" sz="1200" dirty="0"/>
          </a:p>
        </p:txBody>
      </p:sp>
      <p:sp>
        <p:nvSpPr>
          <p:cNvPr id="19" name="Shape 17">
            <a:extLst>
              <a:ext uri="{C183D7F6-B498-43B3-948B-1728B52AA6E4}">
                <adec:decorative xmlns:adec="http://schemas.microsoft.com/office/drawing/2017/decorative" val="1"/>
              </a:ext>
            </a:extLst>
          </p:cNvPr>
          <p:cNvSpPr/>
          <p:nvPr/>
        </p:nvSpPr>
        <p:spPr>
          <a:xfrm>
            <a:off x="502920" y="5047488"/>
            <a:ext cx="11155680" cy="621792"/>
          </a:xfrm>
          <a:prstGeom prst="roundRect">
            <a:avLst>
              <a:gd name="adj" fmla="val 5882"/>
            </a:avLst>
          </a:prstGeom>
          <a:solidFill>
            <a:srgbClr val="F4F6F8"/>
          </a:solidFill>
          <a:ln w="12700">
            <a:solidFill>
              <a:srgbClr val="DCE0E5"/>
            </a:solidFill>
            <a:prstDash val="solid"/>
          </a:ln>
        </p:spPr>
      </p:sp>
      <p:sp>
        <p:nvSpPr>
          <p:cNvPr id="20" name="Text 18"/>
          <p:cNvSpPr/>
          <p:nvPr/>
        </p:nvSpPr>
        <p:spPr>
          <a:xfrm>
            <a:off x="777240" y="5120640"/>
            <a:ext cx="4114800" cy="475488"/>
          </a:xfrm>
          <a:prstGeom prst="rect">
            <a:avLst/>
          </a:prstGeom>
          <a:noFill/>
          <a:ln/>
        </p:spPr>
        <p:txBody>
          <a:bodyPr wrap="square" lIns="0" tIns="0" rIns="0" bIns="0" rtlCol="0" anchor="ctr"/>
          <a:lstStyle/>
          <a:p>
            <a:pPr indent="0" marL="0">
              <a:buNone/>
            </a:pPr>
            <a:r>
              <a:rPr lang="en-US" sz="1250" b="1" dirty="0">
                <a:solidFill>
                  <a:srgbClr val="9B2C2C"/>
                </a:solidFill>
                <a:latin typeface="Segoe UI" pitchFamily="34" charset="0"/>
                <a:ea typeface="Segoe UI" pitchFamily="34" charset="-122"/>
                <a:cs typeface="Segoe UI" pitchFamily="34" charset="-120"/>
              </a:rPr>
              <a:t>My travel already happened</a:t>
            </a:r>
            <a:endParaRPr lang="en-US" sz="1250" dirty="0"/>
          </a:p>
        </p:txBody>
      </p:sp>
      <p:sp>
        <p:nvSpPr>
          <p:cNvPr id="21" name="Text 19"/>
          <p:cNvSpPr/>
          <p:nvPr/>
        </p:nvSpPr>
        <p:spPr>
          <a:xfrm>
            <a:off x="5029200" y="5120640"/>
            <a:ext cx="6400800" cy="475488"/>
          </a:xfrm>
          <a:prstGeom prst="rect">
            <a:avLst/>
          </a:prstGeom>
          <a:noFill/>
          <a:ln/>
        </p:spPr>
        <p:txBody>
          <a:bodyPr wrap="square" lIns="0" tIns="0" rIns="0" bIns="0" rtlCol="0" anchor="ctr"/>
          <a:lstStyle/>
          <a:p>
            <a:pPr indent="0" marL="0">
              <a:buNone/>
            </a:pPr>
            <a:r>
              <a:rPr lang="en-US" sz="1200" dirty="0">
                <a:solidFill>
                  <a:srgbClr val="1A1A1A"/>
                </a:solidFill>
                <a:latin typeface="Segoe UI" pitchFamily="34" charset="0"/>
                <a:ea typeface="Segoe UI" pitchFamily="34" charset="-122"/>
                <a:cs typeface="Segoe UI" pitchFamily="34" charset="-120"/>
              </a:rPr>
              <a:t>There are no retroactive requests. Apply before you travel, within the deadline for your trip type.</a:t>
            </a:r>
            <a:endParaRPr lang="en-US" sz="1200" dirty="0"/>
          </a:p>
        </p:txBody>
      </p:sp>
      <p:sp>
        <p:nvSpPr>
          <p:cNvPr id="22" name="Shape 20">
            <a:extLst>
              <a:ext uri="{C183D7F6-B498-43B3-948B-1728B52AA6E4}">
                <adec:decorative xmlns:adec="http://schemas.microsoft.com/office/drawing/2017/decorative" val="1"/>
              </a:ext>
            </a:extLst>
          </p:cNvPr>
          <p:cNvSpPr/>
          <p:nvPr/>
        </p:nvSpPr>
        <p:spPr>
          <a:xfrm>
            <a:off x="502920" y="5760720"/>
            <a:ext cx="11155680" cy="457200"/>
          </a:xfrm>
          <a:prstGeom prst="roundRect">
            <a:avLst>
              <a:gd name="adj" fmla="val 12000"/>
            </a:avLst>
          </a:prstGeom>
          <a:solidFill>
            <a:srgbClr val="FBF1DC"/>
          </a:solidFill>
          <a:ln w="12700">
            <a:solidFill>
              <a:srgbClr val="FBF1DC"/>
            </a:solidFill>
            <a:prstDash val="solid"/>
          </a:ln>
        </p:spPr>
      </p:sp>
      <p:sp>
        <p:nvSpPr>
          <p:cNvPr id="23" name="Text 21"/>
          <p:cNvSpPr/>
          <p:nvPr/>
        </p:nvSpPr>
        <p:spPr>
          <a:xfrm>
            <a:off x="731520" y="5833872"/>
            <a:ext cx="10698480" cy="310896"/>
          </a:xfrm>
          <a:prstGeom prst="rect">
            <a:avLst/>
          </a:prstGeom>
          <a:noFill/>
          <a:ln/>
        </p:spPr>
        <p:txBody>
          <a:bodyPr wrap="square" lIns="0" tIns="0" rIns="0" bIns="0" rtlCol="0" anchor="ctr"/>
          <a:lstStyle/>
          <a:p>
            <a:pPr indent="0" marL="0">
              <a:buNone/>
            </a:pPr>
            <a:r>
              <a:rPr lang="en-US" sz="1250" b="1" dirty="0">
                <a:solidFill>
                  <a:srgbClr val="C8871B"/>
                </a:solidFill>
                <a:latin typeface="Segoe UI" pitchFamily="34" charset="0"/>
                <a:ea typeface="Segoe UI" pitchFamily="34" charset="-122"/>
                <a:cs typeface="Segoe UI" pitchFamily="34" charset="-120"/>
              </a:rPr>
              <a:t>Still stuck? Email sgatravel@memphis.edu with your Travel Request number.</a:t>
            </a:r>
            <a:endParaRPr lang="en-US" sz="1250" dirty="0"/>
          </a:p>
        </p:txBody>
      </p:sp>
      <p:sp>
        <p:nvSpPr>
          <p:cNvPr id="24" name="Text 22"/>
          <p:cNvSpPr/>
          <p:nvPr/>
        </p:nvSpPr>
        <p:spPr>
          <a:xfrm>
            <a:off x="502920" y="6355080"/>
            <a:ext cx="9601200" cy="274320"/>
          </a:xfrm>
          <a:prstGeom prst="rect">
            <a:avLst/>
          </a:prstGeom>
          <a:noFill/>
          <a:ln/>
        </p:spPr>
        <p:txBody>
          <a:bodyPr wrap="square" lIns="0" tIns="0" rIns="0" bIns="0" rtlCol="0" anchor="ctr"/>
          <a:lstStyle/>
          <a:p>
            <a:pPr indent="0" marL="0">
              <a:buNone/>
            </a:pPr>
            <a:r>
              <a:rPr lang="en-US" sz="900" dirty="0">
                <a:solidFill>
                  <a:srgbClr val="5A6472"/>
                </a:solidFill>
                <a:latin typeface="Segoe UI" pitchFamily="34" charset="0"/>
                <a:ea typeface="Segoe UI" pitchFamily="34" charset="-122"/>
                <a:cs typeface="Segoe UI" pitchFamily="34" charset="-120"/>
              </a:rPr>
              <a:t>TigerZone Submission Guide  |  SGA Travel Funding  |  2026-2027</a:t>
            </a:r>
            <a:endParaRPr lang="en-US" sz="900" dirty="0"/>
          </a:p>
        </p:txBody>
      </p:sp>
      <p:sp>
        <p:nvSpPr>
          <p:cNvPr id="25" name="Text 23"/>
          <p:cNvSpPr/>
          <p:nvPr/>
        </p:nvSpPr>
        <p:spPr>
          <a:xfrm>
            <a:off x="11064240" y="6355080"/>
            <a:ext cx="594360" cy="274320"/>
          </a:xfrm>
          <a:prstGeom prst="rect">
            <a:avLst/>
          </a:prstGeom>
          <a:noFill/>
          <a:ln/>
        </p:spPr>
        <p:txBody>
          <a:bodyPr wrap="square" lIns="0" tIns="0" rIns="0" bIns="0" rtlCol="0" anchor="ctr"/>
          <a:lstStyle/>
          <a:p>
            <a:pPr algn="r" indent="0" marL="0">
              <a:buNone/>
            </a:pPr>
            <a:r>
              <a:rPr lang="en-US" sz="900" dirty="0">
                <a:solidFill>
                  <a:srgbClr val="5A6472"/>
                </a:solidFill>
                <a:latin typeface="Segoe UI" pitchFamily="34" charset="0"/>
                <a:ea typeface="Segoe UI" pitchFamily="34" charset="-122"/>
                <a:cs typeface="Segoe UI" pitchFamily="34" charset="-120"/>
              </a:rPr>
              <a:t>19</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02920" y="384048"/>
            <a:ext cx="8686800" cy="256032"/>
          </a:xfrm>
          <a:prstGeom prst="rect">
            <a:avLst/>
          </a:prstGeom>
          <a:noFill/>
          <a:ln/>
        </p:spPr>
        <p:txBody>
          <a:bodyPr wrap="square" lIns="0" tIns="0" rIns="0" bIns="0" rtlCol="0" anchor="ctr"/>
          <a:lstStyle/>
          <a:p>
            <a:pPr indent="0" marL="0">
              <a:buNone/>
            </a:pPr>
            <a:r>
              <a:rPr lang="en-US" sz="1100" b="1" spc="120" kern="0" dirty="0">
                <a:solidFill>
                  <a:srgbClr val="C8871B"/>
                </a:solidFill>
                <a:latin typeface="Segoe UI" pitchFamily="34" charset="0"/>
                <a:ea typeface="Segoe UI" pitchFamily="34" charset="-122"/>
                <a:cs typeface="Segoe UI" pitchFamily="34" charset="-120"/>
              </a:rPr>
              <a:t>READ THIS FIRST</a:t>
            </a:r>
            <a:endParaRPr lang="en-US" sz="1100" dirty="0"/>
          </a:p>
        </p:txBody>
      </p:sp>
      <p:sp>
        <p:nvSpPr>
          <p:cNvPr id="3" name="Text 1"/>
          <p:cNvSpPr/>
          <p:nvPr/>
        </p:nvSpPr>
        <p:spPr>
          <a:xfrm>
            <a:off x="502920" y="658368"/>
            <a:ext cx="10424160" cy="685800"/>
          </a:xfrm>
          <a:prstGeom prst="rect">
            <a:avLst/>
          </a:prstGeom>
          <a:noFill/>
          <a:ln/>
        </p:spPr>
        <p:txBody>
          <a:bodyPr wrap="square" lIns="0" tIns="0" rIns="0" bIns="0" rtlCol="0" anchor="ctr"/>
          <a:lstStyle/>
          <a:p>
            <a:pPr indent="0" marL="0">
              <a:buNone/>
            </a:pPr>
            <a:r>
              <a:rPr lang="en-US" sz="3000" b="1" dirty="0">
                <a:solidFill>
                  <a:srgbClr val="1D3B5F"/>
                </a:solidFill>
                <a:latin typeface="Segoe UI" pitchFamily="34" charset="0"/>
                <a:ea typeface="Segoe UI" pitchFamily="34" charset="-122"/>
                <a:cs typeface="Segoe UI" pitchFamily="34" charset="-120"/>
              </a:rPr>
              <a:t>Travel works differently</a:t>
            </a:r>
            <a:endParaRPr lang="en-US" sz="3000" dirty="0"/>
          </a:p>
        </p:txBody>
      </p:sp>
      <p:sp>
        <p:nvSpPr>
          <p:cNvPr id="4" name="Text 2"/>
          <p:cNvSpPr/>
          <p:nvPr/>
        </p:nvSpPr>
        <p:spPr>
          <a:xfrm>
            <a:off x="502920" y="1554480"/>
            <a:ext cx="11155680" cy="411480"/>
          </a:xfrm>
          <a:prstGeom prst="rect">
            <a:avLst/>
          </a:prstGeom>
          <a:noFill/>
          <a:ln/>
        </p:spPr>
        <p:txBody>
          <a:bodyPr wrap="square" lIns="0" tIns="0" rIns="0" bIns="0" rtlCol="0" anchor="ctr"/>
          <a:lstStyle/>
          <a:p>
            <a:pPr indent="0" marL="0">
              <a:buNone/>
            </a:pPr>
            <a:r>
              <a:rPr lang="en-US" sz="1400" dirty="0">
                <a:solidFill>
                  <a:srgbClr val="1A1A1A"/>
                </a:solidFill>
                <a:latin typeface="Segoe UI" pitchFamily="34" charset="0"/>
                <a:ea typeface="Segoe UI" pitchFamily="34" charset="-122"/>
                <a:cs typeface="Segoe UI" pitchFamily="34" charset="-120"/>
              </a:rPr>
              <a:t>The other SGA funding processes are submitted by an officer on behalf of an organization. Travel is not.</a:t>
            </a:r>
            <a:endParaRPr lang="en-US" sz="1400" dirty="0"/>
          </a:p>
        </p:txBody>
      </p:sp>
      <p:sp>
        <p:nvSpPr>
          <p:cNvPr id="5" name="Shape 3">
            <a:extLst>
              <a:ext uri="{C183D7F6-B498-43B3-948B-1728B52AA6E4}">
                <adec:decorative xmlns:adec="http://schemas.microsoft.com/office/drawing/2017/decorative" val="1"/>
              </a:ext>
            </a:extLst>
          </p:cNvPr>
          <p:cNvSpPr/>
          <p:nvPr/>
        </p:nvSpPr>
        <p:spPr>
          <a:xfrm>
            <a:off x="502920" y="2148840"/>
            <a:ext cx="5440680" cy="2971800"/>
          </a:xfrm>
          <a:prstGeom prst="roundRect">
            <a:avLst>
              <a:gd name="adj" fmla="val 1846"/>
            </a:avLst>
          </a:prstGeom>
          <a:solidFill>
            <a:srgbClr val="F4F6F8"/>
          </a:solidFill>
          <a:ln w="12700">
            <a:solidFill>
              <a:srgbClr val="DCE0E5"/>
            </a:solidFill>
            <a:prstDash val="solid"/>
          </a:ln>
        </p:spPr>
      </p:sp>
      <p:sp>
        <p:nvSpPr>
          <p:cNvPr id="6" name="Text 4"/>
          <p:cNvSpPr/>
          <p:nvPr/>
        </p:nvSpPr>
        <p:spPr>
          <a:xfrm>
            <a:off x="822960" y="2377440"/>
            <a:ext cx="4800600" cy="274320"/>
          </a:xfrm>
          <a:prstGeom prst="rect">
            <a:avLst/>
          </a:prstGeom>
          <a:noFill/>
          <a:ln/>
        </p:spPr>
        <p:txBody>
          <a:bodyPr wrap="square" lIns="0" tIns="0" rIns="0" bIns="0" rtlCol="0" anchor="ctr"/>
          <a:lstStyle/>
          <a:p>
            <a:pPr indent="0" marL="0">
              <a:buNone/>
            </a:pPr>
            <a:r>
              <a:rPr lang="en-US" sz="1100" b="1" spc="120" kern="0" dirty="0">
                <a:solidFill>
                  <a:srgbClr val="1D3B5F"/>
                </a:solidFill>
                <a:latin typeface="Segoe UI" pitchFamily="34" charset="0"/>
                <a:ea typeface="Segoe UI" pitchFamily="34" charset="-122"/>
                <a:cs typeface="Segoe UI" pitchFamily="34" charset="-120"/>
              </a:rPr>
              <a:t>ORGANIZATIONAL FUNDING</a:t>
            </a:r>
            <a:endParaRPr lang="en-US" sz="1100" dirty="0"/>
          </a:p>
        </p:txBody>
      </p:sp>
      <p:sp>
        <p:nvSpPr>
          <p:cNvPr id="7" name="Text 5"/>
          <p:cNvSpPr/>
          <p:nvPr/>
        </p:nvSpPr>
        <p:spPr>
          <a:xfrm>
            <a:off x="822960" y="2697480"/>
            <a:ext cx="4800600" cy="411480"/>
          </a:xfrm>
          <a:prstGeom prst="rect">
            <a:avLst/>
          </a:prstGeom>
          <a:noFill/>
          <a:ln/>
        </p:spPr>
        <p:txBody>
          <a:bodyPr wrap="square" lIns="0" tIns="0" rIns="0" bIns="0" rtlCol="0" anchor="ctr"/>
          <a:lstStyle/>
          <a:p>
            <a:pPr indent="0" marL="0">
              <a:buNone/>
            </a:pPr>
            <a:r>
              <a:rPr lang="en-US" sz="1600" b="1" dirty="0">
                <a:solidFill>
                  <a:srgbClr val="1D3B5F"/>
                </a:solidFill>
                <a:latin typeface="Segoe UI" pitchFamily="34" charset="0"/>
                <a:ea typeface="Segoe UI" pitchFamily="34" charset="-122"/>
                <a:cs typeface="Segoe UI" pitchFamily="34" charset="-120"/>
              </a:rPr>
              <a:t>SOF Programming and Purchase and Funding</a:t>
            </a:r>
            <a:endParaRPr lang="en-US" sz="1600" dirty="0"/>
          </a:p>
        </p:txBody>
      </p:sp>
      <p:sp>
        <p:nvSpPr>
          <p:cNvPr id="8" name="Text 6"/>
          <p:cNvSpPr/>
          <p:nvPr/>
        </p:nvSpPr>
        <p:spPr>
          <a:xfrm>
            <a:off x="822960" y="3200400"/>
            <a:ext cx="4800600" cy="1737360"/>
          </a:xfrm>
          <a:prstGeom prst="rect">
            <a:avLst/>
          </a:prstGeom>
          <a:noFill/>
          <a:ln/>
        </p:spPr>
        <p:txBody>
          <a:bodyPr wrap="square" rtlCol="0" anchor="t"/>
          <a:lstStyle/>
          <a:p>
            <a:pPr marL="342900" indent="-342900">
              <a:lnSpc>
                <a:spcPts val="1938"/>
              </a:lnSpc>
              <a:spcAft>
                <a:spcPts val="900"/>
              </a:spcAft>
              <a:buSzPct val="100000"/>
              <a:buChar char="•"/>
            </a:pPr>
            <a:r>
              <a:rPr lang="en-US" sz="1250" dirty="0">
                <a:solidFill>
                  <a:srgbClr val="1A1A1A"/>
                </a:solidFill>
                <a:latin typeface="Segoe UI" pitchFamily="34" charset="0"/>
                <a:ea typeface="Segoe UI" pitchFamily="34" charset="-122"/>
                <a:cs typeface="Segoe UI" pitchFamily="34" charset="-120"/>
              </a:rPr>
              <a:t>An officer submits for the organization</a:t>
            </a:r>
            <a:endParaRPr lang="en-US" sz="1250" dirty="0"/>
          </a:p>
          <a:p>
            <a:pPr marL="342900" indent="-342900">
              <a:lnSpc>
                <a:spcPts val="1938"/>
              </a:lnSpc>
              <a:spcAft>
                <a:spcPts val="900"/>
              </a:spcAft>
              <a:buSzPct val="100000"/>
              <a:buChar char="•"/>
            </a:pPr>
            <a:r>
              <a:rPr lang="en-US" sz="1250" dirty="0">
                <a:solidFill>
                  <a:srgbClr val="1A1A1A"/>
                </a:solidFill>
                <a:latin typeface="Segoe UI" pitchFamily="34" charset="0"/>
                <a:ea typeface="Segoe UI" pitchFamily="34" charset="-122"/>
                <a:cs typeface="Segoe UI" pitchFamily="34" charset="-120"/>
              </a:rPr>
              <a:t>You start from the organization's page</a:t>
            </a:r>
            <a:endParaRPr lang="en-US" sz="1250" dirty="0"/>
          </a:p>
          <a:p>
            <a:pPr marL="342900" indent="-342900">
              <a:lnSpc>
                <a:spcPts val="1938"/>
              </a:lnSpc>
              <a:spcAft>
                <a:spcPts val="900"/>
              </a:spcAft>
              <a:buSzPct val="100000"/>
              <a:buChar char="•"/>
            </a:pPr>
            <a:r>
              <a:rPr lang="en-US" sz="1250" dirty="0">
                <a:solidFill>
                  <a:srgbClr val="1A1A1A"/>
                </a:solidFill>
                <a:latin typeface="Segoe UI" pitchFamily="34" charset="0"/>
                <a:ea typeface="Segoe UI" pitchFamily="34" charset="-122"/>
                <a:cs typeface="Segoe UI" pitchFamily="34" charset="-120"/>
              </a:rPr>
              <a:t>Money is paid to or for the organization</a:t>
            </a:r>
            <a:endParaRPr lang="en-US" sz="1250" dirty="0"/>
          </a:p>
        </p:txBody>
      </p:sp>
      <p:sp>
        <p:nvSpPr>
          <p:cNvPr id="9" name="Shape 7">
            <a:extLst>
              <a:ext uri="{C183D7F6-B498-43B3-948B-1728B52AA6E4}">
                <adec:decorative xmlns:adec="http://schemas.microsoft.com/office/drawing/2017/decorative" val="1"/>
              </a:ext>
            </a:extLst>
          </p:cNvPr>
          <p:cNvSpPr/>
          <p:nvPr/>
        </p:nvSpPr>
        <p:spPr>
          <a:xfrm>
            <a:off x="6217920" y="2148840"/>
            <a:ext cx="5440680" cy="2971800"/>
          </a:xfrm>
          <a:prstGeom prst="roundRect">
            <a:avLst>
              <a:gd name="adj" fmla="val 1846"/>
            </a:avLst>
          </a:prstGeom>
          <a:solidFill>
            <a:srgbClr val="E9F3EE"/>
          </a:solidFill>
          <a:ln w="12700">
            <a:solidFill>
              <a:srgbClr val="DCE0E5"/>
            </a:solidFill>
            <a:prstDash val="solid"/>
          </a:ln>
        </p:spPr>
      </p:sp>
      <p:sp>
        <p:nvSpPr>
          <p:cNvPr id="10" name="Text 8"/>
          <p:cNvSpPr/>
          <p:nvPr/>
        </p:nvSpPr>
        <p:spPr>
          <a:xfrm>
            <a:off x="6537960" y="2377440"/>
            <a:ext cx="4800600" cy="274320"/>
          </a:xfrm>
          <a:prstGeom prst="rect">
            <a:avLst/>
          </a:prstGeom>
          <a:noFill/>
          <a:ln/>
        </p:spPr>
        <p:txBody>
          <a:bodyPr wrap="square" lIns="0" tIns="0" rIns="0" bIns="0" rtlCol="0" anchor="ctr"/>
          <a:lstStyle/>
          <a:p>
            <a:pPr indent="0" marL="0">
              <a:buNone/>
            </a:pPr>
            <a:r>
              <a:rPr lang="en-US" sz="1100" b="1" spc="120" kern="0" dirty="0">
                <a:solidFill>
                  <a:srgbClr val="1F6B4A"/>
                </a:solidFill>
                <a:latin typeface="Segoe UI" pitchFamily="34" charset="0"/>
                <a:ea typeface="Segoe UI" pitchFamily="34" charset="-122"/>
                <a:cs typeface="Segoe UI" pitchFamily="34" charset="-120"/>
              </a:rPr>
              <a:t>TRAVEL FUNDING</a:t>
            </a:r>
            <a:endParaRPr lang="en-US" sz="1100" dirty="0"/>
          </a:p>
        </p:txBody>
      </p:sp>
      <p:sp>
        <p:nvSpPr>
          <p:cNvPr id="11" name="Text 9"/>
          <p:cNvSpPr/>
          <p:nvPr/>
        </p:nvSpPr>
        <p:spPr>
          <a:xfrm>
            <a:off x="6537960" y="2697480"/>
            <a:ext cx="4800600" cy="411480"/>
          </a:xfrm>
          <a:prstGeom prst="rect">
            <a:avLst/>
          </a:prstGeom>
          <a:noFill/>
          <a:ln/>
        </p:spPr>
        <p:txBody>
          <a:bodyPr wrap="square" lIns="0" tIns="0" rIns="0" bIns="0" rtlCol="0" anchor="ctr"/>
          <a:lstStyle/>
          <a:p>
            <a:pPr indent="0" marL="0">
              <a:buNone/>
            </a:pPr>
            <a:r>
              <a:rPr lang="en-US" sz="1600" b="1" dirty="0">
                <a:solidFill>
                  <a:srgbClr val="1D3B5F"/>
                </a:solidFill>
                <a:latin typeface="Segoe UI" pitchFamily="34" charset="0"/>
                <a:ea typeface="Segoe UI" pitchFamily="34" charset="-122"/>
                <a:cs typeface="Segoe UI" pitchFamily="34" charset="-120"/>
              </a:rPr>
              <a:t>SGA Travel Funding</a:t>
            </a:r>
            <a:endParaRPr lang="en-US" sz="1600" dirty="0"/>
          </a:p>
        </p:txBody>
      </p:sp>
      <p:sp>
        <p:nvSpPr>
          <p:cNvPr id="12" name="Text 10"/>
          <p:cNvSpPr/>
          <p:nvPr/>
        </p:nvSpPr>
        <p:spPr>
          <a:xfrm>
            <a:off x="6537960" y="3200400"/>
            <a:ext cx="4800600" cy="1737360"/>
          </a:xfrm>
          <a:prstGeom prst="rect">
            <a:avLst/>
          </a:prstGeom>
          <a:noFill/>
          <a:ln/>
        </p:spPr>
        <p:txBody>
          <a:bodyPr wrap="square" rtlCol="0" anchor="t"/>
          <a:lstStyle/>
          <a:p>
            <a:pPr marL="342900" indent="-342900">
              <a:lnSpc>
                <a:spcPts val="1938"/>
              </a:lnSpc>
              <a:spcAft>
                <a:spcPts val="900"/>
              </a:spcAft>
              <a:buSzPct val="100000"/>
              <a:buChar char="•"/>
            </a:pPr>
            <a:r>
              <a:rPr lang="en-US" sz="1250" dirty="0">
                <a:solidFill>
                  <a:srgbClr val="1A1A1A"/>
                </a:solidFill>
                <a:latin typeface="Segoe UI" pitchFamily="34" charset="0"/>
                <a:ea typeface="Segoe UI" pitchFamily="34" charset="-122"/>
                <a:cs typeface="Segoe UI" pitchFamily="34" charset="-120"/>
              </a:rPr>
              <a:t>Each traveler submits their own request</a:t>
            </a:r>
            <a:endParaRPr lang="en-US" sz="1250" dirty="0"/>
          </a:p>
          <a:p>
            <a:pPr marL="342900" indent="-342900">
              <a:lnSpc>
                <a:spcPts val="1938"/>
              </a:lnSpc>
              <a:spcAft>
                <a:spcPts val="900"/>
              </a:spcAft>
              <a:buSzPct val="100000"/>
              <a:buChar char="•"/>
            </a:pPr>
            <a:r>
              <a:rPr lang="en-US" sz="1250" dirty="0">
                <a:solidFill>
                  <a:srgbClr val="1A1A1A"/>
                </a:solidFill>
                <a:latin typeface="Segoe UI" pitchFamily="34" charset="0"/>
                <a:ea typeface="Segoe UI" pitchFamily="34" charset="-122"/>
                <a:cs typeface="Segoe UI" pitchFamily="34" charset="-120"/>
              </a:rPr>
              <a:t>You start from your own profile menu</a:t>
            </a:r>
            <a:endParaRPr lang="en-US" sz="1250" dirty="0"/>
          </a:p>
          <a:p>
            <a:pPr marL="342900" indent="-342900">
              <a:lnSpc>
                <a:spcPts val="1938"/>
              </a:lnSpc>
              <a:spcAft>
                <a:spcPts val="900"/>
              </a:spcAft>
              <a:buSzPct val="100000"/>
              <a:buChar char="•"/>
            </a:pPr>
            <a:r>
              <a:rPr lang="en-US" sz="1250" dirty="0">
                <a:solidFill>
                  <a:srgbClr val="1A1A1A"/>
                </a:solidFill>
                <a:latin typeface="Segoe UI" pitchFamily="34" charset="0"/>
                <a:ea typeface="Segoe UI" pitchFamily="34" charset="-122"/>
                <a:cs typeface="Segoe UI" pitchFamily="34" charset="-120"/>
              </a:rPr>
              <a:t>A check is mailed to the traveler after travel</a:t>
            </a:r>
            <a:endParaRPr lang="en-US" sz="1250" dirty="0"/>
          </a:p>
        </p:txBody>
      </p:sp>
      <p:sp>
        <p:nvSpPr>
          <p:cNvPr id="13" name="Shape 11">
            <a:extLst>
              <a:ext uri="{C183D7F6-B498-43B3-948B-1728B52AA6E4}">
                <adec:decorative xmlns:adec="http://schemas.microsoft.com/office/drawing/2017/decorative" val="1"/>
              </a:ext>
            </a:extLst>
          </p:cNvPr>
          <p:cNvSpPr/>
          <p:nvPr/>
        </p:nvSpPr>
        <p:spPr>
          <a:xfrm>
            <a:off x="502920" y="5349240"/>
            <a:ext cx="11155680" cy="548640"/>
          </a:xfrm>
          <a:prstGeom prst="roundRect">
            <a:avLst>
              <a:gd name="adj" fmla="val 10000"/>
            </a:avLst>
          </a:prstGeom>
          <a:solidFill>
            <a:srgbClr val="FBECEC"/>
          </a:solidFill>
          <a:ln w="12700">
            <a:solidFill>
              <a:srgbClr val="FBECEC"/>
            </a:solidFill>
            <a:prstDash val="solid"/>
          </a:ln>
        </p:spPr>
      </p:sp>
      <p:sp>
        <p:nvSpPr>
          <p:cNvPr id="14" name="Text 12"/>
          <p:cNvSpPr/>
          <p:nvPr/>
        </p:nvSpPr>
        <p:spPr>
          <a:xfrm>
            <a:off x="731520" y="5422392"/>
            <a:ext cx="10698480" cy="402336"/>
          </a:xfrm>
          <a:prstGeom prst="rect">
            <a:avLst/>
          </a:prstGeom>
          <a:noFill/>
          <a:ln/>
        </p:spPr>
        <p:txBody>
          <a:bodyPr wrap="square" lIns="0" tIns="0" rIns="0" bIns="0" rtlCol="0" anchor="ctr"/>
          <a:lstStyle/>
          <a:p>
            <a:pPr indent="0" marL="0">
              <a:buNone/>
            </a:pPr>
            <a:r>
              <a:rPr lang="en-US" sz="1250" b="1" dirty="0">
                <a:solidFill>
                  <a:srgbClr val="9B2C2C"/>
                </a:solidFill>
                <a:latin typeface="Segoe UI" pitchFamily="34" charset="0"/>
                <a:ea typeface="Segoe UI" pitchFamily="34" charset="-122"/>
                <a:cs typeface="Segoe UI" pitchFamily="34" charset="-120"/>
              </a:rPr>
              <a:t>Advisors do not submit on behalf of students. If you are not the traveler, you are in the wrong place.</a:t>
            </a:r>
            <a:endParaRPr lang="en-US" sz="1250" dirty="0"/>
          </a:p>
        </p:txBody>
      </p:sp>
      <p:sp>
        <p:nvSpPr>
          <p:cNvPr id="15" name="Shape 13">
            <a:extLst>
              <a:ext uri="{C183D7F6-B498-43B3-948B-1728B52AA6E4}">
                <adec:decorative xmlns:adec="http://schemas.microsoft.com/office/drawing/2017/decorative" val="1"/>
              </a:ext>
            </a:extLst>
          </p:cNvPr>
          <p:cNvSpPr/>
          <p:nvPr/>
        </p:nvSpPr>
        <p:spPr>
          <a:xfrm>
            <a:off x="502920" y="5989320"/>
            <a:ext cx="11155680" cy="548640"/>
          </a:xfrm>
          <a:prstGeom prst="roundRect">
            <a:avLst>
              <a:gd name="adj" fmla="val 10000"/>
            </a:avLst>
          </a:prstGeom>
          <a:solidFill>
            <a:srgbClr val="FBF1DC"/>
          </a:solidFill>
          <a:ln w="12700">
            <a:solidFill>
              <a:srgbClr val="FBF1DC"/>
            </a:solidFill>
            <a:prstDash val="solid"/>
          </a:ln>
        </p:spPr>
      </p:sp>
      <p:sp>
        <p:nvSpPr>
          <p:cNvPr id="16" name="Text 14"/>
          <p:cNvSpPr/>
          <p:nvPr/>
        </p:nvSpPr>
        <p:spPr>
          <a:xfrm>
            <a:off x="731520" y="6062472"/>
            <a:ext cx="10698480" cy="402336"/>
          </a:xfrm>
          <a:prstGeom prst="rect">
            <a:avLst/>
          </a:prstGeom>
          <a:noFill/>
          <a:ln/>
        </p:spPr>
        <p:txBody>
          <a:bodyPr wrap="square" lIns="0" tIns="0" rIns="0" bIns="0" rtlCol="0" anchor="ctr"/>
          <a:lstStyle/>
          <a:p>
            <a:pPr indent="0" marL="0">
              <a:buNone/>
            </a:pPr>
            <a:r>
              <a:rPr lang="en-US" sz="1250" b="1" dirty="0">
                <a:solidFill>
                  <a:srgbClr val="C8871B"/>
                </a:solidFill>
                <a:latin typeface="Segoe UI" pitchFamily="34" charset="0"/>
                <a:ea typeface="Segoe UI" pitchFamily="34" charset="-122"/>
                <a:cs typeface="Segoe UI" pitchFamily="34" charset="-120"/>
              </a:rPr>
              <a:t>Graduate travel that is not tied to an RSO uses the separate Graduate Student Association process at memphis.edu/gsa/travel.</a:t>
            </a:r>
            <a:endParaRPr lang="en-US" sz="1250" dirty="0"/>
          </a:p>
        </p:txBody>
      </p:sp>
      <p:sp>
        <p:nvSpPr>
          <p:cNvPr id="17" name="Text 15"/>
          <p:cNvSpPr/>
          <p:nvPr/>
        </p:nvSpPr>
        <p:spPr>
          <a:xfrm>
            <a:off x="502920" y="6355080"/>
            <a:ext cx="9601200" cy="274320"/>
          </a:xfrm>
          <a:prstGeom prst="rect">
            <a:avLst/>
          </a:prstGeom>
          <a:noFill/>
          <a:ln/>
        </p:spPr>
        <p:txBody>
          <a:bodyPr wrap="square" lIns="0" tIns="0" rIns="0" bIns="0" rtlCol="0" anchor="ctr"/>
          <a:lstStyle/>
          <a:p>
            <a:pPr indent="0" marL="0">
              <a:buNone/>
            </a:pPr>
            <a:r>
              <a:rPr lang="en-US" sz="900" dirty="0">
                <a:solidFill>
                  <a:srgbClr val="5A6472"/>
                </a:solidFill>
                <a:latin typeface="Segoe UI" pitchFamily="34" charset="0"/>
                <a:ea typeface="Segoe UI" pitchFamily="34" charset="-122"/>
                <a:cs typeface="Segoe UI" pitchFamily="34" charset="-120"/>
              </a:rPr>
              <a:t>TigerZone Submission Guide  |  SGA Travel Funding  |  2026-2027</a:t>
            </a:r>
            <a:endParaRPr lang="en-US" sz="900" dirty="0"/>
          </a:p>
        </p:txBody>
      </p:sp>
      <p:sp>
        <p:nvSpPr>
          <p:cNvPr id="18" name="Text 16"/>
          <p:cNvSpPr/>
          <p:nvPr/>
        </p:nvSpPr>
        <p:spPr>
          <a:xfrm>
            <a:off x="11064240" y="6355080"/>
            <a:ext cx="594360" cy="274320"/>
          </a:xfrm>
          <a:prstGeom prst="rect">
            <a:avLst/>
          </a:prstGeom>
          <a:noFill/>
          <a:ln/>
        </p:spPr>
        <p:txBody>
          <a:bodyPr wrap="square" lIns="0" tIns="0" rIns="0" bIns="0" rtlCol="0" anchor="ctr"/>
          <a:lstStyle/>
          <a:p>
            <a:pPr algn="r" indent="0" marL="0">
              <a:buNone/>
            </a:pPr>
            <a:r>
              <a:rPr lang="en-US" sz="900" dirty="0">
                <a:solidFill>
                  <a:srgbClr val="5A6472"/>
                </a:solidFill>
                <a:latin typeface="Segoe UI" pitchFamily="34" charset="0"/>
                <a:ea typeface="Segoe UI" pitchFamily="34" charset="-122"/>
                <a:cs typeface="Segoe UI" pitchFamily="34" charset="-120"/>
              </a:rPr>
              <a:t>2</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1D3B5F"/>
        </a:solidFill>
      </p:bgPr>
    </p:bg>
    <p:spTree>
      <p:nvGrpSpPr>
        <p:cNvPr id="1" name=""/>
        <p:cNvGrpSpPr/>
        <p:nvPr/>
      </p:nvGrpSpPr>
      <p:grpSpPr>
        <a:xfrm>
          <a:off x="0" y="0"/>
          <a:ext cx="0" cy="0"/>
          <a:chOff x="0" y="0"/>
          <a:chExt cx="0" cy="0"/>
        </a:xfrm>
      </p:grpSpPr>
      <p:sp>
        <p:nvSpPr>
          <p:cNvPr id="2" name="Shape 0">
            <a:extLst>
              <a:ext uri="{C183D7F6-B498-43B3-948B-1728B52AA6E4}">
                <adec:decorative xmlns:adec="http://schemas.microsoft.com/office/drawing/2017/decorative" val="1"/>
              </a:ext>
            </a:extLst>
          </p:cNvPr>
          <p:cNvSpPr/>
          <p:nvPr/>
        </p:nvSpPr>
        <p:spPr>
          <a:xfrm>
            <a:off x="0" y="0"/>
            <a:ext cx="12188952" cy="6858000"/>
          </a:xfrm>
          <a:prstGeom prst="rect">
            <a:avLst/>
          </a:prstGeom>
          <a:solidFill>
            <a:srgbClr val="1D3B5F"/>
          </a:solidFill>
          <a:ln w="12700">
            <a:solidFill>
              <a:srgbClr val="1D3B5F"/>
            </a:solidFill>
            <a:prstDash val="solid"/>
          </a:ln>
        </p:spPr>
      </p:sp>
      <p:sp>
        <p:nvSpPr>
          <p:cNvPr id="3" name="Text 1"/>
          <p:cNvSpPr/>
          <p:nvPr/>
        </p:nvSpPr>
        <p:spPr>
          <a:xfrm>
            <a:off x="822960" y="685800"/>
            <a:ext cx="10058400" cy="73152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Before you submit</a:t>
            </a:r>
            <a:endParaRPr lang="en-US" sz="3600" dirty="0"/>
          </a:p>
        </p:txBody>
      </p:sp>
      <p:sp>
        <p:nvSpPr>
          <p:cNvPr id="4" name="Text 2"/>
          <p:cNvSpPr/>
          <p:nvPr/>
        </p:nvSpPr>
        <p:spPr>
          <a:xfrm>
            <a:off x="868680" y="1600200"/>
            <a:ext cx="365760" cy="365760"/>
          </a:xfrm>
          <a:prstGeom prst="rect">
            <a:avLst/>
          </a:prstGeom>
          <a:noFill/>
          <a:ln/>
        </p:spPr>
        <p:txBody>
          <a:bodyPr wrap="square" lIns="0" tIns="0" rIns="0" bIns="0" rtlCol="0" anchor="ctr"/>
          <a:lstStyle/>
          <a:p>
            <a:pPr indent="0" marL="0">
              <a:buNone/>
            </a:pPr>
            <a:r>
              <a:rPr lang="en-US" sz="1700" b="1" dirty="0">
                <a:solidFill>
                  <a:srgbClr val="C8871B"/>
                </a:solidFill>
                <a:latin typeface="Segoe UI" pitchFamily="34" charset="0"/>
                <a:ea typeface="Segoe UI" pitchFamily="34" charset="-122"/>
                <a:cs typeface="Segoe UI" pitchFamily="34" charset="-120"/>
              </a:rPr>
              <a:t>✓</a:t>
            </a:r>
            <a:endParaRPr lang="en-US" sz="1700" dirty="0"/>
          </a:p>
        </p:txBody>
      </p:sp>
      <p:sp>
        <p:nvSpPr>
          <p:cNvPr id="5" name="Text 3"/>
          <p:cNvSpPr/>
          <p:nvPr/>
        </p:nvSpPr>
        <p:spPr>
          <a:xfrm>
            <a:off x="1371600" y="1600200"/>
            <a:ext cx="10058400" cy="365760"/>
          </a:xfrm>
          <a:prstGeom prst="rect">
            <a:avLst/>
          </a:prstGeom>
          <a:noFill/>
          <a:ln/>
        </p:spPr>
        <p:txBody>
          <a:bodyPr wrap="square" lIns="0" tIns="0" rIns="0" bIns="0" rtlCol="0" anchor="ctr"/>
          <a:lstStyle/>
          <a:p>
            <a:pPr indent="0" marL="0">
              <a:buNone/>
            </a:pPr>
            <a:r>
              <a:rPr lang="en-US" sz="1450" dirty="0">
                <a:solidFill>
                  <a:srgbClr val="D6DEE8"/>
                </a:solidFill>
                <a:latin typeface="Segoe UI" pitchFamily="34" charset="0"/>
                <a:ea typeface="Segoe UI" pitchFamily="34" charset="-122"/>
                <a:cs typeface="Segoe UI" pitchFamily="34" charset="-120"/>
              </a:rPr>
              <a:t>You are the traveler, submitting for yourself</a:t>
            </a:r>
            <a:endParaRPr lang="en-US" sz="1450" dirty="0"/>
          </a:p>
        </p:txBody>
      </p:sp>
      <p:sp>
        <p:nvSpPr>
          <p:cNvPr id="6" name="Text 4"/>
          <p:cNvSpPr/>
          <p:nvPr/>
        </p:nvSpPr>
        <p:spPr>
          <a:xfrm>
            <a:off x="868680" y="2130552"/>
            <a:ext cx="365760" cy="365760"/>
          </a:xfrm>
          <a:prstGeom prst="rect">
            <a:avLst/>
          </a:prstGeom>
          <a:noFill/>
          <a:ln/>
        </p:spPr>
        <p:txBody>
          <a:bodyPr wrap="square" lIns="0" tIns="0" rIns="0" bIns="0" rtlCol="0" anchor="ctr"/>
          <a:lstStyle/>
          <a:p>
            <a:pPr indent="0" marL="0">
              <a:buNone/>
            </a:pPr>
            <a:r>
              <a:rPr lang="en-US" sz="1700" b="1" dirty="0">
                <a:solidFill>
                  <a:srgbClr val="C8871B"/>
                </a:solidFill>
                <a:latin typeface="Segoe UI" pitchFamily="34" charset="0"/>
                <a:ea typeface="Segoe UI" pitchFamily="34" charset="-122"/>
                <a:cs typeface="Segoe UI" pitchFamily="34" charset="-120"/>
              </a:rPr>
              <a:t>✓</a:t>
            </a:r>
            <a:endParaRPr lang="en-US" sz="1700" dirty="0"/>
          </a:p>
        </p:txBody>
      </p:sp>
      <p:sp>
        <p:nvSpPr>
          <p:cNvPr id="7" name="Text 5"/>
          <p:cNvSpPr/>
          <p:nvPr/>
        </p:nvSpPr>
        <p:spPr>
          <a:xfrm>
            <a:off x="1371600" y="2130552"/>
            <a:ext cx="10058400" cy="365760"/>
          </a:xfrm>
          <a:prstGeom prst="rect">
            <a:avLst/>
          </a:prstGeom>
          <a:noFill/>
          <a:ln/>
        </p:spPr>
        <p:txBody>
          <a:bodyPr wrap="square" lIns="0" tIns="0" rIns="0" bIns="0" rtlCol="0" anchor="ctr"/>
          <a:lstStyle/>
          <a:p>
            <a:pPr indent="0" marL="0">
              <a:buNone/>
            </a:pPr>
            <a:r>
              <a:rPr lang="en-US" sz="1450" dirty="0">
                <a:solidFill>
                  <a:srgbClr val="D6DEE8"/>
                </a:solidFill>
                <a:latin typeface="Segoe UI" pitchFamily="34" charset="0"/>
                <a:ea typeface="Segoe UI" pitchFamily="34" charset="-122"/>
                <a:cs typeface="Segoe UI" pitchFamily="34" charset="-120"/>
              </a:rPr>
              <a:t>All three trainings are complete: RSO, SGA financial, SGA Travel</a:t>
            </a:r>
            <a:endParaRPr lang="en-US" sz="1450" dirty="0"/>
          </a:p>
        </p:txBody>
      </p:sp>
      <p:sp>
        <p:nvSpPr>
          <p:cNvPr id="8" name="Text 6"/>
          <p:cNvSpPr/>
          <p:nvPr/>
        </p:nvSpPr>
        <p:spPr>
          <a:xfrm>
            <a:off x="868680" y="2660904"/>
            <a:ext cx="365760" cy="365760"/>
          </a:xfrm>
          <a:prstGeom prst="rect">
            <a:avLst/>
          </a:prstGeom>
          <a:noFill/>
          <a:ln/>
        </p:spPr>
        <p:txBody>
          <a:bodyPr wrap="square" lIns="0" tIns="0" rIns="0" bIns="0" rtlCol="0" anchor="ctr"/>
          <a:lstStyle/>
          <a:p>
            <a:pPr indent="0" marL="0">
              <a:buNone/>
            </a:pPr>
            <a:r>
              <a:rPr lang="en-US" sz="1700" b="1" dirty="0">
                <a:solidFill>
                  <a:srgbClr val="C8871B"/>
                </a:solidFill>
                <a:latin typeface="Segoe UI" pitchFamily="34" charset="0"/>
                <a:ea typeface="Segoe UI" pitchFamily="34" charset="-122"/>
                <a:cs typeface="Segoe UI" pitchFamily="34" charset="-120"/>
              </a:rPr>
              <a:t>✓</a:t>
            </a:r>
            <a:endParaRPr lang="en-US" sz="1700" dirty="0"/>
          </a:p>
        </p:txBody>
      </p:sp>
      <p:sp>
        <p:nvSpPr>
          <p:cNvPr id="9" name="Text 7"/>
          <p:cNvSpPr/>
          <p:nvPr/>
        </p:nvSpPr>
        <p:spPr>
          <a:xfrm>
            <a:off x="1371600" y="2660904"/>
            <a:ext cx="10058400" cy="365760"/>
          </a:xfrm>
          <a:prstGeom prst="rect">
            <a:avLst/>
          </a:prstGeom>
          <a:noFill/>
          <a:ln/>
        </p:spPr>
        <p:txBody>
          <a:bodyPr wrap="square" lIns="0" tIns="0" rIns="0" bIns="0" rtlCol="0" anchor="ctr"/>
          <a:lstStyle/>
          <a:p>
            <a:pPr indent="0" marL="0">
              <a:buNone/>
            </a:pPr>
            <a:r>
              <a:rPr lang="en-US" sz="1450" dirty="0">
                <a:solidFill>
                  <a:srgbClr val="D6DEE8"/>
                </a:solidFill>
                <a:latin typeface="Segoe UI" pitchFamily="34" charset="0"/>
                <a:ea typeface="Segoe UI" pitchFamily="34" charset="-122"/>
                <a:cs typeface="Segoe UI" pitchFamily="34" charset="-120"/>
              </a:rPr>
              <a:t>Your conference confirmation is uploaded under Travel Documentation</a:t>
            </a:r>
            <a:endParaRPr lang="en-US" sz="1450" dirty="0"/>
          </a:p>
        </p:txBody>
      </p:sp>
      <p:sp>
        <p:nvSpPr>
          <p:cNvPr id="10" name="Text 8"/>
          <p:cNvSpPr/>
          <p:nvPr/>
        </p:nvSpPr>
        <p:spPr>
          <a:xfrm>
            <a:off x="868680" y="3191256"/>
            <a:ext cx="365760" cy="365760"/>
          </a:xfrm>
          <a:prstGeom prst="rect">
            <a:avLst/>
          </a:prstGeom>
          <a:noFill/>
          <a:ln/>
        </p:spPr>
        <p:txBody>
          <a:bodyPr wrap="square" lIns="0" tIns="0" rIns="0" bIns="0" rtlCol="0" anchor="ctr"/>
          <a:lstStyle/>
          <a:p>
            <a:pPr indent="0" marL="0">
              <a:buNone/>
            </a:pPr>
            <a:r>
              <a:rPr lang="en-US" sz="1700" b="1" dirty="0">
                <a:solidFill>
                  <a:srgbClr val="C8871B"/>
                </a:solidFill>
                <a:latin typeface="Segoe UI" pitchFamily="34" charset="0"/>
                <a:ea typeface="Segoe UI" pitchFamily="34" charset="-122"/>
                <a:cs typeface="Segoe UI" pitchFamily="34" charset="-120"/>
              </a:rPr>
              <a:t>✓</a:t>
            </a:r>
            <a:endParaRPr lang="en-US" sz="1700" dirty="0"/>
          </a:p>
        </p:txBody>
      </p:sp>
      <p:sp>
        <p:nvSpPr>
          <p:cNvPr id="11" name="Text 9"/>
          <p:cNvSpPr/>
          <p:nvPr/>
        </p:nvSpPr>
        <p:spPr>
          <a:xfrm>
            <a:off x="1371600" y="3191256"/>
            <a:ext cx="10058400" cy="365760"/>
          </a:xfrm>
          <a:prstGeom prst="rect">
            <a:avLst/>
          </a:prstGeom>
          <a:noFill/>
          <a:ln/>
        </p:spPr>
        <p:txBody>
          <a:bodyPr wrap="square" lIns="0" tIns="0" rIns="0" bIns="0" rtlCol="0" anchor="ctr"/>
          <a:lstStyle/>
          <a:p>
            <a:pPr indent="0" marL="0">
              <a:buNone/>
            </a:pPr>
            <a:r>
              <a:rPr lang="en-US" sz="1450" dirty="0">
                <a:solidFill>
                  <a:srgbClr val="D6DEE8"/>
                </a:solidFill>
                <a:latin typeface="Segoe UI" pitchFamily="34" charset="0"/>
                <a:ea typeface="Segoe UI" pitchFamily="34" charset="-122"/>
                <a:cs typeface="Segoe UI" pitchFamily="34" charset="-120"/>
              </a:rPr>
              <a:t>Your mailing address is where you actually receive mail, not a campus address</a:t>
            </a:r>
            <a:endParaRPr lang="en-US" sz="1450" dirty="0"/>
          </a:p>
        </p:txBody>
      </p:sp>
      <p:sp>
        <p:nvSpPr>
          <p:cNvPr id="12" name="Text 10"/>
          <p:cNvSpPr/>
          <p:nvPr/>
        </p:nvSpPr>
        <p:spPr>
          <a:xfrm>
            <a:off x="868680" y="3721608"/>
            <a:ext cx="365760" cy="365760"/>
          </a:xfrm>
          <a:prstGeom prst="rect">
            <a:avLst/>
          </a:prstGeom>
          <a:noFill/>
          <a:ln/>
        </p:spPr>
        <p:txBody>
          <a:bodyPr wrap="square" lIns="0" tIns="0" rIns="0" bIns="0" rtlCol="0" anchor="ctr"/>
          <a:lstStyle/>
          <a:p>
            <a:pPr indent="0" marL="0">
              <a:buNone/>
            </a:pPr>
            <a:r>
              <a:rPr lang="en-US" sz="1700" b="1" dirty="0">
                <a:solidFill>
                  <a:srgbClr val="C8871B"/>
                </a:solidFill>
                <a:latin typeface="Segoe UI" pitchFamily="34" charset="0"/>
                <a:ea typeface="Segoe UI" pitchFamily="34" charset="-122"/>
                <a:cs typeface="Segoe UI" pitchFamily="34" charset="-120"/>
              </a:rPr>
              <a:t>✓</a:t>
            </a:r>
            <a:endParaRPr lang="en-US" sz="1700" dirty="0"/>
          </a:p>
        </p:txBody>
      </p:sp>
      <p:sp>
        <p:nvSpPr>
          <p:cNvPr id="13" name="Text 11"/>
          <p:cNvSpPr/>
          <p:nvPr/>
        </p:nvSpPr>
        <p:spPr>
          <a:xfrm>
            <a:off x="1371600" y="3721608"/>
            <a:ext cx="10058400" cy="365760"/>
          </a:xfrm>
          <a:prstGeom prst="rect">
            <a:avLst/>
          </a:prstGeom>
          <a:noFill/>
          <a:ln/>
        </p:spPr>
        <p:txBody>
          <a:bodyPr wrap="square" lIns="0" tIns="0" rIns="0" bIns="0" rtlCol="0" anchor="ctr"/>
          <a:lstStyle/>
          <a:p>
            <a:pPr indent="0" marL="0">
              <a:buNone/>
            </a:pPr>
            <a:r>
              <a:rPr lang="en-US" sz="1450" dirty="0">
                <a:solidFill>
                  <a:srgbClr val="D6DEE8"/>
                </a:solidFill>
                <a:latin typeface="Segoe UI" pitchFamily="34" charset="0"/>
                <a:ea typeface="Segoe UI" pitchFamily="34" charset="-122"/>
                <a:cs typeface="Segoe UI" pitchFamily="34" charset="-120"/>
              </a:rPr>
              <a:t>Your departure and return dates are correct and in the right order</a:t>
            </a:r>
            <a:endParaRPr lang="en-US" sz="1450" dirty="0"/>
          </a:p>
        </p:txBody>
      </p:sp>
      <p:sp>
        <p:nvSpPr>
          <p:cNvPr id="14" name="Text 12"/>
          <p:cNvSpPr/>
          <p:nvPr/>
        </p:nvSpPr>
        <p:spPr>
          <a:xfrm>
            <a:off x="868680" y="4251960"/>
            <a:ext cx="365760" cy="365760"/>
          </a:xfrm>
          <a:prstGeom prst="rect">
            <a:avLst/>
          </a:prstGeom>
          <a:noFill/>
          <a:ln/>
        </p:spPr>
        <p:txBody>
          <a:bodyPr wrap="square" lIns="0" tIns="0" rIns="0" bIns="0" rtlCol="0" anchor="ctr"/>
          <a:lstStyle/>
          <a:p>
            <a:pPr indent="0" marL="0">
              <a:buNone/>
            </a:pPr>
            <a:r>
              <a:rPr lang="en-US" sz="1700" b="1" dirty="0">
                <a:solidFill>
                  <a:srgbClr val="C8871B"/>
                </a:solidFill>
                <a:latin typeface="Segoe UI" pitchFamily="34" charset="0"/>
                <a:ea typeface="Segoe UI" pitchFamily="34" charset="-122"/>
                <a:cs typeface="Segoe UI" pitchFamily="34" charset="-120"/>
              </a:rPr>
              <a:t>✓</a:t>
            </a:r>
            <a:endParaRPr lang="en-US" sz="1700" dirty="0"/>
          </a:p>
        </p:txBody>
      </p:sp>
      <p:sp>
        <p:nvSpPr>
          <p:cNvPr id="15" name="Text 13"/>
          <p:cNvSpPr/>
          <p:nvPr/>
        </p:nvSpPr>
        <p:spPr>
          <a:xfrm>
            <a:off x="1371600" y="4251960"/>
            <a:ext cx="10058400" cy="365760"/>
          </a:xfrm>
          <a:prstGeom prst="rect">
            <a:avLst/>
          </a:prstGeom>
          <a:noFill/>
          <a:ln/>
        </p:spPr>
        <p:txBody>
          <a:bodyPr wrap="square" lIns="0" tIns="0" rIns="0" bIns="0" rtlCol="0" anchor="ctr"/>
          <a:lstStyle/>
          <a:p>
            <a:pPr indent="0" marL="0">
              <a:buNone/>
            </a:pPr>
            <a:r>
              <a:rPr lang="en-US" sz="1450" dirty="0">
                <a:solidFill>
                  <a:srgbClr val="D6DEE8"/>
                </a:solidFill>
                <a:latin typeface="Segoe UI" pitchFamily="34" charset="0"/>
                <a:ea typeface="Segoe UI" pitchFamily="34" charset="-122"/>
                <a:cs typeface="Segoe UI" pitchFamily="34" charset="-120"/>
              </a:rPr>
              <a:t>You are inside your deadline: 15 business days domestic, 8 weeks international</a:t>
            </a:r>
            <a:endParaRPr lang="en-US" sz="1450" dirty="0"/>
          </a:p>
        </p:txBody>
      </p:sp>
      <p:sp>
        <p:nvSpPr>
          <p:cNvPr id="16" name="Text 14"/>
          <p:cNvSpPr/>
          <p:nvPr/>
        </p:nvSpPr>
        <p:spPr>
          <a:xfrm>
            <a:off x="868680" y="4782312"/>
            <a:ext cx="365760" cy="365760"/>
          </a:xfrm>
          <a:prstGeom prst="rect">
            <a:avLst/>
          </a:prstGeom>
          <a:noFill/>
          <a:ln/>
        </p:spPr>
        <p:txBody>
          <a:bodyPr wrap="square" lIns="0" tIns="0" rIns="0" bIns="0" rtlCol="0" anchor="ctr"/>
          <a:lstStyle/>
          <a:p>
            <a:pPr indent="0" marL="0">
              <a:buNone/>
            </a:pPr>
            <a:r>
              <a:rPr lang="en-US" sz="1700" b="1" dirty="0">
                <a:solidFill>
                  <a:srgbClr val="C8871B"/>
                </a:solidFill>
                <a:latin typeface="Segoe UI" pitchFamily="34" charset="0"/>
                <a:ea typeface="Segoe UI" pitchFamily="34" charset="-122"/>
                <a:cs typeface="Segoe UI" pitchFamily="34" charset="-120"/>
              </a:rPr>
              <a:t>✓</a:t>
            </a:r>
            <a:endParaRPr lang="en-US" sz="1700" dirty="0"/>
          </a:p>
        </p:txBody>
      </p:sp>
      <p:sp>
        <p:nvSpPr>
          <p:cNvPr id="17" name="Text 15"/>
          <p:cNvSpPr/>
          <p:nvPr/>
        </p:nvSpPr>
        <p:spPr>
          <a:xfrm>
            <a:off x="1371600" y="4782312"/>
            <a:ext cx="10058400" cy="365760"/>
          </a:xfrm>
          <a:prstGeom prst="rect">
            <a:avLst/>
          </a:prstGeom>
          <a:noFill/>
          <a:ln/>
        </p:spPr>
        <p:txBody>
          <a:bodyPr wrap="square" lIns="0" tIns="0" rIns="0" bIns="0" rtlCol="0" anchor="ctr"/>
          <a:lstStyle/>
          <a:p>
            <a:pPr indent="0" marL="0">
              <a:buNone/>
            </a:pPr>
            <a:r>
              <a:rPr lang="en-US" sz="1450" dirty="0">
                <a:solidFill>
                  <a:srgbClr val="D6DEE8"/>
                </a:solidFill>
                <a:latin typeface="Segoe UI" pitchFamily="34" charset="0"/>
                <a:ea typeface="Segoe UI" pitchFamily="34" charset="-122"/>
                <a:cs typeface="Segoe UI" pitchFamily="34" charset="-120"/>
              </a:rPr>
              <a:t>Any outside funding is reported under Additional Funding</a:t>
            </a:r>
            <a:endParaRPr lang="en-US" sz="1450" dirty="0"/>
          </a:p>
        </p:txBody>
      </p:sp>
      <p:sp>
        <p:nvSpPr>
          <p:cNvPr id="18" name="Text 16"/>
          <p:cNvSpPr/>
          <p:nvPr/>
        </p:nvSpPr>
        <p:spPr>
          <a:xfrm>
            <a:off x="868680" y="5312664"/>
            <a:ext cx="365760" cy="365760"/>
          </a:xfrm>
          <a:prstGeom prst="rect">
            <a:avLst/>
          </a:prstGeom>
          <a:noFill/>
          <a:ln/>
        </p:spPr>
        <p:txBody>
          <a:bodyPr wrap="square" lIns="0" tIns="0" rIns="0" bIns="0" rtlCol="0" anchor="ctr"/>
          <a:lstStyle/>
          <a:p>
            <a:pPr indent="0" marL="0">
              <a:buNone/>
            </a:pPr>
            <a:r>
              <a:rPr lang="en-US" sz="1700" b="1" dirty="0">
                <a:solidFill>
                  <a:srgbClr val="C8871B"/>
                </a:solidFill>
                <a:latin typeface="Segoe UI" pitchFamily="34" charset="0"/>
                <a:ea typeface="Segoe UI" pitchFamily="34" charset="-122"/>
                <a:cs typeface="Segoe UI" pitchFamily="34" charset="-120"/>
              </a:rPr>
              <a:t>✓</a:t>
            </a:r>
            <a:endParaRPr lang="en-US" sz="1700" dirty="0"/>
          </a:p>
        </p:txBody>
      </p:sp>
      <p:sp>
        <p:nvSpPr>
          <p:cNvPr id="19" name="Text 17"/>
          <p:cNvSpPr/>
          <p:nvPr/>
        </p:nvSpPr>
        <p:spPr>
          <a:xfrm>
            <a:off x="1371600" y="5312664"/>
            <a:ext cx="10058400" cy="365760"/>
          </a:xfrm>
          <a:prstGeom prst="rect">
            <a:avLst/>
          </a:prstGeom>
          <a:noFill/>
          <a:ln/>
        </p:spPr>
        <p:txBody>
          <a:bodyPr wrap="square" lIns="0" tIns="0" rIns="0" bIns="0" rtlCol="0" anchor="ctr"/>
          <a:lstStyle/>
          <a:p>
            <a:pPr indent="0" marL="0">
              <a:buNone/>
            </a:pPr>
            <a:r>
              <a:rPr lang="en-US" sz="1450" dirty="0">
                <a:solidFill>
                  <a:srgbClr val="D6DEE8"/>
                </a:solidFill>
                <a:latin typeface="Segoe UI" pitchFamily="34" charset="0"/>
                <a:ea typeface="Segoe UI" pitchFamily="34" charset="-122"/>
                <a:cs typeface="Segoe UI" pitchFamily="34" charset="-120"/>
              </a:rPr>
              <a:t>You selected submit for approval, and your status reads Submitted</a:t>
            </a:r>
            <a:endParaRPr lang="en-US" sz="1450" dirty="0"/>
          </a:p>
        </p:txBody>
      </p:sp>
      <p:sp>
        <p:nvSpPr>
          <p:cNvPr id="20" name="Text 18"/>
          <p:cNvSpPr/>
          <p:nvPr/>
        </p:nvSpPr>
        <p:spPr>
          <a:xfrm>
            <a:off x="822960" y="5943600"/>
            <a:ext cx="10515600" cy="365760"/>
          </a:xfrm>
          <a:prstGeom prst="rect">
            <a:avLst/>
          </a:prstGeom>
          <a:noFill/>
          <a:ln/>
        </p:spPr>
        <p:txBody>
          <a:bodyPr wrap="square" lIns="0" tIns="0" rIns="0" bIns="0" rtlCol="0" anchor="ctr"/>
          <a:lstStyle/>
          <a:p>
            <a:pPr indent="0" marL="0">
              <a:buNone/>
            </a:pPr>
            <a:r>
              <a:rPr lang="en-US" sz="1300" b="1" dirty="0">
                <a:solidFill>
                  <a:srgbClr val="FFFFFF"/>
                </a:solidFill>
                <a:latin typeface="Segoe UI" pitchFamily="34" charset="0"/>
                <a:ea typeface="Segoe UI" pitchFamily="34" charset="-122"/>
                <a:cs typeface="Segoe UI" pitchFamily="34" charset="-120"/>
              </a:rPr>
              <a:t>Keep this guide with the SGA Travel Process Map.        Questions? sgatravel@memphis.edu</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02920" y="384048"/>
            <a:ext cx="8686800" cy="256032"/>
          </a:xfrm>
          <a:prstGeom prst="rect">
            <a:avLst/>
          </a:prstGeom>
          <a:noFill/>
          <a:ln/>
        </p:spPr>
        <p:txBody>
          <a:bodyPr wrap="square" lIns="0" tIns="0" rIns="0" bIns="0" rtlCol="0" anchor="ctr"/>
          <a:lstStyle/>
          <a:p>
            <a:pPr indent="0" marL="0">
              <a:buNone/>
            </a:pPr>
            <a:r>
              <a:rPr lang="en-US" sz="1100" b="1" spc="120" kern="0" dirty="0">
                <a:solidFill>
                  <a:srgbClr val="C8871B"/>
                </a:solidFill>
                <a:latin typeface="Segoe UI" pitchFamily="34" charset="0"/>
                <a:ea typeface="Segoe UI" pitchFamily="34" charset="-122"/>
                <a:cs typeface="Segoe UI" pitchFamily="34" charset="-120"/>
              </a:rPr>
              <a:t>THREE THINGS GATE YOUR REQUEST</a:t>
            </a:r>
            <a:endParaRPr lang="en-US" sz="1100" dirty="0"/>
          </a:p>
        </p:txBody>
      </p:sp>
      <p:sp>
        <p:nvSpPr>
          <p:cNvPr id="3" name="Text 1"/>
          <p:cNvSpPr/>
          <p:nvPr/>
        </p:nvSpPr>
        <p:spPr>
          <a:xfrm>
            <a:off x="502920" y="658368"/>
            <a:ext cx="10424160" cy="685800"/>
          </a:xfrm>
          <a:prstGeom prst="rect">
            <a:avLst/>
          </a:prstGeom>
          <a:noFill/>
          <a:ln/>
        </p:spPr>
        <p:txBody>
          <a:bodyPr wrap="square" lIns="0" tIns="0" rIns="0" bIns="0" rtlCol="0" anchor="ctr"/>
          <a:lstStyle/>
          <a:p>
            <a:pPr indent="0" marL="0">
              <a:buNone/>
            </a:pPr>
            <a:r>
              <a:rPr lang="en-US" sz="3000" b="1" dirty="0">
                <a:solidFill>
                  <a:srgbClr val="1D3B5F"/>
                </a:solidFill>
                <a:latin typeface="Segoe UI" pitchFamily="34" charset="0"/>
                <a:ea typeface="Segoe UI" pitchFamily="34" charset="-122"/>
                <a:cs typeface="Segoe UI" pitchFamily="34" charset="-120"/>
              </a:rPr>
              <a:t>Before you start</a:t>
            </a:r>
            <a:endParaRPr lang="en-US" sz="3000" dirty="0"/>
          </a:p>
        </p:txBody>
      </p:sp>
      <p:sp>
        <p:nvSpPr>
          <p:cNvPr id="4" name="Shape 2">
            <a:extLst>
              <a:ext uri="{C183D7F6-B498-43B3-948B-1728B52AA6E4}">
                <adec:decorative xmlns:adec="http://schemas.microsoft.com/office/drawing/2017/decorative" val="1"/>
              </a:ext>
            </a:extLst>
          </p:cNvPr>
          <p:cNvSpPr/>
          <p:nvPr/>
        </p:nvSpPr>
        <p:spPr>
          <a:xfrm>
            <a:off x="502920" y="1737360"/>
            <a:ext cx="3520440" cy="2743200"/>
          </a:xfrm>
          <a:prstGeom prst="roundRect">
            <a:avLst>
              <a:gd name="adj" fmla="val 2000"/>
            </a:avLst>
          </a:prstGeom>
          <a:solidFill>
            <a:srgbClr val="F4F6F8"/>
          </a:solidFill>
          <a:ln w="12700">
            <a:solidFill>
              <a:srgbClr val="DCE0E5"/>
            </a:solidFill>
            <a:prstDash val="solid"/>
          </a:ln>
        </p:spPr>
      </p:sp>
      <p:sp>
        <p:nvSpPr>
          <p:cNvPr id="5" name="Text 3"/>
          <p:cNvSpPr/>
          <p:nvPr/>
        </p:nvSpPr>
        <p:spPr>
          <a:xfrm>
            <a:off x="777240" y="2011680"/>
            <a:ext cx="2971800" cy="411480"/>
          </a:xfrm>
          <a:prstGeom prst="rect">
            <a:avLst/>
          </a:prstGeom>
          <a:noFill/>
          <a:ln/>
        </p:spPr>
        <p:txBody>
          <a:bodyPr wrap="square" lIns="0" tIns="0" rIns="0" bIns="0" rtlCol="0" anchor="ctr"/>
          <a:lstStyle/>
          <a:p>
            <a:pPr indent="0" marL="0">
              <a:buNone/>
            </a:pPr>
            <a:r>
              <a:rPr lang="en-US" sz="1700" b="1" dirty="0">
                <a:solidFill>
                  <a:srgbClr val="1D3B5F"/>
                </a:solidFill>
                <a:latin typeface="Segoe UI" pitchFamily="34" charset="0"/>
                <a:ea typeface="Segoe UI" pitchFamily="34" charset="-122"/>
                <a:cs typeface="Segoe UI" pitchFamily="34" charset="-120"/>
              </a:rPr>
              <a:t>Three trainings</a:t>
            </a:r>
            <a:endParaRPr lang="en-US" sz="1700" dirty="0"/>
          </a:p>
        </p:txBody>
      </p:sp>
      <p:sp>
        <p:nvSpPr>
          <p:cNvPr id="6" name="Text 4"/>
          <p:cNvSpPr/>
          <p:nvPr/>
        </p:nvSpPr>
        <p:spPr>
          <a:xfrm>
            <a:off x="777240" y="2514600"/>
            <a:ext cx="2971800" cy="1828800"/>
          </a:xfrm>
          <a:prstGeom prst="rect">
            <a:avLst/>
          </a:prstGeom>
          <a:noFill/>
          <a:ln/>
        </p:spPr>
        <p:txBody>
          <a:bodyPr wrap="square" lIns="0" tIns="0" rIns="0" bIns="0" rtlCol="0" anchor="t"/>
          <a:lstStyle/>
          <a:p>
            <a:pPr indent="0" marL="0">
              <a:buNone/>
            </a:pPr>
            <a:r>
              <a:rPr lang="en-US" sz="1250" dirty="0">
                <a:solidFill>
                  <a:srgbClr val="5A6472"/>
                </a:solidFill>
                <a:latin typeface="Segoe UI" pitchFamily="34" charset="0"/>
                <a:ea typeface="Segoe UI" pitchFamily="34" charset="-122"/>
                <a:cs typeface="Segoe UI" pitchFamily="34" charset="-120"/>
              </a:rPr>
              <a:t>Your organization must be active with RSO training complete, an officer must have completed SGA financial training, and you must have completed SGA Travel training.</a:t>
            </a:r>
            <a:endParaRPr lang="en-US" sz="1250" dirty="0"/>
          </a:p>
        </p:txBody>
      </p:sp>
      <p:sp>
        <p:nvSpPr>
          <p:cNvPr id="7" name="Shape 5">
            <a:extLst>
              <a:ext uri="{C183D7F6-B498-43B3-948B-1728B52AA6E4}">
                <adec:decorative xmlns:adec="http://schemas.microsoft.com/office/drawing/2017/decorative" val="1"/>
              </a:ext>
            </a:extLst>
          </p:cNvPr>
          <p:cNvSpPr/>
          <p:nvPr/>
        </p:nvSpPr>
        <p:spPr>
          <a:xfrm>
            <a:off x="4297680" y="1737360"/>
            <a:ext cx="3520440" cy="2743200"/>
          </a:xfrm>
          <a:prstGeom prst="roundRect">
            <a:avLst>
              <a:gd name="adj" fmla="val 2000"/>
            </a:avLst>
          </a:prstGeom>
          <a:solidFill>
            <a:srgbClr val="F4F6F8"/>
          </a:solidFill>
          <a:ln w="12700">
            <a:solidFill>
              <a:srgbClr val="DCE0E5"/>
            </a:solidFill>
            <a:prstDash val="solid"/>
          </a:ln>
        </p:spPr>
      </p:sp>
      <p:sp>
        <p:nvSpPr>
          <p:cNvPr id="8" name="Text 6"/>
          <p:cNvSpPr/>
          <p:nvPr/>
        </p:nvSpPr>
        <p:spPr>
          <a:xfrm>
            <a:off x="4572000" y="2011680"/>
            <a:ext cx="2971800" cy="411480"/>
          </a:xfrm>
          <a:prstGeom prst="rect">
            <a:avLst/>
          </a:prstGeom>
          <a:noFill/>
          <a:ln/>
        </p:spPr>
        <p:txBody>
          <a:bodyPr wrap="square" lIns="0" tIns="0" rIns="0" bIns="0" rtlCol="0" anchor="ctr"/>
          <a:lstStyle/>
          <a:p>
            <a:pPr indent="0" marL="0">
              <a:buNone/>
            </a:pPr>
            <a:r>
              <a:rPr lang="en-US" sz="1700" b="1" dirty="0">
                <a:solidFill>
                  <a:srgbClr val="1D3B5F"/>
                </a:solidFill>
                <a:latin typeface="Segoe UI" pitchFamily="34" charset="0"/>
                <a:ea typeface="Segoe UI" pitchFamily="34" charset="-122"/>
                <a:cs typeface="Segoe UI" pitchFamily="34" charset="-120"/>
              </a:rPr>
              <a:t>Your conference confirmation</a:t>
            </a:r>
            <a:endParaRPr lang="en-US" sz="1700" dirty="0"/>
          </a:p>
        </p:txBody>
      </p:sp>
      <p:sp>
        <p:nvSpPr>
          <p:cNvPr id="9" name="Text 7"/>
          <p:cNvSpPr/>
          <p:nvPr/>
        </p:nvSpPr>
        <p:spPr>
          <a:xfrm>
            <a:off x="4572000" y="2514600"/>
            <a:ext cx="2971800" cy="1828800"/>
          </a:xfrm>
          <a:prstGeom prst="rect">
            <a:avLst/>
          </a:prstGeom>
          <a:noFill/>
          <a:ln/>
        </p:spPr>
        <p:txBody>
          <a:bodyPr wrap="square" lIns="0" tIns="0" rIns="0" bIns="0" rtlCol="0" anchor="t"/>
          <a:lstStyle/>
          <a:p>
            <a:pPr indent="0" marL="0">
              <a:buNone/>
            </a:pPr>
            <a:r>
              <a:rPr lang="en-US" sz="1250" dirty="0">
                <a:solidFill>
                  <a:srgbClr val="5A6472"/>
                </a:solidFill>
                <a:latin typeface="Segoe UI" pitchFamily="34" charset="0"/>
                <a:ea typeface="Segoe UI" pitchFamily="34" charset="-122"/>
                <a:cs typeface="Segoe UI" pitchFamily="34" charset="-120"/>
              </a:rPr>
              <a:t>Required on every application. Without it your request cannot be reviewed. Upload it in the budget, not by email.</a:t>
            </a:r>
            <a:endParaRPr lang="en-US" sz="1250" dirty="0"/>
          </a:p>
        </p:txBody>
      </p:sp>
      <p:sp>
        <p:nvSpPr>
          <p:cNvPr id="10" name="Shape 8">
            <a:extLst>
              <a:ext uri="{C183D7F6-B498-43B3-948B-1728B52AA6E4}">
                <adec:decorative xmlns:adec="http://schemas.microsoft.com/office/drawing/2017/decorative" val="1"/>
              </a:ext>
            </a:extLst>
          </p:cNvPr>
          <p:cNvSpPr/>
          <p:nvPr/>
        </p:nvSpPr>
        <p:spPr>
          <a:xfrm>
            <a:off x="8092440" y="1737360"/>
            <a:ext cx="3520440" cy="2743200"/>
          </a:xfrm>
          <a:prstGeom prst="roundRect">
            <a:avLst>
              <a:gd name="adj" fmla="val 2000"/>
            </a:avLst>
          </a:prstGeom>
          <a:solidFill>
            <a:srgbClr val="F4F6F8"/>
          </a:solidFill>
          <a:ln w="12700">
            <a:solidFill>
              <a:srgbClr val="DCE0E5"/>
            </a:solidFill>
            <a:prstDash val="solid"/>
          </a:ln>
        </p:spPr>
      </p:sp>
      <p:sp>
        <p:nvSpPr>
          <p:cNvPr id="11" name="Text 9"/>
          <p:cNvSpPr/>
          <p:nvPr/>
        </p:nvSpPr>
        <p:spPr>
          <a:xfrm>
            <a:off x="8366760" y="2011680"/>
            <a:ext cx="2971800" cy="411480"/>
          </a:xfrm>
          <a:prstGeom prst="rect">
            <a:avLst/>
          </a:prstGeom>
          <a:noFill/>
          <a:ln/>
        </p:spPr>
        <p:txBody>
          <a:bodyPr wrap="square" lIns="0" tIns="0" rIns="0" bIns="0" rtlCol="0" anchor="ctr"/>
          <a:lstStyle/>
          <a:p>
            <a:pPr indent="0" marL="0">
              <a:buNone/>
            </a:pPr>
            <a:r>
              <a:rPr lang="en-US" sz="1700" b="1" dirty="0">
                <a:solidFill>
                  <a:srgbClr val="1D3B5F"/>
                </a:solidFill>
                <a:latin typeface="Segoe UI" pitchFamily="34" charset="0"/>
                <a:ea typeface="Segoe UI" pitchFamily="34" charset="-122"/>
                <a:cs typeface="Segoe UI" pitchFamily="34" charset="-120"/>
              </a:rPr>
              <a:t>Your deadline</a:t>
            </a:r>
            <a:endParaRPr lang="en-US" sz="1700" dirty="0"/>
          </a:p>
        </p:txBody>
      </p:sp>
      <p:sp>
        <p:nvSpPr>
          <p:cNvPr id="12" name="Text 10"/>
          <p:cNvSpPr/>
          <p:nvPr/>
        </p:nvSpPr>
        <p:spPr>
          <a:xfrm>
            <a:off x="8366760" y="2514600"/>
            <a:ext cx="2971800" cy="1828800"/>
          </a:xfrm>
          <a:prstGeom prst="rect">
            <a:avLst/>
          </a:prstGeom>
          <a:noFill/>
          <a:ln/>
        </p:spPr>
        <p:txBody>
          <a:bodyPr wrap="square" lIns="0" tIns="0" rIns="0" bIns="0" rtlCol="0" anchor="t"/>
          <a:lstStyle/>
          <a:p>
            <a:pPr indent="0" marL="0">
              <a:buNone/>
            </a:pPr>
            <a:r>
              <a:rPr lang="en-US" sz="1250" dirty="0">
                <a:solidFill>
                  <a:srgbClr val="5A6472"/>
                </a:solidFill>
                <a:latin typeface="Segoe UI" pitchFamily="34" charset="0"/>
                <a:ea typeface="Segoe UI" pitchFamily="34" charset="-122"/>
                <a:cs typeface="Segoe UI" pitchFamily="34" charset="-120"/>
              </a:rPr>
              <a:t>Domestic travel: at least 15 business days before departure. International travel: at least 8 weeks before departure, and a hearing is required.</a:t>
            </a:r>
            <a:endParaRPr lang="en-US" sz="1250" dirty="0"/>
          </a:p>
        </p:txBody>
      </p:sp>
      <p:sp>
        <p:nvSpPr>
          <p:cNvPr id="13" name="Shape 11">
            <a:extLst>
              <a:ext uri="{C183D7F6-B498-43B3-948B-1728B52AA6E4}">
                <adec:decorative xmlns:adec="http://schemas.microsoft.com/office/drawing/2017/decorative" val="1"/>
              </a:ext>
            </a:extLst>
          </p:cNvPr>
          <p:cNvSpPr/>
          <p:nvPr/>
        </p:nvSpPr>
        <p:spPr>
          <a:xfrm>
            <a:off x="502920" y="4800600"/>
            <a:ext cx="11155680" cy="868680"/>
          </a:xfrm>
          <a:prstGeom prst="roundRect">
            <a:avLst>
              <a:gd name="adj" fmla="val 6316"/>
            </a:avLst>
          </a:prstGeom>
          <a:solidFill>
            <a:srgbClr val="FBF1DC"/>
          </a:solidFill>
          <a:ln w="12700">
            <a:solidFill>
              <a:srgbClr val="FBF1DC"/>
            </a:solidFill>
            <a:prstDash val="solid"/>
          </a:ln>
        </p:spPr>
      </p:sp>
      <p:sp>
        <p:nvSpPr>
          <p:cNvPr id="14" name="Text 12"/>
          <p:cNvSpPr/>
          <p:nvPr/>
        </p:nvSpPr>
        <p:spPr>
          <a:xfrm>
            <a:off x="731520" y="4873752"/>
            <a:ext cx="10698480" cy="722376"/>
          </a:xfrm>
          <a:prstGeom prst="rect">
            <a:avLst/>
          </a:prstGeom>
          <a:noFill/>
          <a:ln/>
        </p:spPr>
        <p:txBody>
          <a:bodyPr wrap="square" lIns="0" tIns="0" rIns="0" bIns="0" rtlCol="0" anchor="ctr"/>
          <a:lstStyle/>
          <a:p>
            <a:pPr indent="0" marL="0">
              <a:buNone/>
            </a:pPr>
            <a:r>
              <a:rPr lang="en-US" sz="1200" b="1" dirty="0">
                <a:solidFill>
                  <a:srgbClr val="C8871B"/>
                </a:solidFill>
                <a:latin typeface="Segoe UI" pitchFamily="34" charset="0"/>
                <a:ea typeface="Segoe UI" pitchFamily="34" charset="-122"/>
                <a:cs typeface="Segoe UI" pitchFamily="34" charset="-120"/>
              </a:rPr>
              <a:t>Funding is capped at $600 per traveler per semester. Two applications per academic year, one per semester, and they cannot be combined into one.</a:t>
            </a:r>
            <a:endParaRPr lang="en-US" sz="1200" dirty="0"/>
          </a:p>
        </p:txBody>
      </p:sp>
      <p:sp>
        <p:nvSpPr>
          <p:cNvPr id="15" name="Shape 13">
            <a:extLst>
              <a:ext uri="{C183D7F6-B498-43B3-948B-1728B52AA6E4}">
                <adec:decorative xmlns:adec="http://schemas.microsoft.com/office/drawing/2017/decorative" val="1"/>
              </a:ext>
            </a:extLst>
          </p:cNvPr>
          <p:cNvSpPr/>
          <p:nvPr/>
        </p:nvSpPr>
        <p:spPr>
          <a:xfrm>
            <a:off x="502920" y="5806440"/>
            <a:ext cx="11155680" cy="548640"/>
          </a:xfrm>
          <a:prstGeom prst="roundRect">
            <a:avLst>
              <a:gd name="adj" fmla="val 10000"/>
            </a:avLst>
          </a:prstGeom>
          <a:solidFill>
            <a:srgbClr val="FBECEC"/>
          </a:solidFill>
          <a:ln w="12700">
            <a:solidFill>
              <a:srgbClr val="FBECEC"/>
            </a:solidFill>
            <a:prstDash val="solid"/>
          </a:ln>
        </p:spPr>
      </p:sp>
      <p:sp>
        <p:nvSpPr>
          <p:cNvPr id="16" name="Text 14"/>
          <p:cNvSpPr/>
          <p:nvPr/>
        </p:nvSpPr>
        <p:spPr>
          <a:xfrm>
            <a:off x="731520" y="5879592"/>
            <a:ext cx="10698480" cy="402336"/>
          </a:xfrm>
          <a:prstGeom prst="rect">
            <a:avLst/>
          </a:prstGeom>
          <a:noFill/>
          <a:ln/>
        </p:spPr>
        <p:txBody>
          <a:bodyPr wrap="square" lIns="0" tIns="0" rIns="0" bIns="0" rtlCol="0" anchor="ctr"/>
          <a:lstStyle/>
          <a:p>
            <a:pPr indent="0" marL="0">
              <a:buNone/>
            </a:pPr>
            <a:r>
              <a:rPr lang="en-US" sz="1250" b="1" dirty="0">
                <a:solidFill>
                  <a:srgbClr val="9B2C2C"/>
                </a:solidFill>
                <a:latin typeface="Segoe UI" pitchFamily="34" charset="0"/>
                <a:ea typeface="Segoe UI" pitchFamily="34" charset="-122"/>
                <a:cs typeface="Segoe UI" pitchFamily="34" charset="-120"/>
              </a:rPr>
              <a:t>Reimbursement is paid after travel is completed. There are no retroactive requests for travel that has already happened.</a:t>
            </a:r>
            <a:endParaRPr lang="en-US" sz="1250" dirty="0"/>
          </a:p>
        </p:txBody>
      </p:sp>
      <p:sp>
        <p:nvSpPr>
          <p:cNvPr id="17" name="Text 15"/>
          <p:cNvSpPr/>
          <p:nvPr/>
        </p:nvSpPr>
        <p:spPr>
          <a:xfrm>
            <a:off x="502920" y="6355080"/>
            <a:ext cx="9601200" cy="274320"/>
          </a:xfrm>
          <a:prstGeom prst="rect">
            <a:avLst/>
          </a:prstGeom>
          <a:noFill/>
          <a:ln/>
        </p:spPr>
        <p:txBody>
          <a:bodyPr wrap="square" lIns="0" tIns="0" rIns="0" bIns="0" rtlCol="0" anchor="ctr"/>
          <a:lstStyle/>
          <a:p>
            <a:pPr indent="0" marL="0">
              <a:buNone/>
            </a:pPr>
            <a:r>
              <a:rPr lang="en-US" sz="900" dirty="0">
                <a:solidFill>
                  <a:srgbClr val="5A6472"/>
                </a:solidFill>
                <a:latin typeface="Segoe UI" pitchFamily="34" charset="0"/>
                <a:ea typeface="Segoe UI" pitchFamily="34" charset="-122"/>
                <a:cs typeface="Segoe UI" pitchFamily="34" charset="-120"/>
              </a:rPr>
              <a:t>TigerZone Submission Guide  |  SGA Travel Funding  |  2026-2027</a:t>
            </a:r>
            <a:endParaRPr lang="en-US" sz="900" dirty="0"/>
          </a:p>
        </p:txBody>
      </p:sp>
      <p:sp>
        <p:nvSpPr>
          <p:cNvPr id="18" name="Text 16"/>
          <p:cNvSpPr/>
          <p:nvPr/>
        </p:nvSpPr>
        <p:spPr>
          <a:xfrm>
            <a:off x="11064240" y="6355080"/>
            <a:ext cx="594360" cy="274320"/>
          </a:xfrm>
          <a:prstGeom prst="rect">
            <a:avLst/>
          </a:prstGeom>
          <a:noFill/>
          <a:ln/>
        </p:spPr>
        <p:txBody>
          <a:bodyPr wrap="square" lIns="0" tIns="0" rIns="0" bIns="0" rtlCol="0" anchor="ctr"/>
          <a:lstStyle/>
          <a:p>
            <a:pPr algn="r" indent="0" marL="0">
              <a:buNone/>
            </a:pPr>
            <a:r>
              <a:rPr lang="en-US" sz="900" dirty="0">
                <a:solidFill>
                  <a:srgbClr val="5A6472"/>
                </a:solidFill>
                <a:latin typeface="Segoe UI" pitchFamily="34" charset="0"/>
                <a:ea typeface="Segoe UI" pitchFamily="34" charset="-122"/>
                <a:cs typeface="Segoe UI" pitchFamily="34" charset="-120"/>
              </a:rPr>
              <a:t>3</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a:extLst>
              <a:ext uri="{C183D7F6-B498-43B3-948B-1728B52AA6E4}">
                <adec:decorative xmlns:adec="http://schemas.microsoft.com/office/drawing/2017/decorative" val="1"/>
              </a:ext>
            </a:extLst>
          </p:cNvPr>
          <p:cNvSpPr/>
          <p:nvPr/>
        </p:nvSpPr>
        <p:spPr>
          <a:xfrm>
            <a:off x="502920" y="411480"/>
            <a:ext cx="566928" cy="566928"/>
          </a:xfrm>
          <a:prstGeom prst="ellipse">
            <a:avLst/>
          </a:prstGeom>
          <a:solidFill>
            <a:srgbClr val="1D3B5F"/>
          </a:solidFill>
          <a:ln w="12700">
            <a:solidFill>
              <a:srgbClr val="1D3B5F"/>
            </a:solidFill>
            <a:prstDash val="solid"/>
          </a:ln>
        </p:spPr>
      </p:sp>
      <p:sp>
        <p:nvSpPr>
          <p:cNvPr id="3" name="Text 1"/>
          <p:cNvSpPr/>
          <p:nvPr/>
        </p:nvSpPr>
        <p:spPr>
          <a:xfrm>
            <a:off x="502920" y="502920"/>
            <a:ext cx="566928" cy="411480"/>
          </a:xfrm>
          <a:prstGeom prst="rect">
            <a:avLst/>
          </a:prstGeom>
          <a:noFill/>
          <a:ln/>
        </p:spPr>
        <p:txBody>
          <a:bodyPr wrap="square" lIns="0" tIns="0" rIns="0" bIns="0" rtlCol="0" anchor="ctr"/>
          <a:lstStyle/>
          <a:p>
            <a:pPr algn="ctr" indent="0" marL="0">
              <a:buNone/>
            </a:pPr>
            <a:r>
              <a:rPr lang="en-US" sz="2000" b="1" dirty="0">
                <a:solidFill>
                  <a:srgbClr val="FFFFFF"/>
                </a:solidFill>
                <a:latin typeface="Segoe UI" pitchFamily="34" charset="0"/>
                <a:ea typeface="Segoe UI" pitchFamily="34" charset="-122"/>
                <a:cs typeface="Segoe UI" pitchFamily="34" charset="-120"/>
              </a:rPr>
              <a:t>1</a:t>
            </a:r>
            <a:endParaRPr lang="en-US" sz="2000" dirty="0"/>
          </a:p>
        </p:txBody>
      </p:sp>
      <p:sp>
        <p:nvSpPr>
          <p:cNvPr id="4" name="Text 2"/>
          <p:cNvSpPr/>
          <p:nvPr/>
        </p:nvSpPr>
        <p:spPr>
          <a:xfrm>
            <a:off x="1234440" y="384048"/>
            <a:ext cx="10424160" cy="457200"/>
          </a:xfrm>
          <a:prstGeom prst="rect">
            <a:avLst/>
          </a:prstGeom>
          <a:noFill/>
          <a:ln/>
        </p:spPr>
        <p:txBody>
          <a:bodyPr wrap="square" lIns="0" tIns="0" rIns="0" bIns="0" rtlCol="0" anchor="ctr"/>
          <a:lstStyle/>
          <a:p>
            <a:pPr indent="0" marL="0">
              <a:buNone/>
            </a:pPr>
            <a:r>
              <a:rPr lang="en-US" sz="2700" b="1" dirty="0">
                <a:solidFill>
                  <a:srgbClr val="1D3B5F"/>
                </a:solidFill>
                <a:latin typeface="Segoe UI" pitchFamily="34" charset="0"/>
                <a:ea typeface="Segoe UI" pitchFamily="34" charset="-122"/>
                <a:cs typeface="Segoe UI" pitchFamily="34" charset="-120"/>
              </a:rPr>
              <a:t>Open your profile menu</a:t>
            </a:r>
            <a:endParaRPr lang="en-US" sz="2700" dirty="0"/>
          </a:p>
        </p:txBody>
      </p:sp>
      <p:sp>
        <p:nvSpPr>
          <p:cNvPr id="5" name="Text 3"/>
          <p:cNvSpPr/>
          <p:nvPr/>
        </p:nvSpPr>
        <p:spPr>
          <a:xfrm>
            <a:off x="1234440" y="868680"/>
            <a:ext cx="10424160" cy="320040"/>
          </a:xfrm>
          <a:prstGeom prst="rect">
            <a:avLst/>
          </a:prstGeom>
          <a:noFill/>
          <a:ln/>
        </p:spPr>
        <p:txBody>
          <a:bodyPr wrap="square" lIns="0" tIns="0" rIns="0" bIns="0" rtlCol="0" anchor="ctr"/>
          <a:lstStyle/>
          <a:p>
            <a:pPr indent="0" marL="0">
              <a:buNone/>
            </a:pPr>
            <a:r>
              <a:rPr lang="en-US" sz="1400" b="1" dirty="0">
                <a:solidFill>
                  <a:srgbClr val="C8871B"/>
                </a:solidFill>
                <a:latin typeface="Segoe UI" pitchFamily="34" charset="0"/>
                <a:ea typeface="Segoe UI" pitchFamily="34" charset="-122"/>
                <a:cs typeface="Segoe UI" pitchFamily="34" charset="-120"/>
              </a:rPr>
              <a:t>Top right of any TigerZone page</a:t>
            </a:r>
            <a:endParaRPr lang="en-US" sz="1400" dirty="0"/>
          </a:p>
        </p:txBody>
      </p:sp>
      <p:sp>
        <p:nvSpPr>
          <p:cNvPr id="6" name="Text 4"/>
          <p:cNvSpPr/>
          <p:nvPr/>
        </p:nvSpPr>
        <p:spPr>
          <a:xfrm>
            <a:off x="502920" y="1371600"/>
            <a:ext cx="5760720" cy="4023360"/>
          </a:xfrm>
          <a:prstGeom prst="rect">
            <a:avLst/>
          </a:prstGeom>
          <a:noFill/>
          <a:ln/>
        </p:spPr>
        <p:txBody>
          <a:bodyPr wrap="square" rtlCol="0" anchor="t"/>
          <a:lstStyle/>
          <a:p>
            <a:pPr marL="342900" indent="-342900">
              <a:lnSpc>
                <a:spcPts val="2015"/>
              </a:lnSpc>
              <a:spcAft>
                <a:spcPts val="900"/>
              </a:spcAft>
              <a:buSzPct val="100000"/>
              <a:buChar char="•"/>
            </a:pPr>
            <a:r>
              <a:rPr lang="en-US" sz="1300" dirty="0">
                <a:solidFill>
                  <a:srgbClr val="1A1A1A"/>
                </a:solidFill>
                <a:latin typeface="Segoe UI" pitchFamily="34" charset="0"/>
                <a:ea typeface="Segoe UI" pitchFamily="34" charset="-122"/>
                <a:cs typeface="Segoe UI" pitchFamily="34" charset="-120"/>
              </a:rPr>
              <a:t>Select your initials in the upper right corner of TigerZone. This is your own profile, not an organization.</a:t>
            </a:r>
            <a:endParaRPr lang="en-US" sz="1300" dirty="0"/>
          </a:p>
          <a:p>
            <a:pPr marL="342900" indent="-342900">
              <a:lnSpc>
                <a:spcPts val="2015"/>
              </a:lnSpc>
              <a:spcAft>
                <a:spcPts val="900"/>
              </a:spcAft>
              <a:buSzPct val="100000"/>
              <a:buChar char="•"/>
            </a:pPr>
            <a:r>
              <a:rPr lang="en-US" sz="1300" dirty="0">
                <a:solidFill>
                  <a:srgbClr val="1A1A1A"/>
                </a:solidFill>
                <a:latin typeface="Segoe UI" pitchFamily="34" charset="0"/>
                <a:ea typeface="Segoe UI" pitchFamily="34" charset="-122"/>
                <a:cs typeface="Segoe UI" pitchFamily="34" charset="-120"/>
              </a:rPr>
              <a:t>In the menu that opens, select My Submissions.</a:t>
            </a:r>
            <a:endParaRPr lang="en-US" sz="1300" dirty="0"/>
          </a:p>
          <a:p>
            <a:pPr marL="342900" indent="-342900">
              <a:lnSpc>
                <a:spcPts val="2015"/>
              </a:lnSpc>
              <a:spcAft>
                <a:spcPts val="900"/>
              </a:spcAft>
              <a:buSzPct val="100000"/>
              <a:buChar char="•"/>
            </a:pPr>
            <a:r>
              <a:rPr lang="en-US" sz="1300" dirty="0">
                <a:solidFill>
                  <a:srgbClr val="1A1A1A"/>
                </a:solidFill>
                <a:latin typeface="Segoe UI" pitchFamily="34" charset="0"/>
                <a:ea typeface="Segoe UI" pitchFamily="34" charset="-122"/>
                <a:cs typeface="Segoe UI" pitchFamily="34" charset="-120"/>
              </a:rPr>
              <a:t>If you go to your organization's page looking for travel, you will not find it. It is not there.</a:t>
            </a:r>
            <a:endParaRPr lang="en-US" sz="1300" dirty="0"/>
          </a:p>
        </p:txBody>
      </p:sp>
      <p:sp>
        <p:nvSpPr>
          <p:cNvPr id="7" name="Shape 5">
            <a:extLst>
              <a:ext uri="{C183D7F6-B498-43B3-948B-1728B52AA6E4}">
                <adec:decorative xmlns:adec="http://schemas.microsoft.com/office/drawing/2017/decorative" val="1"/>
              </a:ext>
            </a:extLst>
          </p:cNvPr>
          <p:cNvSpPr/>
          <p:nvPr/>
        </p:nvSpPr>
        <p:spPr>
          <a:xfrm>
            <a:off x="502920" y="4023360"/>
            <a:ext cx="5760720" cy="1051560"/>
          </a:xfrm>
          <a:prstGeom prst="roundRect">
            <a:avLst>
              <a:gd name="adj" fmla="val 5217"/>
            </a:avLst>
          </a:prstGeom>
          <a:solidFill>
            <a:srgbClr val="FBF1DC"/>
          </a:solidFill>
          <a:ln w="12700">
            <a:solidFill>
              <a:srgbClr val="FBF1DC"/>
            </a:solidFill>
            <a:prstDash val="solid"/>
          </a:ln>
        </p:spPr>
      </p:sp>
      <p:sp>
        <p:nvSpPr>
          <p:cNvPr id="8" name="Text 6"/>
          <p:cNvSpPr/>
          <p:nvPr/>
        </p:nvSpPr>
        <p:spPr>
          <a:xfrm>
            <a:off x="731520" y="4096512"/>
            <a:ext cx="5303520" cy="905256"/>
          </a:xfrm>
          <a:prstGeom prst="rect">
            <a:avLst/>
          </a:prstGeom>
          <a:noFill/>
          <a:ln/>
        </p:spPr>
        <p:txBody>
          <a:bodyPr wrap="square" lIns="0" tIns="0" rIns="0" bIns="0" rtlCol="0" anchor="ctr"/>
          <a:lstStyle/>
          <a:p>
            <a:pPr indent="0" marL="0">
              <a:buNone/>
            </a:pPr>
            <a:r>
              <a:rPr lang="en-US" sz="1200" b="1" dirty="0">
                <a:solidFill>
                  <a:srgbClr val="C8871B"/>
                </a:solidFill>
                <a:latin typeface="Segoe UI" pitchFamily="34" charset="0"/>
                <a:ea typeface="Segoe UI" pitchFamily="34" charset="-122"/>
                <a:cs typeface="Segoe UI" pitchFamily="34" charset="-120"/>
              </a:rPr>
              <a:t>Everything about travel funding lives under your personal profile, because the request is yours rather than your organization's.</a:t>
            </a:r>
            <a:endParaRPr lang="en-US" sz="1200" dirty="0"/>
          </a:p>
        </p:txBody>
      </p:sp>
      <p:sp>
        <p:nvSpPr>
          <p:cNvPr id="9" name="Shape 7">
            <a:extLst>
              <a:ext uri="{C183D7F6-B498-43B3-948B-1728B52AA6E4}">
                <adec:decorative xmlns:adec="http://schemas.microsoft.com/office/drawing/2017/decorative" val="1"/>
              </a:ext>
            </a:extLst>
          </p:cNvPr>
          <p:cNvSpPr/>
          <p:nvPr/>
        </p:nvSpPr>
        <p:spPr>
          <a:xfrm>
            <a:off x="7608308" y="1371600"/>
            <a:ext cx="2934224" cy="4709160"/>
          </a:xfrm>
          <a:prstGeom prst="rect">
            <a:avLst/>
          </a:prstGeom>
          <a:solidFill>
            <a:srgbClr val="FFFFFF"/>
          </a:solidFill>
          <a:ln w="12700">
            <a:solidFill>
              <a:srgbClr val="DCE0E5"/>
            </a:solidFill>
            <a:prstDash val="solid"/>
          </a:ln>
        </p:spPr>
      </p:sp>
      <p:pic>
        <p:nvPicPr>
          <p:cNvPr id="10" name="Image 0" descr="University of Memphis Student Government Association seal">    </p:cNvPr>
          <p:cNvPicPr>
            <a:picLocks noChangeAspect="1"/>
          </p:cNvPicPr>
          <p:nvPr/>
        </p:nvPicPr>
        <p:blipFill>
          <a:blip r:embed="rId1"/>
          <a:stretch>
            <a:fillRect/>
          </a:stretch>
        </p:blipFill>
        <p:spPr>
          <a:xfrm>
            <a:off x="7654028" y="1417320"/>
            <a:ext cx="2842784" cy="4617720"/>
          </a:xfrm>
          <a:prstGeom prst="rect">
            <a:avLst/>
          </a:prstGeom>
        </p:spPr>
      </p:pic>
      <p:sp>
        <p:nvSpPr>
          <p:cNvPr id="11" name="Text 8"/>
          <p:cNvSpPr/>
          <p:nvPr/>
        </p:nvSpPr>
        <p:spPr>
          <a:xfrm>
            <a:off x="502920" y="6355080"/>
            <a:ext cx="9601200" cy="274320"/>
          </a:xfrm>
          <a:prstGeom prst="rect">
            <a:avLst/>
          </a:prstGeom>
          <a:noFill/>
          <a:ln/>
        </p:spPr>
        <p:txBody>
          <a:bodyPr wrap="square" lIns="0" tIns="0" rIns="0" bIns="0" rtlCol="0" anchor="ctr"/>
          <a:lstStyle/>
          <a:p>
            <a:pPr indent="0" marL="0">
              <a:buNone/>
            </a:pPr>
            <a:r>
              <a:rPr lang="en-US" sz="900" dirty="0">
                <a:solidFill>
                  <a:srgbClr val="5A6472"/>
                </a:solidFill>
                <a:latin typeface="Segoe UI" pitchFamily="34" charset="0"/>
                <a:ea typeface="Segoe UI" pitchFamily="34" charset="-122"/>
                <a:cs typeface="Segoe UI" pitchFamily="34" charset="-120"/>
              </a:rPr>
              <a:t>TigerZone Submission Guide  |  SGA Travel Funding  |  2026-2027</a:t>
            </a:r>
            <a:endParaRPr lang="en-US" sz="900" dirty="0"/>
          </a:p>
        </p:txBody>
      </p:sp>
      <p:sp>
        <p:nvSpPr>
          <p:cNvPr id="12" name="Text 9"/>
          <p:cNvSpPr/>
          <p:nvPr/>
        </p:nvSpPr>
        <p:spPr>
          <a:xfrm>
            <a:off x="11064240" y="6355080"/>
            <a:ext cx="594360" cy="274320"/>
          </a:xfrm>
          <a:prstGeom prst="rect">
            <a:avLst/>
          </a:prstGeom>
          <a:noFill/>
          <a:ln/>
        </p:spPr>
        <p:txBody>
          <a:bodyPr wrap="square" lIns="0" tIns="0" rIns="0" bIns="0" rtlCol="0" anchor="ctr"/>
          <a:lstStyle/>
          <a:p>
            <a:pPr algn="r" indent="0" marL="0">
              <a:buNone/>
            </a:pPr>
            <a:r>
              <a:rPr lang="en-US" sz="900" dirty="0">
                <a:solidFill>
                  <a:srgbClr val="5A6472"/>
                </a:solidFill>
                <a:latin typeface="Segoe UI" pitchFamily="34" charset="0"/>
                <a:ea typeface="Segoe UI" pitchFamily="34" charset="-122"/>
                <a:cs typeface="Segoe UI" pitchFamily="34" charset="-120"/>
              </a:rPr>
              <a:t>4</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a:extLst>
              <a:ext uri="{C183D7F6-B498-43B3-948B-1728B52AA6E4}">
                <adec:decorative xmlns:adec="http://schemas.microsoft.com/office/drawing/2017/decorative" val="1"/>
              </a:ext>
            </a:extLst>
          </p:cNvPr>
          <p:cNvSpPr/>
          <p:nvPr/>
        </p:nvSpPr>
        <p:spPr>
          <a:xfrm>
            <a:off x="502920" y="411480"/>
            <a:ext cx="566928" cy="566928"/>
          </a:xfrm>
          <a:prstGeom prst="ellipse">
            <a:avLst/>
          </a:prstGeom>
          <a:solidFill>
            <a:srgbClr val="1D3B5F"/>
          </a:solidFill>
          <a:ln w="12700">
            <a:solidFill>
              <a:srgbClr val="1D3B5F"/>
            </a:solidFill>
            <a:prstDash val="solid"/>
          </a:ln>
        </p:spPr>
      </p:sp>
      <p:sp>
        <p:nvSpPr>
          <p:cNvPr id="3" name="Text 1"/>
          <p:cNvSpPr/>
          <p:nvPr/>
        </p:nvSpPr>
        <p:spPr>
          <a:xfrm>
            <a:off x="502920" y="502920"/>
            <a:ext cx="566928" cy="411480"/>
          </a:xfrm>
          <a:prstGeom prst="rect">
            <a:avLst/>
          </a:prstGeom>
          <a:noFill/>
          <a:ln/>
        </p:spPr>
        <p:txBody>
          <a:bodyPr wrap="square" lIns="0" tIns="0" rIns="0" bIns="0" rtlCol="0" anchor="ctr"/>
          <a:lstStyle/>
          <a:p>
            <a:pPr algn="ctr" indent="0" marL="0">
              <a:buNone/>
            </a:pPr>
            <a:r>
              <a:rPr lang="en-US" sz="2000" b="1" dirty="0">
                <a:solidFill>
                  <a:srgbClr val="FFFFFF"/>
                </a:solidFill>
                <a:latin typeface="Segoe UI" pitchFamily="34" charset="0"/>
                <a:ea typeface="Segoe UI" pitchFamily="34" charset="-122"/>
                <a:cs typeface="Segoe UI" pitchFamily="34" charset="-120"/>
              </a:rPr>
              <a:t>2</a:t>
            </a:r>
            <a:endParaRPr lang="en-US" sz="2000" dirty="0"/>
          </a:p>
        </p:txBody>
      </p:sp>
      <p:sp>
        <p:nvSpPr>
          <p:cNvPr id="4" name="Text 2"/>
          <p:cNvSpPr/>
          <p:nvPr/>
        </p:nvSpPr>
        <p:spPr>
          <a:xfrm>
            <a:off x="1234440" y="384048"/>
            <a:ext cx="10424160" cy="457200"/>
          </a:xfrm>
          <a:prstGeom prst="rect">
            <a:avLst/>
          </a:prstGeom>
          <a:noFill/>
          <a:ln/>
        </p:spPr>
        <p:txBody>
          <a:bodyPr wrap="square" lIns="0" tIns="0" rIns="0" bIns="0" rtlCol="0" anchor="ctr"/>
          <a:lstStyle/>
          <a:p>
            <a:pPr indent="0" marL="0">
              <a:buNone/>
            </a:pPr>
            <a:r>
              <a:rPr lang="en-US" sz="2700" b="1" dirty="0">
                <a:solidFill>
                  <a:srgbClr val="1D3B5F"/>
                </a:solidFill>
                <a:latin typeface="Segoe UI" pitchFamily="34" charset="0"/>
                <a:ea typeface="Segoe UI" pitchFamily="34" charset="-122"/>
                <a:cs typeface="Segoe UI" pitchFamily="34" charset="-120"/>
              </a:rPr>
              <a:t>Go to the Budgeting tab</a:t>
            </a:r>
            <a:endParaRPr lang="en-US" sz="2700" dirty="0"/>
          </a:p>
        </p:txBody>
      </p:sp>
      <p:sp>
        <p:nvSpPr>
          <p:cNvPr id="5" name="Text 3"/>
          <p:cNvSpPr/>
          <p:nvPr/>
        </p:nvSpPr>
        <p:spPr>
          <a:xfrm>
            <a:off x="1234440" y="868680"/>
            <a:ext cx="10424160" cy="320040"/>
          </a:xfrm>
          <a:prstGeom prst="rect">
            <a:avLst/>
          </a:prstGeom>
          <a:noFill/>
          <a:ln/>
        </p:spPr>
        <p:txBody>
          <a:bodyPr wrap="square" lIns="0" tIns="0" rIns="0" bIns="0" rtlCol="0" anchor="ctr"/>
          <a:lstStyle/>
          <a:p>
            <a:pPr indent="0" marL="0">
              <a:buNone/>
            </a:pPr>
            <a:r>
              <a:rPr lang="en-US" sz="1400" b="1" dirty="0">
                <a:solidFill>
                  <a:srgbClr val="C8871B"/>
                </a:solidFill>
                <a:latin typeface="Segoe UI" pitchFamily="34" charset="0"/>
                <a:ea typeface="Segoe UI" pitchFamily="34" charset="-122"/>
                <a:cs typeface="Segoe UI" pitchFamily="34" charset="-120"/>
              </a:rPr>
              <a:t>My Submissions</a:t>
            </a:r>
            <a:endParaRPr lang="en-US" sz="1400" dirty="0"/>
          </a:p>
        </p:txBody>
      </p:sp>
      <p:sp>
        <p:nvSpPr>
          <p:cNvPr id="6" name="Text 4"/>
          <p:cNvSpPr/>
          <p:nvPr/>
        </p:nvSpPr>
        <p:spPr>
          <a:xfrm>
            <a:off x="502920" y="1371600"/>
            <a:ext cx="5760720" cy="4023360"/>
          </a:xfrm>
          <a:prstGeom prst="rect">
            <a:avLst/>
          </a:prstGeom>
          <a:noFill/>
          <a:ln/>
        </p:spPr>
        <p:txBody>
          <a:bodyPr wrap="square" rtlCol="0" anchor="t"/>
          <a:lstStyle/>
          <a:p>
            <a:pPr marL="342900" indent="-342900">
              <a:lnSpc>
                <a:spcPts val="2015"/>
              </a:lnSpc>
              <a:spcAft>
                <a:spcPts val="900"/>
              </a:spcAft>
              <a:buSzPct val="100000"/>
              <a:buChar char="•"/>
            </a:pPr>
            <a:r>
              <a:rPr lang="en-US" sz="1300" dirty="0">
                <a:solidFill>
                  <a:srgbClr val="1A1A1A"/>
                </a:solidFill>
                <a:latin typeface="Segoe UI" pitchFamily="34" charset="0"/>
                <a:ea typeface="Segoe UI" pitchFamily="34" charset="-122"/>
                <a:cs typeface="Segoe UI" pitchFamily="34" charset="-120"/>
              </a:rPr>
              <a:t>My Submissions opens on the Forms tab. Travel is not there.</a:t>
            </a:r>
            <a:endParaRPr lang="en-US" sz="1300" dirty="0"/>
          </a:p>
          <a:p>
            <a:pPr marL="342900" indent="-342900">
              <a:lnSpc>
                <a:spcPts val="2015"/>
              </a:lnSpc>
              <a:spcAft>
                <a:spcPts val="900"/>
              </a:spcAft>
              <a:buSzPct val="100000"/>
              <a:buChar char="•"/>
            </a:pPr>
            <a:r>
              <a:rPr lang="en-US" sz="1300" dirty="0">
                <a:solidFill>
                  <a:srgbClr val="1A1A1A"/>
                </a:solidFill>
                <a:latin typeface="Segoe UI" pitchFamily="34" charset="0"/>
                <a:ea typeface="Segoe UI" pitchFamily="34" charset="-122"/>
                <a:cs typeface="Segoe UI" pitchFamily="34" charset="-120"/>
              </a:rPr>
              <a:t>Select the Budgeting tab across the top.</a:t>
            </a:r>
            <a:endParaRPr lang="en-US" sz="1300" dirty="0"/>
          </a:p>
          <a:p>
            <a:pPr marL="342900" indent="-342900">
              <a:lnSpc>
                <a:spcPts val="2015"/>
              </a:lnSpc>
              <a:spcAft>
                <a:spcPts val="900"/>
              </a:spcAft>
              <a:buSzPct val="100000"/>
              <a:buChar char="•"/>
            </a:pPr>
            <a:r>
              <a:rPr lang="en-US" sz="1300" dirty="0">
                <a:solidFill>
                  <a:srgbClr val="1A1A1A"/>
                </a:solidFill>
                <a:latin typeface="Segoe UI" pitchFamily="34" charset="0"/>
                <a:ea typeface="Segoe UI" pitchFamily="34" charset="-122"/>
                <a:cs typeface="Segoe UI" pitchFamily="34" charset="-120"/>
              </a:rPr>
              <a:t>This page is where every travel request you submit will appear.</a:t>
            </a:r>
            <a:endParaRPr lang="en-US" sz="1300" dirty="0"/>
          </a:p>
        </p:txBody>
      </p:sp>
      <p:sp>
        <p:nvSpPr>
          <p:cNvPr id="7" name="Shape 5">
            <a:extLst>
              <a:ext uri="{C183D7F6-B498-43B3-948B-1728B52AA6E4}">
                <adec:decorative xmlns:adec="http://schemas.microsoft.com/office/drawing/2017/decorative" val="1"/>
              </a:ext>
            </a:extLst>
          </p:cNvPr>
          <p:cNvSpPr/>
          <p:nvPr/>
        </p:nvSpPr>
        <p:spPr>
          <a:xfrm>
            <a:off x="502920" y="4023360"/>
            <a:ext cx="5760720" cy="1051560"/>
          </a:xfrm>
          <a:prstGeom prst="roundRect">
            <a:avLst>
              <a:gd name="adj" fmla="val 5217"/>
            </a:avLst>
          </a:prstGeom>
          <a:solidFill>
            <a:srgbClr val="FBECEC"/>
          </a:solidFill>
          <a:ln w="12700">
            <a:solidFill>
              <a:srgbClr val="FBECEC"/>
            </a:solidFill>
            <a:prstDash val="solid"/>
          </a:ln>
        </p:spPr>
      </p:sp>
      <p:sp>
        <p:nvSpPr>
          <p:cNvPr id="8" name="Text 6"/>
          <p:cNvSpPr/>
          <p:nvPr/>
        </p:nvSpPr>
        <p:spPr>
          <a:xfrm>
            <a:off x="731520" y="4096512"/>
            <a:ext cx="5303520" cy="905256"/>
          </a:xfrm>
          <a:prstGeom prst="rect">
            <a:avLst/>
          </a:prstGeom>
          <a:noFill/>
          <a:ln/>
        </p:spPr>
        <p:txBody>
          <a:bodyPr wrap="square" lIns="0" tIns="0" rIns="0" bIns="0" rtlCol="0" anchor="ctr"/>
          <a:lstStyle/>
          <a:p>
            <a:pPr indent="0" marL="0">
              <a:buNone/>
            </a:pPr>
            <a:r>
              <a:rPr lang="en-US" sz="1200" b="1" dirty="0">
                <a:solidFill>
                  <a:srgbClr val="9B2C2C"/>
                </a:solidFill>
                <a:latin typeface="Segoe UI" pitchFamily="34" charset="0"/>
                <a:ea typeface="Segoe UI" pitchFamily="34" charset="-122"/>
                <a:cs typeface="Segoe UI" pitchFamily="34" charset="-120"/>
              </a:rPr>
              <a:t>Forms, Elections, Organization Registrations, and Events are the other tabs. Only Budgeting holds travel funding.</a:t>
            </a:r>
            <a:endParaRPr lang="en-US" sz="1200" dirty="0"/>
          </a:p>
        </p:txBody>
      </p:sp>
      <p:sp>
        <p:nvSpPr>
          <p:cNvPr id="9" name="Shape 7">
            <a:extLst>
              <a:ext uri="{C183D7F6-B498-43B3-948B-1728B52AA6E4}">
                <adec:decorative xmlns:adec="http://schemas.microsoft.com/office/drawing/2017/decorative" val="1"/>
              </a:ext>
            </a:extLst>
          </p:cNvPr>
          <p:cNvSpPr/>
          <p:nvPr/>
        </p:nvSpPr>
        <p:spPr>
          <a:xfrm>
            <a:off x="6492240" y="3003667"/>
            <a:ext cx="5166360" cy="1124986"/>
          </a:xfrm>
          <a:prstGeom prst="rect">
            <a:avLst/>
          </a:prstGeom>
          <a:solidFill>
            <a:srgbClr val="FFFFFF"/>
          </a:solidFill>
          <a:ln w="12700">
            <a:solidFill>
              <a:srgbClr val="DCE0E5"/>
            </a:solidFill>
            <a:prstDash val="solid"/>
          </a:ln>
        </p:spPr>
      </p:sp>
      <p:pic>
        <p:nvPicPr>
          <p:cNvPr id="10" name="Image 0" descr="University of Memphis Student Government Association seal">    </p:cNvPr>
          <p:cNvPicPr>
            <a:picLocks noChangeAspect="1"/>
          </p:cNvPicPr>
          <p:nvPr/>
        </p:nvPicPr>
        <p:blipFill>
          <a:blip r:embed="rId1"/>
          <a:stretch>
            <a:fillRect/>
          </a:stretch>
        </p:blipFill>
        <p:spPr>
          <a:xfrm>
            <a:off x="6537960" y="3049387"/>
            <a:ext cx="5074920" cy="1033546"/>
          </a:xfrm>
          <a:prstGeom prst="rect">
            <a:avLst/>
          </a:prstGeom>
        </p:spPr>
      </p:pic>
      <p:sp>
        <p:nvSpPr>
          <p:cNvPr id="11" name="Text 8"/>
          <p:cNvSpPr/>
          <p:nvPr/>
        </p:nvSpPr>
        <p:spPr>
          <a:xfrm>
            <a:off x="502920" y="6355080"/>
            <a:ext cx="9601200" cy="274320"/>
          </a:xfrm>
          <a:prstGeom prst="rect">
            <a:avLst/>
          </a:prstGeom>
          <a:noFill/>
          <a:ln/>
        </p:spPr>
        <p:txBody>
          <a:bodyPr wrap="square" lIns="0" tIns="0" rIns="0" bIns="0" rtlCol="0" anchor="ctr"/>
          <a:lstStyle/>
          <a:p>
            <a:pPr indent="0" marL="0">
              <a:buNone/>
            </a:pPr>
            <a:r>
              <a:rPr lang="en-US" sz="900" dirty="0">
                <a:solidFill>
                  <a:srgbClr val="5A6472"/>
                </a:solidFill>
                <a:latin typeface="Segoe UI" pitchFamily="34" charset="0"/>
                <a:ea typeface="Segoe UI" pitchFamily="34" charset="-122"/>
                <a:cs typeface="Segoe UI" pitchFamily="34" charset="-120"/>
              </a:rPr>
              <a:t>TigerZone Submission Guide  |  SGA Travel Funding  |  2026-2027</a:t>
            </a:r>
            <a:endParaRPr lang="en-US" sz="900" dirty="0"/>
          </a:p>
        </p:txBody>
      </p:sp>
      <p:sp>
        <p:nvSpPr>
          <p:cNvPr id="12" name="Text 9"/>
          <p:cNvSpPr/>
          <p:nvPr/>
        </p:nvSpPr>
        <p:spPr>
          <a:xfrm>
            <a:off x="11064240" y="6355080"/>
            <a:ext cx="594360" cy="274320"/>
          </a:xfrm>
          <a:prstGeom prst="rect">
            <a:avLst/>
          </a:prstGeom>
          <a:noFill/>
          <a:ln/>
        </p:spPr>
        <p:txBody>
          <a:bodyPr wrap="square" lIns="0" tIns="0" rIns="0" bIns="0" rtlCol="0" anchor="ctr"/>
          <a:lstStyle/>
          <a:p>
            <a:pPr algn="r" indent="0" marL="0">
              <a:buNone/>
            </a:pPr>
            <a:r>
              <a:rPr lang="en-US" sz="900" dirty="0">
                <a:solidFill>
                  <a:srgbClr val="5A6472"/>
                </a:solidFill>
                <a:latin typeface="Segoe UI" pitchFamily="34" charset="0"/>
                <a:ea typeface="Segoe UI" pitchFamily="34" charset="-122"/>
                <a:cs typeface="Segoe UI" pitchFamily="34" charset="-120"/>
              </a:rPr>
              <a:t>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a:extLst>
              <a:ext uri="{C183D7F6-B498-43B3-948B-1728B52AA6E4}">
                <adec:decorative xmlns:adec="http://schemas.microsoft.com/office/drawing/2017/decorative" val="1"/>
              </a:ext>
            </a:extLst>
          </p:cNvPr>
          <p:cNvSpPr/>
          <p:nvPr/>
        </p:nvSpPr>
        <p:spPr>
          <a:xfrm>
            <a:off x="502920" y="411480"/>
            <a:ext cx="566928" cy="566928"/>
          </a:xfrm>
          <a:prstGeom prst="ellipse">
            <a:avLst/>
          </a:prstGeom>
          <a:solidFill>
            <a:srgbClr val="1D3B5F"/>
          </a:solidFill>
          <a:ln w="12700">
            <a:solidFill>
              <a:srgbClr val="1D3B5F"/>
            </a:solidFill>
            <a:prstDash val="solid"/>
          </a:ln>
        </p:spPr>
      </p:sp>
      <p:sp>
        <p:nvSpPr>
          <p:cNvPr id="3" name="Text 1"/>
          <p:cNvSpPr/>
          <p:nvPr/>
        </p:nvSpPr>
        <p:spPr>
          <a:xfrm>
            <a:off x="502920" y="502920"/>
            <a:ext cx="566928" cy="411480"/>
          </a:xfrm>
          <a:prstGeom prst="rect">
            <a:avLst/>
          </a:prstGeom>
          <a:noFill/>
          <a:ln/>
        </p:spPr>
        <p:txBody>
          <a:bodyPr wrap="square" lIns="0" tIns="0" rIns="0" bIns="0" rtlCol="0" anchor="ctr"/>
          <a:lstStyle/>
          <a:p>
            <a:pPr algn="ctr" indent="0" marL="0">
              <a:buNone/>
            </a:pPr>
            <a:r>
              <a:rPr lang="en-US" sz="2000" b="1" dirty="0">
                <a:solidFill>
                  <a:srgbClr val="FFFFFF"/>
                </a:solidFill>
                <a:latin typeface="Segoe UI" pitchFamily="34" charset="0"/>
                <a:ea typeface="Segoe UI" pitchFamily="34" charset="-122"/>
                <a:cs typeface="Segoe UI" pitchFamily="34" charset="-120"/>
              </a:rPr>
              <a:t>3</a:t>
            </a:r>
            <a:endParaRPr lang="en-US" sz="2000" dirty="0"/>
          </a:p>
        </p:txBody>
      </p:sp>
      <p:sp>
        <p:nvSpPr>
          <p:cNvPr id="4" name="Text 2"/>
          <p:cNvSpPr/>
          <p:nvPr/>
        </p:nvSpPr>
        <p:spPr>
          <a:xfrm>
            <a:off x="1234440" y="384048"/>
            <a:ext cx="10424160" cy="457200"/>
          </a:xfrm>
          <a:prstGeom prst="rect">
            <a:avLst/>
          </a:prstGeom>
          <a:noFill/>
          <a:ln/>
        </p:spPr>
        <p:txBody>
          <a:bodyPr wrap="square" lIns="0" tIns="0" rIns="0" bIns="0" rtlCol="0" anchor="ctr"/>
          <a:lstStyle/>
          <a:p>
            <a:pPr indent="0" marL="0">
              <a:buNone/>
            </a:pPr>
            <a:r>
              <a:rPr lang="en-US" sz="2700" b="1" dirty="0">
                <a:solidFill>
                  <a:srgbClr val="1D3B5F"/>
                </a:solidFill>
                <a:latin typeface="Segoe UI" pitchFamily="34" charset="0"/>
                <a:ea typeface="Segoe UI" pitchFamily="34" charset="-122"/>
                <a:cs typeface="Segoe UI" pitchFamily="34" charset="-120"/>
              </a:rPr>
              <a:t>Personal Budget Requests</a:t>
            </a:r>
            <a:endParaRPr lang="en-US" sz="2700" dirty="0"/>
          </a:p>
        </p:txBody>
      </p:sp>
      <p:sp>
        <p:nvSpPr>
          <p:cNvPr id="5" name="Text 3"/>
          <p:cNvSpPr/>
          <p:nvPr/>
        </p:nvSpPr>
        <p:spPr>
          <a:xfrm>
            <a:off x="1234440" y="868680"/>
            <a:ext cx="10424160" cy="320040"/>
          </a:xfrm>
          <a:prstGeom prst="rect">
            <a:avLst/>
          </a:prstGeom>
          <a:noFill/>
          <a:ln/>
        </p:spPr>
        <p:txBody>
          <a:bodyPr wrap="square" lIns="0" tIns="0" rIns="0" bIns="0" rtlCol="0" anchor="ctr"/>
          <a:lstStyle/>
          <a:p>
            <a:pPr indent="0" marL="0">
              <a:buNone/>
            </a:pPr>
            <a:r>
              <a:rPr lang="en-US" sz="1400" b="1" dirty="0">
                <a:solidFill>
                  <a:srgbClr val="C8871B"/>
                </a:solidFill>
                <a:latin typeface="Segoe UI" pitchFamily="34" charset="0"/>
                <a:ea typeface="Segoe UI" pitchFamily="34" charset="-122"/>
                <a:cs typeface="Segoe UI" pitchFamily="34" charset="-120"/>
              </a:rPr>
              <a:t>Where your requests live</a:t>
            </a:r>
            <a:endParaRPr lang="en-US" sz="1400" dirty="0"/>
          </a:p>
        </p:txBody>
      </p:sp>
      <p:sp>
        <p:nvSpPr>
          <p:cNvPr id="6" name="Text 4"/>
          <p:cNvSpPr/>
          <p:nvPr/>
        </p:nvSpPr>
        <p:spPr>
          <a:xfrm>
            <a:off x="502920" y="1371600"/>
            <a:ext cx="5760720" cy="4023360"/>
          </a:xfrm>
          <a:prstGeom prst="rect">
            <a:avLst/>
          </a:prstGeom>
          <a:noFill/>
          <a:ln/>
        </p:spPr>
        <p:txBody>
          <a:bodyPr wrap="square" rtlCol="0" anchor="t"/>
          <a:lstStyle/>
          <a:p>
            <a:pPr marL="342900" indent="-342900">
              <a:lnSpc>
                <a:spcPts val="2015"/>
              </a:lnSpc>
              <a:spcAft>
                <a:spcPts val="900"/>
              </a:spcAft>
              <a:buSzPct val="100000"/>
              <a:buChar char="•"/>
            </a:pPr>
            <a:r>
              <a:rPr lang="en-US" sz="1300" dirty="0">
                <a:solidFill>
                  <a:srgbClr val="1A1A1A"/>
                </a:solidFill>
                <a:latin typeface="Segoe UI" pitchFamily="34" charset="0"/>
                <a:ea typeface="Segoe UI" pitchFamily="34" charset="-122"/>
                <a:cs typeface="Segoe UI" pitchFamily="34" charset="-120"/>
              </a:rPr>
              <a:t>The Budgeting tab takes you to Personal Budget Requests. The word Personal is the clue that you are in the right place.</a:t>
            </a:r>
            <a:endParaRPr lang="en-US" sz="1300" dirty="0"/>
          </a:p>
          <a:p>
            <a:pPr marL="342900" indent="-342900">
              <a:lnSpc>
                <a:spcPts val="2015"/>
              </a:lnSpc>
              <a:spcAft>
                <a:spcPts val="900"/>
              </a:spcAft>
              <a:buSzPct val="100000"/>
              <a:buChar char="•"/>
            </a:pPr>
            <a:r>
              <a:rPr lang="en-US" sz="1300" dirty="0">
                <a:solidFill>
                  <a:srgbClr val="1A1A1A"/>
                </a:solidFill>
                <a:latin typeface="Segoe UI" pitchFamily="34" charset="0"/>
                <a:ea typeface="Segoe UI" pitchFamily="34" charset="-122"/>
                <a:cs typeface="Segoe UI" pitchFamily="34" charset="-120"/>
              </a:rPr>
              <a:t>Any request you have already started or submitted appears here with its status.</a:t>
            </a:r>
            <a:endParaRPr lang="en-US" sz="1300" dirty="0"/>
          </a:p>
          <a:p>
            <a:pPr marL="342900" indent="-342900">
              <a:lnSpc>
                <a:spcPts val="2015"/>
              </a:lnSpc>
              <a:spcAft>
                <a:spcPts val="900"/>
              </a:spcAft>
              <a:buSzPct val="100000"/>
              <a:buChar char="•"/>
            </a:pPr>
            <a:r>
              <a:rPr lang="en-US" sz="1300" dirty="0">
                <a:solidFill>
                  <a:srgbClr val="1A1A1A"/>
                </a:solidFill>
                <a:latin typeface="Segoe UI" pitchFamily="34" charset="0"/>
                <a:ea typeface="Segoe UI" pitchFamily="34" charset="-122"/>
                <a:cs typeface="Segoe UI" pitchFamily="34" charset="-120"/>
              </a:rPr>
              <a:t>To begin, select the blue CREATE REQUEST button in the upper right.</a:t>
            </a:r>
            <a:endParaRPr lang="en-US" sz="1300" dirty="0"/>
          </a:p>
        </p:txBody>
      </p:sp>
      <p:sp>
        <p:nvSpPr>
          <p:cNvPr id="7" name="Shape 5">
            <a:extLst>
              <a:ext uri="{C183D7F6-B498-43B3-948B-1728B52AA6E4}">
                <adec:decorative xmlns:adec="http://schemas.microsoft.com/office/drawing/2017/decorative" val="1"/>
              </a:ext>
            </a:extLst>
          </p:cNvPr>
          <p:cNvSpPr/>
          <p:nvPr/>
        </p:nvSpPr>
        <p:spPr>
          <a:xfrm>
            <a:off x="502920" y="4023360"/>
            <a:ext cx="5760720" cy="1051560"/>
          </a:xfrm>
          <a:prstGeom prst="roundRect">
            <a:avLst>
              <a:gd name="adj" fmla="val 5217"/>
            </a:avLst>
          </a:prstGeom>
          <a:solidFill>
            <a:srgbClr val="FBECEC"/>
          </a:solidFill>
          <a:ln w="12700">
            <a:solidFill>
              <a:srgbClr val="FBECEC"/>
            </a:solidFill>
            <a:prstDash val="solid"/>
          </a:ln>
        </p:spPr>
      </p:sp>
      <p:sp>
        <p:nvSpPr>
          <p:cNvPr id="8" name="Text 6"/>
          <p:cNvSpPr/>
          <p:nvPr/>
        </p:nvSpPr>
        <p:spPr>
          <a:xfrm>
            <a:off x="731520" y="4096512"/>
            <a:ext cx="5303520" cy="905256"/>
          </a:xfrm>
          <a:prstGeom prst="rect">
            <a:avLst/>
          </a:prstGeom>
          <a:noFill/>
          <a:ln/>
        </p:spPr>
        <p:txBody>
          <a:bodyPr wrap="square" lIns="0" tIns="0" rIns="0" bIns="0" rtlCol="0" anchor="ctr"/>
          <a:lstStyle/>
          <a:p>
            <a:pPr indent="0" marL="0">
              <a:buNone/>
            </a:pPr>
            <a:r>
              <a:rPr lang="en-US" sz="1200" b="1" dirty="0">
                <a:solidFill>
                  <a:srgbClr val="9B2C2C"/>
                </a:solidFill>
                <a:latin typeface="Segoe UI" pitchFamily="34" charset="0"/>
                <a:ea typeface="Segoe UI" pitchFamily="34" charset="-122"/>
                <a:cs typeface="Segoe UI" pitchFamily="34" charset="-120"/>
              </a:rPr>
              <a:t>Saving is not submitting. Anything reading Not Yet Submitted has not reached the SGA Finance Committee.</a:t>
            </a:r>
            <a:endParaRPr lang="en-US" sz="1200" dirty="0"/>
          </a:p>
        </p:txBody>
      </p:sp>
      <p:sp>
        <p:nvSpPr>
          <p:cNvPr id="9" name="Shape 7">
            <a:extLst>
              <a:ext uri="{C183D7F6-B498-43B3-948B-1728B52AA6E4}">
                <adec:decorative xmlns:adec="http://schemas.microsoft.com/office/drawing/2017/decorative" val="1"/>
              </a:ext>
            </a:extLst>
          </p:cNvPr>
          <p:cNvSpPr/>
          <p:nvPr/>
        </p:nvSpPr>
        <p:spPr>
          <a:xfrm>
            <a:off x="6492240" y="2503510"/>
            <a:ext cx="5166360" cy="2445339"/>
          </a:xfrm>
          <a:prstGeom prst="rect">
            <a:avLst/>
          </a:prstGeom>
          <a:solidFill>
            <a:srgbClr val="FFFFFF"/>
          </a:solidFill>
          <a:ln w="12700">
            <a:solidFill>
              <a:srgbClr val="DCE0E5"/>
            </a:solidFill>
            <a:prstDash val="solid"/>
          </a:ln>
        </p:spPr>
      </p:sp>
      <p:pic>
        <p:nvPicPr>
          <p:cNvPr id="10" name="Image 0" descr="University of Memphis Student Government Association seal">    </p:cNvPr>
          <p:cNvPicPr>
            <a:picLocks noChangeAspect="1"/>
          </p:cNvPicPr>
          <p:nvPr/>
        </p:nvPicPr>
        <p:blipFill>
          <a:blip r:embed="rId1"/>
          <a:stretch>
            <a:fillRect/>
          </a:stretch>
        </p:blipFill>
        <p:spPr>
          <a:xfrm>
            <a:off x="6537960" y="2549230"/>
            <a:ext cx="5074920" cy="2353899"/>
          </a:xfrm>
          <a:prstGeom prst="rect">
            <a:avLst/>
          </a:prstGeom>
        </p:spPr>
      </p:pic>
      <p:sp>
        <p:nvSpPr>
          <p:cNvPr id="11" name="Text 8"/>
          <p:cNvSpPr/>
          <p:nvPr/>
        </p:nvSpPr>
        <p:spPr>
          <a:xfrm>
            <a:off x="502920" y="6355080"/>
            <a:ext cx="9601200" cy="274320"/>
          </a:xfrm>
          <a:prstGeom prst="rect">
            <a:avLst/>
          </a:prstGeom>
          <a:noFill/>
          <a:ln/>
        </p:spPr>
        <p:txBody>
          <a:bodyPr wrap="square" lIns="0" tIns="0" rIns="0" bIns="0" rtlCol="0" anchor="ctr"/>
          <a:lstStyle/>
          <a:p>
            <a:pPr indent="0" marL="0">
              <a:buNone/>
            </a:pPr>
            <a:r>
              <a:rPr lang="en-US" sz="900" dirty="0">
                <a:solidFill>
                  <a:srgbClr val="5A6472"/>
                </a:solidFill>
                <a:latin typeface="Segoe UI" pitchFamily="34" charset="0"/>
                <a:ea typeface="Segoe UI" pitchFamily="34" charset="-122"/>
                <a:cs typeface="Segoe UI" pitchFamily="34" charset="-120"/>
              </a:rPr>
              <a:t>TigerZone Submission Guide  |  SGA Travel Funding  |  2026-2027</a:t>
            </a:r>
            <a:endParaRPr lang="en-US" sz="900" dirty="0"/>
          </a:p>
        </p:txBody>
      </p:sp>
      <p:sp>
        <p:nvSpPr>
          <p:cNvPr id="12" name="Text 9"/>
          <p:cNvSpPr/>
          <p:nvPr/>
        </p:nvSpPr>
        <p:spPr>
          <a:xfrm>
            <a:off x="11064240" y="6355080"/>
            <a:ext cx="594360" cy="274320"/>
          </a:xfrm>
          <a:prstGeom prst="rect">
            <a:avLst/>
          </a:prstGeom>
          <a:noFill/>
          <a:ln/>
        </p:spPr>
        <p:txBody>
          <a:bodyPr wrap="square" lIns="0" tIns="0" rIns="0" bIns="0" rtlCol="0" anchor="ctr"/>
          <a:lstStyle/>
          <a:p>
            <a:pPr algn="r" indent="0" marL="0">
              <a:buNone/>
            </a:pPr>
            <a:r>
              <a:rPr lang="en-US" sz="900" dirty="0">
                <a:solidFill>
                  <a:srgbClr val="5A6472"/>
                </a:solidFill>
                <a:latin typeface="Segoe UI" pitchFamily="34" charset="0"/>
                <a:ea typeface="Segoe UI" pitchFamily="34" charset="-122"/>
                <a:cs typeface="Segoe UI" pitchFamily="34" charset="-120"/>
              </a:rPr>
              <a:t>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a:extLst>
              <a:ext uri="{C183D7F6-B498-43B3-948B-1728B52AA6E4}">
                <adec:decorative xmlns:adec="http://schemas.microsoft.com/office/drawing/2017/decorative" val="1"/>
              </a:ext>
            </a:extLst>
          </p:cNvPr>
          <p:cNvSpPr/>
          <p:nvPr/>
        </p:nvSpPr>
        <p:spPr>
          <a:xfrm>
            <a:off x="502920" y="411480"/>
            <a:ext cx="566928" cy="566928"/>
          </a:xfrm>
          <a:prstGeom prst="ellipse">
            <a:avLst/>
          </a:prstGeom>
          <a:solidFill>
            <a:srgbClr val="1D3B5F"/>
          </a:solidFill>
          <a:ln w="12700">
            <a:solidFill>
              <a:srgbClr val="1D3B5F"/>
            </a:solidFill>
            <a:prstDash val="solid"/>
          </a:ln>
        </p:spPr>
      </p:sp>
      <p:sp>
        <p:nvSpPr>
          <p:cNvPr id="3" name="Text 1"/>
          <p:cNvSpPr/>
          <p:nvPr/>
        </p:nvSpPr>
        <p:spPr>
          <a:xfrm>
            <a:off x="502920" y="502920"/>
            <a:ext cx="566928" cy="411480"/>
          </a:xfrm>
          <a:prstGeom prst="rect">
            <a:avLst/>
          </a:prstGeom>
          <a:noFill/>
          <a:ln/>
        </p:spPr>
        <p:txBody>
          <a:bodyPr wrap="square" lIns="0" tIns="0" rIns="0" bIns="0" rtlCol="0" anchor="ctr"/>
          <a:lstStyle/>
          <a:p>
            <a:pPr algn="ctr" indent="0" marL="0">
              <a:buNone/>
            </a:pPr>
            <a:r>
              <a:rPr lang="en-US" sz="2000" b="1" dirty="0">
                <a:solidFill>
                  <a:srgbClr val="FFFFFF"/>
                </a:solidFill>
                <a:latin typeface="Segoe UI" pitchFamily="34" charset="0"/>
                <a:ea typeface="Segoe UI" pitchFamily="34" charset="-122"/>
                <a:cs typeface="Segoe UI" pitchFamily="34" charset="-120"/>
              </a:rPr>
              <a:t>4</a:t>
            </a:r>
            <a:endParaRPr lang="en-US" sz="2000" dirty="0"/>
          </a:p>
        </p:txBody>
      </p:sp>
      <p:sp>
        <p:nvSpPr>
          <p:cNvPr id="4" name="Text 2"/>
          <p:cNvSpPr/>
          <p:nvPr/>
        </p:nvSpPr>
        <p:spPr>
          <a:xfrm>
            <a:off x="1234440" y="384048"/>
            <a:ext cx="10424160" cy="457200"/>
          </a:xfrm>
          <a:prstGeom prst="rect">
            <a:avLst/>
          </a:prstGeom>
          <a:noFill/>
          <a:ln/>
        </p:spPr>
        <p:txBody>
          <a:bodyPr wrap="square" lIns="0" tIns="0" rIns="0" bIns="0" rtlCol="0" anchor="ctr"/>
          <a:lstStyle/>
          <a:p>
            <a:pPr indent="0" marL="0">
              <a:buNone/>
            </a:pPr>
            <a:r>
              <a:rPr lang="en-US" sz="2700" b="1" dirty="0">
                <a:solidFill>
                  <a:srgbClr val="1D3B5F"/>
                </a:solidFill>
                <a:latin typeface="Segoe UI" pitchFamily="34" charset="0"/>
                <a:ea typeface="Segoe UI" pitchFamily="34" charset="-122"/>
                <a:cs typeface="Segoe UI" pitchFamily="34" charset="-120"/>
              </a:rPr>
              <a:t>Select the process</a:t>
            </a:r>
            <a:endParaRPr lang="en-US" sz="2700" dirty="0"/>
          </a:p>
        </p:txBody>
      </p:sp>
      <p:sp>
        <p:nvSpPr>
          <p:cNvPr id="5" name="Text 3"/>
          <p:cNvSpPr/>
          <p:nvPr/>
        </p:nvSpPr>
        <p:spPr>
          <a:xfrm>
            <a:off x="1234440" y="868680"/>
            <a:ext cx="10424160" cy="320040"/>
          </a:xfrm>
          <a:prstGeom prst="rect">
            <a:avLst/>
          </a:prstGeom>
          <a:noFill/>
          <a:ln/>
        </p:spPr>
        <p:txBody>
          <a:bodyPr wrap="square" lIns="0" tIns="0" rIns="0" bIns="0" rtlCol="0" anchor="ctr"/>
          <a:lstStyle/>
          <a:p>
            <a:pPr indent="0" marL="0">
              <a:buNone/>
            </a:pPr>
            <a:r>
              <a:rPr lang="en-US" sz="1400" b="1" dirty="0">
                <a:solidFill>
                  <a:srgbClr val="C8871B"/>
                </a:solidFill>
                <a:latin typeface="Segoe UI" pitchFamily="34" charset="0"/>
                <a:ea typeface="Segoe UI" pitchFamily="34" charset="-122"/>
                <a:cs typeface="Segoe UI" pitchFamily="34" charset="-120"/>
              </a:rPr>
              <a:t>SGA Travel Funding 2026-2027</a:t>
            </a:r>
            <a:endParaRPr lang="en-US" sz="1400" dirty="0"/>
          </a:p>
        </p:txBody>
      </p:sp>
      <p:sp>
        <p:nvSpPr>
          <p:cNvPr id="6" name="Text 4"/>
          <p:cNvSpPr/>
          <p:nvPr/>
        </p:nvSpPr>
        <p:spPr>
          <a:xfrm>
            <a:off x="502920" y="1371600"/>
            <a:ext cx="5760720" cy="4023360"/>
          </a:xfrm>
          <a:prstGeom prst="rect">
            <a:avLst/>
          </a:prstGeom>
          <a:noFill/>
          <a:ln/>
        </p:spPr>
        <p:txBody>
          <a:bodyPr wrap="square" rtlCol="0" anchor="t"/>
          <a:lstStyle/>
          <a:p>
            <a:pPr marL="342900" indent="-342900">
              <a:lnSpc>
                <a:spcPts val="2015"/>
              </a:lnSpc>
              <a:spcAft>
                <a:spcPts val="900"/>
              </a:spcAft>
              <a:buSzPct val="100000"/>
              <a:buChar char="•"/>
            </a:pPr>
            <a:r>
              <a:rPr lang="en-US" sz="1300" dirty="0">
                <a:solidFill>
                  <a:srgbClr val="1A1A1A"/>
                </a:solidFill>
                <a:latin typeface="Segoe UI" pitchFamily="34" charset="0"/>
                <a:ea typeface="Segoe UI" pitchFamily="34" charset="-122"/>
                <a:cs typeface="Segoe UI" pitchFamily="34" charset="-120"/>
              </a:rPr>
              <a:t>Only one process appears here. Read its description before you continue; it states the deadlines, the cap, and the eligibility rules.</a:t>
            </a:r>
            <a:endParaRPr lang="en-US" sz="1300" dirty="0"/>
          </a:p>
          <a:p>
            <a:pPr marL="342900" indent="-342900">
              <a:lnSpc>
                <a:spcPts val="2015"/>
              </a:lnSpc>
              <a:spcAft>
                <a:spcPts val="900"/>
              </a:spcAft>
              <a:buSzPct val="100000"/>
              <a:buChar char="•"/>
            </a:pPr>
            <a:r>
              <a:rPr lang="en-US" sz="1300" dirty="0">
                <a:solidFill>
                  <a:srgbClr val="1A1A1A"/>
                </a:solidFill>
                <a:latin typeface="Segoe UI" pitchFamily="34" charset="0"/>
                <a:ea typeface="Segoe UI" pitchFamily="34" charset="-122"/>
                <a:cs typeface="Segoe UI" pitchFamily="34" charset="-120"/>
              </a:rPr>
              <a:t>Note the Available from dates. If the window is closed, the process does not appear at all.</a:t>
            </a:r>
            <a:endParaRPr lang="en-US" sz="1300" dirty="0"/>
          </a:p>
          <a:p>
            <a:pPr marL="342900" indent="-342900">
              <a:lnSpc>
                <a:spcPts val="2015"/>
              </a:lnSpc>
              <a:spcAft>
                <a:spcPts val="900"/>
              </a:spcAft>
              <a:buSzPct val="100000"/>
              <a:buChar char="•"/>
            </a:pPr>
            <a:r>
              <a:rPr lang="en-US" sz="1300" dirty="0">
                <a:solidFill>
                  <a:srgbClr val="1A1A1A"/>
                </a:solidFill>
                <a:latin typeface="Segoe UI" pitchFamily="34" charset="0"/>
                <a:ea typeface="Segoe UI" pitchFamily="34" charset="-122"/>
                <a:cs typeface="Segoe UI" pitchFamily="34" charset="-120"/>
              </a:rPr>
              <a:t>Below the process, select SGA Travel Budget Template to begin.</a:t>
            </a:r>
            <a:endParaRPr lang="en-US" sz="1300" dirty="0"/>
          </a:p>
        </p:txBody>
      </p:sp>
      <p:sp>
        <p:nvSpPr>
          <p:cNvPr id="7" name="Shape 5">
            <a:extLst>
              <a:ext uri="{C183D7F6-B498-43B3-948B-1728B52AA6E4}">
                <adec:decorative xmlns:adec="http://schemas.microsoft.com/office/drawing/2017/decorative" val="1"/>
              </a:ext>
            </a:extLst>
          </p:cNvPr>
          <p:cNvSpPr/>
          <p:nvPr/>
        </p:nvSpPr>
        <p:spPr>
          <a:xfrm>
            <a:off x="502920" y="4023360"/>
            <a:ext cx="5760720" cy="1051560"/>
          </a:xfrm>
          <a:prstGeom prst="roundRect">
            <a:avLst>
              <a:gd name="adj" fmla="val 5217"/>
            </a:avLst>
          </a:prstGeom>
          <a:solidFill>
            <a:srgbClr val="E9F3EE"/>
          </a:solidFill>
          <a:ln w="12700">
            <a:solidFill>
              <a:srgbClr val="E9F3EE"/>
            </a:solidFill>
            <a:prstDash val="solid"/>
          </a:ln>
        </p:spPr>
      </p:sp>
      <p:sp>
        <p:nvSpPr>
          <p:cNvPr id="8" name="Text 6"/>
          <p:cNvSpPr/>
          <p:nvPr/>
        </p:nvSpPr>
        <p:spPr>
          <a:xfrm>
            <a:off x="731520" y="4096512"/>
            <a:ext cx="5303520" cy="905256"/>
          </a:xfrm>
          <a:prstGeom prst="rect">
            <a:avLst/>
          </a:prstGeom>
          <a:noFill/>
          <a:ln/>
        </p:spPr>
        <p:txBody>
          <a:bodyPr wrap="square" lIns="0" tIns="0" rIns="0" bIns="0" rtlCol="0" anchor="ctr"/>
          <a:lstStyle/>
          <a:p>
            <a:pPr indent="0" marL="0">
              <a:buNone/>
            </a:pPr>
            <a:r>
              <a:rPr lang="en-US" sz="1200" b="1" dirty="0">
                <a:solidFill>
                  <a:srgbClr val="1F6B4A"/>
                </a:solidFill>
                <a:latin typeface="Segoe UI" pitchFamily="34" charset="0"/>
                <a:ea typeface="Segoe UI" pitchFamily="34" charset="-122"/>
                <a:cs typeface="Segoe UI" pitchFamily="34" charset="-120"/>
              </a:rPr>
              <a:t>There is no dropdown to get wrong on this one. If you reached this screen, you are in the right process.</a:t>
            </a:r>
            <a:endParaRPr lang="en-US" sz="1200" dirty="0"/>
          </a:p>
        </p:txBody>
      </p:sp>
      <p:sp>
        <p:nvSpPr>
          <p:cNvPr id="9" name="Shape 7">
            <a:extLst>
              <a:ext uri="{C183D7F6-B498-43B3-948B-1728B52AA6E4}">
                <adec:decorative xmlns:adec="http://schemas.microsoft.com/office/drawing/2017/decorative" val="1"/>
              </a:ext>
            </a:extLst>
          </p:cNvPr>
          <p:cNvSpPr/>
          <p:nvPr/>
        </p:nvSpPr>
        <p:spPr>
          <a:xfrm>
            <a:off x="6492240" y="2400148"/>
            <a:ext cx="5166360" cy="2652064"/>
          </a:xfrm>
          <a:prstGeom prst="rect">
            <a:avLst/>
          </a:prstGeom>
          <a:solidFill>
            <a:srgbClr val="FFFFFF"/>
          </a:solidFill>
          <a:ln w="12700">
            <a:solidFill>
              <a:srgbClr val="DCE0E5"/>
            </a:solidFill>
            <a:prstDash val="solid"/>
          </a:ln>
        </p:spPr>
      </p:sp>
      <p:pic>
        <p:nvPicPr>
          <p:cNvPr id="10" name="Image 0" descr="University of Memphis Student Government Association seal">    </p:cNvPr>
          <p:cNvPicPr>
            <a:picLocks noChangeAspect="1"/>
          </p:cNvPicPr>
          <p:nvPr/>
        </p:nvPicPr>
        <p:blipFill>
          <a:blip r:embed="rId1"/>
          <a:stretch>
            <a:fillRect/>
          </a:stretch>
        </p:blipFill>
        <p:spPr>
          <a:xfrm>
            <a:off x="6537960" y="2445868"/>
            <a:ext cx="5074920" cy="2560624"/>
          </a:xfrm>
          <a:prstGeom prst="rect">
            <a:avLst/>
          </a:prstGeom>
        </p:spPr>
      </p:pic>
      <p:sp>
        <p:nvSpPr>
          <p:cNvPr id="11" name="Text 8"/>
          <p:cNvSpPr/>
          <p:nvPr/>
        </p:nvSpPr>
        <p:spPr>
          <a:xfrm>
            <a:off x="502920" y="6355080"/>
            <a:ext cx="9601200" cy="274320"/>
          </a:xfrm>
          <a:prstGeom prst="rect">
            <a:avLst/>
          </a:prstGeom>
          <a:noFill/>
          <a:ln/>
        </p:spPr>
        <p:txBody>
          <a:bodyPr wrap="square" lIns="0" tIns="0" rIns="0" bIns="0" rtlCol="0" anchor="ctr"/>
          <a:lstStyle/>
          <a:p>
            <a:pPr indent="0" marL="0">
              <a:buNone/>
            </a:pPr>
            <a:r>
              <a:rPr lang="en-US" sz="900" dirty="0">
                <a:solidFill>
                  <a:srgbClr val="5A6472"/>
                </a:solidFill>
                <a:latin typeface="Segoe UI" pitchFamily="34" charset="0"/>
                <a:ea typeface="Segoe UI" pitchFamily="34" charset="-122"/>
                <a:cs typeface="Segoe UI" pitchFamily="34" charset="-120"/>
              </a:rPr>
              <a:t>TigerZone Submission Guide  |  SGA Travel Funding  |  2026-2027</a:t>
            </a:r>
            <a:endParaRPr lang="en-US" sz="900" dirty="0"/>
          </a:p>
        </p:txBody>
      </p:sp>
      <p:sp>
        <p:nvSpPr>
          <p:cNvPr id="12" name="Text 9"/>
          <p:cNvSpPr/>
          <p:nvPr/>
        </p:nvSpPr>
        <p:spPr>
          <a:xfrm>
            <a:off x="11064240" y="6355080"/>
            <a:ext cx="594360" cy="274320"/>
          </a:xfrm>
          <a:prstGeom prst="rect">
            <a:avLst/>
          </a:prstGeom>
          <a:noFill/>
          <a:ln/>
        </p:spPr>
        <p:txBody>
          <a:bodyPr wrap="square" lIns="0" tIns="0" rIns="0" bIns="0" rtlCol="0" anchor="ctr"/>
          <a:lstStyle/>
          <a:p>
            <a:pPr algn="r" indent="0" marL="0">
              <a:buNone/>
            </a:pPr>
            <a:r>
              <a:rPr lang="en-US" sz="900" dirty="0">
                <a:solidFill>
                  <a:srgbClr val="5A6472"/>
                </a:solidFill>
                <a:latin typeface="Segoe UI" pitchFamily="34" charset="0"/>
                <a:ea typeface="Segoe UI" pitchFamily="34" charset="-122"/>
                <a:cs typeface="Segoe UI" pitchFamily="34" charset="-120"/>
              </a:rPr>
              <a:t>7</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a:extLst>
              <a:ext uri="{C183D7F6-B498-43B3-948B-1728B52AA6E4}">
                <adec:decorative xmlns:adec="http://schemas.microsoft.com/office/drawing/2017/decorative" val="1"/>
              </a:ext>
            </a:extLst>
          </p:cNvPr>
          <p:cNvSpPr/>
          <p:nvPr/>
        </p:nvSpPr>
        <p:spPr>
          <a:xfrm>
            <a:off x="502920" y="411480"/>
            <a:ext cx="566928" cy="566928"/>
          </a:xfrm>
          <a:prstGeom prst="ellipse">
            <a:avLst/>
          </a:prstGeom>
          <a:solidFill>
            <a:srgbClr val="1D3B5F"/>
          </a:solidFill>
          <a:ln w="12700">
            <a:solidFill>
              <a:srgbClr val="1D3B5F"/>
            </a:solidFill>
            <a:prstDash val="solid"/>
          </a:ln>
        </p:spPr>
      </p:sp>
      <p:sp>
        <p:nvSpPr>
          <p:cNvPr id="3" name="Text 1"/>
          <p:cNvSpPr/>
          <p:nvPr/>
        </p:nvSpPr>
        <p:spPr>
          <a:xfrm>
            <a:off x="502920" y="502920"/>
            <a:ext cx="566928" cy="411480"/>
          </a:xfrm>
          <a:prstGeom prst="rect">
            <a:avLst/>
          </a:prstGeom>
          <a:noFill/>
          <a:ln/>
        </p:spPr>
        <p:txBody>
          <a:bodyPr wrap="square" lIns="0" tIns="0" rIns="0" bIns="0" rtlCol="0" anchor="ctr"/>
          <a:lstStyle/>
          <a:p>
            <a:pPr algn="ctr" indent="0" marL="0">
              <a:buNone/>
            </a:pPr>
            <a:r>
              <a:rPr lang="en-US" sz="2000" b="1" dirty="0">
                <a:solidFill>
                  <a:srgbClr val="FFFFFF"/>
                </a:solidFill>
                <a:latin typeface="Segoe UI" pitchFamily="34" charset="0"/>
                <a:ea typeface="Segoe UI" pitchFamily="34" charset="-122"/>
                <a:cs typeface="Segoe UI" pitchFamily="34" charset="-120"/>
              </a:rPr>
              <a:t>5</a:t>
            </a:r>
            <a:endParaRPr lang="en-US" sz="2000" dirty="0"/>
          </a:p>
        </p:txBody>
      </p:sp>
      <p:sp>
        <p:nvSpPr>
          <p:cNvPr id="4" name="Text 2"/>
          <p:cNvSpPr/>
          <p:nvPr/>
        </p:nvSpPr>
        <p:spPr>
          <a:xfrm>
            <a:off x="1234440" y="384048"/>
            <a:ext cx="10424160" cy="457200"/>
          </a:xfrm>
          <a:prstGeom prst="rect">
            <a:avLst/>
          </a:prstGeom>
          <a:noFill/>
          <a:ln/>
        </p:spPr>
        <p:txBody>
          <a:bodyPr wrap="square" lIns="0" tIns="0" rIns="0" bIns="0" rtlCol="0" anchor="ctr"/>
          <a:lstStyle/>
          <a:p>
            <a:pPr indent="0" marL="0">
              <a:buNone/>
            </a:pPr>
            <a:r>
              <a:rPr lang="en-US" sz="2700" b="1" dirty="0">
                <a:solidFill>
                  <a:srgbClr val="1D3B5F"/>
                </a:solidFill>
                <a:latin typeface="Segoe UI" pitchFamily="34" charset="0"/>
                <a:ea typeface="Segoe UI" pitchFamily="34" charset="-122"/>
                <a:cs typeface="Segoe UI" pitchFamily="34" charset="-120"/>
              </a:rPr>
              <a:t>Name your request</a:t>
            </a:r>
            <a:endParaRPr lang="en-US" sz="2700" dirty="0"/>
          </a:p>
        </p:txBody>
      </p:sp>
      <p:sp>
        <p:nvSpPr>
          <p:cNvPr id="5" name="Text 3"/>
          <p:cNvSpPr/>
          <p:nvPr/>
        </p:nvSpPr>
        <p:spPr>
          <a:xfrm>
            <a:off x="1234440" y="868680"/>
            <a:ext cx="10424160" cy="320040"/>
          </a:xfrm>
          <a:prstGeom prst="rect">
            <a:avLst/>
          </a:prstGeom>
          <a:noFill/>
          <a:ln/>
        </p:spPr>
        <p:txBody>
          <a:bodyPr wrap="square" lIns="0" tIns="0" rIns="0" bIns="0" rtlCol="0" anchor="ctr"/>
          <a:lstStyle/>
          <a:p>
            <a:pPr indent="0" marL="0">
              <a:buNone/>
            </a:pPr>
            <a:r>
              <a:rPr lang="en-US" sz="1400" b="1" dirty="0">
                <a:solidFill>
                  <a:srgbClr val="C8871B"/>
                </a:solidFill>
                <a:latin typeface="Segoe UI" pitchFamily="34" charset="0"/>
                <a:ea typeface="Segoe UI" pitchFamily="34" charset="-122"/>
                <a:cs typeface="Segoe UI" pitchFamily="34" charset="-120"/>
              </a:rPr>
              <a:t>Request Title and Description</a:t>
            </a:r>
            <a:endParaRPr lang="en-US" sz="1400" dirty="0"/>
          </a:p>
        </p:txBody>
      </p:sp>
      <p:sp>
        <p:nvSpPr>
          <p:cNvPr id="6" name="Text 4"/>
          <p:cNvSpPr/>
          <p:nvPr/>
        </p:nvSpPr>
        <p:spPr>
          <a:xfrm>
            <a:off x="502920" y="1371600"/>
            <a:ext cx="5760720" cy="4023360"/>
          </a:xfrm>
          <a:prstGeom prst="rect">
            <a:avLst/>
          </a:prstGeom>
          <a:noFill/>
          <a:ln/>
        </p:spPr>
        <p:txBody>
          <a:bodyPr wrap="square" rtlCol="0" anchor="t"/>
          <a:lstStyle/>
          <a:p>
            <a:pPr marL="342900" indent="-342900">
              <a:lnSpc>
                <a:spcPts val="2015"/>
              </a:lnSpc>
              <a:spcAft>
                <a:spcPts val="900"/>
              </a:spcAft>
              <a:buSzPct val="100000"/>
              <a:buChar char="•"/>
            </a:pPr>
            <a:r>
              <a:rPr lang="en-US" sz="1300" dirty="0">
                <a:solidFill>
                  <a:srgbClr val="1A1A1A"/>
                </a:solidFill>
                <a:latin typeface="Segoe UI" pitchFamily="34" charset="0"/>
                <a:ea typeface="Segoe UI" pitchFamily="34" charset="-122"/>
                <a:cs typeface="Segoe UI" pitchFamily="34" charset="-120"/>
              </a:rPr>
              <a:t>Use the conference or event name. Spell it out; do not use an acronym.</a:t>
            </a:r>
            <a:endParaRPr lang="en-US" sz="1300" dirty="0"/>
          </a:p>
          <a:p>
            <a:pPr marL="342900" indent="-342900">
              <a:lnSpc>
                <a:spcPts val="2015"/>
              </a:lnSpc>
              <a:spcAft>
                <a:spcPts val="900"/>
              </a:spcAft>
              <a:buSzPct val="100000"/>
              <a:buChar char="•"/>
            </a:pPr>
            <a:r>
              <a:rPr lang="en-US" sz="1300" dirty="0">
                <a:solidFill>
                  <a:srgbClr val="1A1A1A"/>
                </a:solidFill>
                <a:latin typeface="Segoe UI" pitchFamily="34" charset="0"/>
                <a:ea typeface="Segoe UI" pitchFamily="34" charset="-122"/>
                <a:cs typeface="Segoe UI" pitchFamily="34" charset="-120"/>
              </a:rPr>
              <a:t>Description is optional here. You will describe the trip in detail later.</a:t>
            </a:r>
            <a:endParaRPr lang="en-US" sz="1300" dirty="0"/>
          </a:p>
          <a:p>
            <a:pPr marL="342900" indent="-342900">
              <a:lnSpc>
                <a:spcPts val="2015"/>
              </a:lnSpc>
              <a:spcAft>
                <a:spcPts val="900"/>
              </a:spcAft>
              <a:buSzPct val="100000"/>
              <a:buChar char="•"/>
            </a:pPr>
            <a:r>
              <a:rPr lang="en-US" sz="1300" dirty="0">
                <a:solidFill>
                  <a:srgbClr val="1A1A1A"/>
                </a:solidFill>
                <a:latin typeface="Segoe UI" pitchFamily="34" charset="0"/>
                <a:ea typeface="Segoe UI" pitchFamily="34" charset="-122"/>
                <a:cs typeface="Segoe UI" pitchFamily="34" charset="-120"/>
              </a:rPr>
              <a:t>Select NEXT to continue.</a:t>
            </a:r>
            <a:endParaRPr lang="en-US" sz="1300" dirty="0"/>
          </a:p>
        </p:txBody>
      </p:sp>
      <p:sp>
        <p:nvSpPr>
          <p:cNvPr id="7" name="Shape 5">
            <a:extLst>
              <a:ext uri="{C183D7F6-B498-43B3-948B-1728B52AA6E4}">
                <adec:decorative xmlns:adec="http://schemas.microsoft.com/office/drawing/2017/decorative" val="1"/>
              </a:ext>
            </a:extLst>
          </p:cNvPr>
          <p:cNvSpPr/>
          <p:nvPr/>
        </p:nvSpPr>
        <p:spPr>
          <a:xfrm>
            <a:off x="502920" y="4023360"/>
            <a:ext cx="5760720" cy="1051560"/>
          </a:xfrm>
          <a:prstGeom prst="roundRect">
            <a:avLst>
              <a:gd name="adj" fmla="val 5217"/>
            </a:avLst>
          </a:prstGeom>
          <a:solidFill>
            <a:srgbClr val="FBF1DC"/>
          </a:solidFill>
          <a:ln w="12700">
            <a:solidFill>
              <a:srgbClr val="FBF1DC"/>
            </a:solidFill>
            <a:prstDash val="solid"/>
          </a:ln>
        </p:spPr>
      </p:sp>
      <p:sp>
        <p:nvSpPr>
          <p:cNvPr id="8" name="Text 6"/>
          <p:cNvSpPr/>
          <p:nvPr/>
        </p:nvSpPr>
        <p:spPr>
          <a:xfrm>
            <a:off x="731520" y="4096512"/>
            <a:ext cx="5303520" cy="905256"/>
          </a:xfrm>
          <a:prstGeom prst="rect">
            <a:avLst/>
          </a:prstGeom>
          <a:noFill/>
          <a:ln/>
        </p:spPr>
        <p:txBody>
          <a:bodyPr wrap="square" lIns="0" tIns="0" rIns="0" bIns="0" rtlCol="0" anchor="ctr"/>
          <a:lstStyle/>
          <a:p>
            <a:pPr indent="0" marL="0">
              <a:buNone/>
            </a:pPr>
            <a:r>
              <a:rPr lang="en-US" sz="1200" b="1" dirty="0">
                <a:solidFill>
                  <a:srgbClr val="C8871B"/>
                </a:solidFill>
                <a:latin typeface="Segoe UI" pitchFamily="34" charset="0"/>
                <a:ea typeface="Segoe UI" pitchFamily="34" charset="-122"/>
                <a:cs typeface="Segoe UI" pitchFamily="34" charset="-120"/>
              </a:rPr>
              <a:t>Your title appears in your request list and in the Committee's queue. Make it something you will recognize in three months.</a:t>
            </a:r>
            <a:endParaRPr lang="en-US" sz="1200" dirty="0"/>
          </a:p>
        </p:txBody>
      </p:sp>
      <p:sp>
        <p:nvSpPr>
          <p:cNvPr id="9" name="Shape 7">
            <a:extLst>
              <a:ext uri="{C183D7F6-B498-43B3-948B-1728B52AA6E4}">
                <adec:decorative xmlns:adec="http://schemas.microsoft.com/office/drawing/2017/decorative" val="1"/>
              </a:ext>
            </a:extLst>
          </p:cNvPr>
          <p:cNvSpPr/>
          <p:nvPr/>
        </p:nvSpPr>
        <p:spPr>
          <a:xfrm>
            <a:off x="6492240" y="1548414"/>
            <a:ext cx="5166360" cy="4355531"/>
          </a:xfrm>
          <a:prstGeom prst="rect">
            <a:avLst/>
          </a:prstGeom>
          <a:solidFill>
            <a:srgbClr val="FFFFFF"/>
          </a:solidFill>
          <a:ln w="12700">
            <a:solidFill>
              <a:srgbClr val="DCE0E5"/>
            </a:solidFill>
            <a:prstDash val="solid"/>
          </a:ln>
        </p:spPr>
      </p:sp>
      <p:pic>
        <p:nvPicPr>
          <p:cNvPr id="10" name="Image 0" descr="University of Memphis Student Government Association seal">    </p:cNvPr>
          <p:cNvPicPr>
            <a:picLocks noChangeAspect="1"/>
          </p:cNvPicPr>
          <p:nvPr/>
        </p:nvPicPr>
        <p:blipFill>
          <a:blip r:embed="rId1"/>
          <a:stretch>
            <a:fillRect/>
          </a:stretch>
        </p:blipFill>
        <p:spPr>
          <a:xfrm>
            <a:off x="6537960" y="1594134"/>
            <a:ext cx="5074920" cy="4264091"/>
          </a:xfrm>
          <a:prstGeom prst="rect">
            <a:avLst/>
          </a:prstGeom>
        </p:spPr>
      </p:pic>
      <p:sp>
        <p:nvSpPr>
          <p:cNvPr id="11" name="Text 8"/>
          <p:cNvSpPr/>
          <p:nvPr/>
        </p:nvSpPr>
        <p:spPr>
          <a:xfrm>
            <a:off x="502920" y="6355080"/>
            <a:ext cx="9601200" cy="274320"/>
          </a:xfrm>
          <a:prstGeom prst="rect">
            <a:avLst/>
          </a:prstGeom>
          <a:noFill/>
          <a:ln/>
        </p:spPr>
        <p:txBody>
          <a:bodyPr wrap="square" lIns="0" tIns="0" rIns="0" bIns="0" rtlCol="0" anchor="ctr"/>
          <a:lstStyle/>
          <a:p>
            <a:pPr indent="0" marL="0">
              <a:buNone/>
            </a:pPr>
            <a:r>
              <a:rPr lang="en-US" sz="900" dirty="0">
                <a:solidFill>
                  <a:srgbClr val="5A6472"/>
                </a:solidFill>
                <a:latin typeface="Segoe UI" pitchFamily="34" charset="0"/>
                <a:ea typeface="Segoe UI" pitchFamily="34" charset="-122"/>
                <a:cs typeface="Segoe UI" pitchFamily="34" charset="-120"/>
              </a:rPr>
              <a:t>TigerZone Submission Guide  |  SGA Travel Funding  |  2026-2027</a:t>
            </a:r>
            <a:endParaRPr lang="en-US" sz="900" dirty="0"/>
          </a:p>
        </p:txBody>
      </p:sp>
      <p:sp>
        <p:nvSpPr>
          <p:cNvPr id="12" name="Text 9"/>
          <p:cNvSpPr/>
          <p:nvPr/>
        </p:nvSpPr>
        <p:spPr>
          <a:xfrm>
            <a:off x="11064240" y="6355080"/>
            <a:ext cx="594360" cy="274320"/>
          </a:xfrm>
          <a:prstGeom prst="rect">
            <a:avLst/>
          </a:prstGeom>
          <a:noFill/>
          <a:ln/>
        </p:spPr>
        <p:txBody>
          <a:bodyPr wrap="square" lIns="0" tIns="0" rIns="0" bIns="0" rtlCol="0" anchor="ctr"/>
          <a:lstStyle/>
          <a:p>
            <a:pPr algn="r" indent="0" marL="0">
              <a:buNone/>
            </a:pPr>
            <a:r>
              <a:rPr lang="en-US" sz="900" dirty="0">
                <a:solidFill>
                  <a:srgbClr val="5A6472"/>
                </a:solidFill>
                <a:latin typeface="Segoe UI" pitchFamily="34" charset="0"/>
                <a:ea typeface="Segoe UI" pitchFamily="34" charset="-122"/>
                <a:cs typeface="Segoe UI" pitchFamily="34" charset="-120"/>
              </a:rPr>
              <a:t>8</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02920" y="384048"/>
            <a:ext cx="8686800" cy="256032"/>
          </a:xfrm>
          <a:prstGeom prst="rect">
            <a:avLst/>
          </a:prstGeom>
          <a:noFill/>
          <a:ln/>
        </p:spPr>
        <p:txBody>
          <a:bodyPr wrap="square" lIns="0" tIns="0" rIns="0" bIns="0" rtlCol="0" anchor="ctr"/>
          <a:lstStyle/>
          <a:p>
            <a:pPr indent="0" marL="0">
              <a:buNone/>
            </a:pPr>
            <a:r>
              <a:rPr lang="en-US" sz="1100" b="1" spc="120" kern="0" dirty="0">
                <a:solidFill>
                  <a:srgbClr val="C8871B"/>
                </a:solidFill>
                <a:latin typeface="Segoe UI" pitchFamily="34" charset="0"/>
                <a:ea typeface="Segoe UI" pitchFamily="34" charset="-122"/>
                <a:cs typeface="Segoe UI" pitchFamily="34" charset="-120"/>
              </a:rPr>
              <a:t>WHAT TO EXPECT</a:t>
            </a:r>
            <a:endParaRPr lang="en-US" sz="1100" dirty="0"/>
          </a:p>
        </p:txBody>
      </p:sp>
      <p:sp>
        <p:nvSpPr>
          <p:cNvPr id="3" name="Text 1"/>
          <p:cNvSpPr/>
          <p:nvPr/>
        </p:nvSpPr>
        <p:spPr>
          <a:xfrm>
            <a:off x="502920" y="658368"/>
            <a:ext cx="10424160" cy="685800"/>
          </a:xfrm>
          <a:prstGeom prst="rect">
            <a:avLst/>
          </a:prstGeom>
          <a:noFill/>
          <a:ln/>
        </p:spPr>
        <p:txBody>
          <a:bodyPr wrap="square" lIns="0" tIns="0" rIns="0" bIns="0" rtlCol="0" anchor="ctr"/>
          <a:lstStyle/>
          <a:p>
            <a:pPr indent="0" marL="0">
              <a:buNone/>
            </a:pPr>
            <a:r>
              <a:rPr lang="en-US" sz="3000" b="1" dirty="0">
                <a:solidFill>
                  <a:srgbClr val="1D3B5F"/>
                </a:solidFill>
                <a:latin typeface="Segoe UI" pitchFamily="34" charset="0"/>
                <a:ea typeface="Segoe UI" pitchFamily="34" charset="-122"/>
                <a:cs typeface="Segoe UI" pitchFamily="34" charset="-120"/>
              </a:rPr>
              <a:t>The six pages ahead</a:t>
            </a:r>
            <a:endParaRPr lang="en-US" sz="3000" dirty="0"/>
          </a:p>
        </p:txBody>
      </p:sp>
      <p:sp>
        <p:nvSpPr>
          <p:cNvPr id="4" name="Shape 2">
            <a:extLst>
              <a:ext uri="{C183D7F6-B498-43B3-948B-1728B52AA6E4}">
                <adec:decorative xmlns:adec="http://schemas.microsoft.com/office/drawing/2017/decorative" val="1"/>
              </a:ext>
            </a:extLst>
          </p:cNvPr>
          <p:cNvSpPr/>
          <p:nvPr/>
        </p:nvSpPr>
        <p:spPr>
          <a:xfrm>
            <a:off x="502920" y="1645920"/>
            <a:ext cx="11155680" cy="603504"/>
          </a:xfrm>
          <a:prstGeom prst="roundRect">
            <a:avLst>
              <a:gd name="adj" fmla="val 6061"/>
            </a:avLst>
          </a:prstGeom>
          <a:solidFill>
            <a:srgbClr val="FFFFFF"/>
          </a:solidFill>
          <a:ln w="12700">
            <a:solidFill>
              <a:srgbClr val="DCE0E5"/>
            </a:solidFill>
            <a:prstDash val="solid"/>
          </a:ln>
        </p:spPr>
      </p:sp>
      <p:sp>
        <p:nvSpPr>
          <p:cNvPr id="5" name="Shape 3">
            <a:extLst>
              <a:ext uri="{C183D7F6-B498-43B3-948B-1728B52AA6E4}">
                <adec:decorative xmlns:adec="http://schemas.microsoft.com/office/drawing/2017/decorative" val="1"/>
              </a:ext>
            </a:extLst>
          </p:cNvPr>
          <p:cNvSpPr/>
          <p:nvPr/>
        </p:nvSpPr>
        <p:spPr>
          <a:xfrm>
            <a:off x="731520" y="1773936"/>
            <a:ext cx="347472" cy="347472"/>
          </a:xfrm>
          <a:prstGeom prst="ellipse">
            <a:avLst/>
          </a:prstGeom>
          <a:solidFill>
            <a:srgbClr val="1D3B5F"/>
          </a:solidFill>
          <a:ln w="12700">
            <a:solidFill>
              <a:srgbClr val="1D3B5F"/>
            </a:solidFill>
            <a:prstDash val="solid"/>
          </a:ln>
        </p:spPr>
      </p:sp>
      <p:sp>
        <p:nvSpPr>
          <p:cNvPr id="6" name="Text 4"/>
          <p:cNvSpPr/>
          <p:nvPr/>
        </p:nvSpPr>
        <p:spPr>
          <a:xfrm>
            <a:off x="731520" y="1810512"/>
            <a:ext cx="347472" cy="274320"/>
          </a:xfrm>
          <a:prstGeom prst="rect">
            <a:avLst/>
          </a:prstGeom>
          <a:noFill/>
          <a:ln/>
        </p:spPr>
        <p:txBody>
          <a:bodyPr wrap="square" lIns="0" tIns="0" rIns="0" bIns="0" rtlCol="0" anchor="ctr"/>
          <a:lstStyle/>
          <a:p>
            <a:pPr algn="ctr" indent="0" marL="0">
              <a:buNone/>
            </a:pPr>
            <a:r>
              <a:rPr lang="en-US" sz="1200" b="1" dirty="0">
                <a:solidFill>
                  <a:srgbClr val="FFFFFF"/>
                </a:solidFill>
                <a:latin typeface="Segoe UI" pitchFamily="34" charset="0"/>
                <a:ea typeface="Segoe UI" pitchFamily="34" charset="-122"/>
                <a:cs typeface="Segoe UI" pitchFamily="34" charset="-120"/>
              </a:rPr>
              <a:t>1</a:t>
            </a:r>
            <a:endParaRPr lang="en-US" sz="1200" dirty="0"/>
          </a:p>
        </p:txBody>
      </p:sp>
      <p:sp>
        <p:nvSpPr>
          <p:cNvPr id="7" name="Text 5"/>
          <p:cNvSpPr/>
          <p:nvPr/>
        </p:nvSpPr>
        <p:spPr>
          <a:xfrm>
            <a:off x="1280160" y="1728216"/>
            <a:ext cx="3474720" cy="438912"/>
          </a:xfrm>
          <a:prstGeom prst="rect">
            <a:avLst/>
          </a:prstGeom>
          <a:noFill/>
          <a:ln/>
        </p:spPr>
        <p:txBody>
          <a:bodyPr wrap="square" lIns="0" tIns="0" rIns="0" bIns="0" rtlCol="0" anchor="ctr"/>
          <a:lstStyle/>
          <a:p>
            <a:pPr indent="0" marL="0">
              <a:buNone/>
            </a:pPr>
            <a:r>
              <a:rPr lang="en-US" sz="1350" b="1" dirty="0">
                <a:solidFill>
                  <a:srgbClr val="1D3B5F"/>
                </a:solidFill>
                <a:latin typeface="Segoe UI" pitchFamily="34" charset="0"/>
                <a:ea typeface="Segoe UI" pitchFamily="34" charset="-122"/>
                <a:cs typeface="Segoe UI" pitchFamily="34" charset="-120"/>
              </a:rPr>
              <a:t>Submission Eligibility</a:t>
            </a:r>
            <a:endParaRPr lang="en-US" sz="1350" dirty="0"/>
          </a:p>
        </p:txBody>
      </p:sp>
      <p:sp>
        <p:nvSpPr>
          <p:cNvPr id="8" name="Text 6"/>
          <p:cNvSpPr/>
          <p:nvPr/>
        </p:nvSpPr>
        <p:spPr>
          <a:xfrm>
            <a:off x="4846320" y="1728216"/>
            <a:ext cx="6583680" cy="438912"/>
          </a:xfrm>
          <a:prstGeom prst="rect">
            <a:avLst/>
          </a:prstGeom>
          <a:noFill/>
          <a:ln/>
        </p:spPr>
        <p:txBody>
          <a:bodyPr wrap="square" lIns="0" tIns="0" rIns="0" bIns="0" rtlCol="0" anchor="ctr"/>
          <a:lstStyle/>
          <a:p>
            <a:pPr indent="0" marL="0">
              <a:buNone/>
            </a:pPr>
            <a:r>
              <a:rPr lang="en-US" sz="1200" dirty="0">
                <a:solidFill>
                  <a:srgbClr val="1A1A1A"/>
                </a:solidFill>
                <a:latin typeface="Segoe UI" pitchFamily="34" charset="0"/>
                <a:ea typeface="Segoe UI" pitchFamily="34" charset="-122"/>
                <a:cs typeface="Segoe UI" pitchFamily="34" charset="-120"/>
              </a:rPr>
              <a:t>Are you the traveler? Each traveler submits their own request.</a:t>
            </a:r>
            <a:endParaRPr lang="en-US" sz="1200" dirty="0"/>
          </a:p>
        </p:txBody>
      </p:sp>
      <p:sp>
        <p:nvSpPr>
          <p:cNvPr id="9" name="Shape 7">
            <a:extLst>
              <a:ext uri="{C183D7F6-B498-43B3-948B-1728B52AA6E4}">
                <adec:decorative xmlns:adec="http://schemas.microsoft.com/office/drawing/2017/decorative" val="1"/>
              </a:ext>
            </a:extLst>
          </p:cNvPr>
          <p:cNvSpPr/>
          <p:nvPr/>
        </p:nvSpPr>
        <p:spPr>
          <a:xfrm>
            <a:off x="502920" y="2359152"/>
            <a:ext cx="11155680" cy="603504"/>
          </a:xfrm>
          <a:prstGeom prst="roundRect">
            <a:avLst>
              <a:gd name="adj" fmla="val 6061"/>
            </a:avLst>
          </a:prstGeom>
          <a:solidFill>
            <a:srgbClr val="F4F6F8"/>
          </a:solidFill>
          <a:ln w="12700">
            <a:solidFill>
              <a:srgbClr val="DCE0E5"/>
            </a:solidFill>
            <a:prstDash val="solid"/>
          </a:ln>
        </p:spPr>
      </p:sp>
      <p:sp>
        <p:nvSpPr>
          <p:cNvPr id="10" name="Shape 8">
            <a:extLst>
              <a:ext uri="{C183D7F6-B498-43B3-948B-1728B52AA6E4}">
                <adec:decorative xmlns:adec="http://schemas.microsoft.com/office/drawing/2017/decorative" val="1"/>
              </a:ext>
            </a:extLst>
          </p:cNvPr>
          <p:cNvSpPr/>
          <p:nvPr/>
        </p:nvSpPr>
        <p:spPr>
          <a:xfrm>
            <a:off x="731520" y="2487168"/>
            <a:ext cx="347472" cy="347472"/>
          </a:xfrm>
          <a:prstGeom prst="ellipse">
            <a:avLst/>
          </a:prstGeom>
          <a:solidFill>
            <a:srgbClr val="1D3B5F"/>
          </a:solidFill>
          <a:ln w="12700">
            <a:solidFill>
              <a:srgbClr val="1D3B5F"/>
            </a:solidFill>
            <a:prstDash val="solid"/>
          </a:ln>
        </p:spPr>
      </p:sp>
      <p:sp>
        <p:nvSpPr>
          <p:cNvPr id="11" name="Text 9"/>
          <p:cNvSpPr/>
          <p:nvPr/>
        </p:nvSpPr>
        <p:spPr>
          <a:xfrm>
            <a:off x="731520" y="2523744"/>
            <a:ext cx="347472" cy="274320"/>
          </a:xfrm>
          <a:prstGeom prst="rect">
            <a:avLst/>
          </a:prstGeom>
          <a:noFill/>
          <a:ln/>
        </p:spPr>
        <p:txBody>
          <a:bodyPr wrap="square" lIns="0" tIns="0" rIns="0" bIns="0" rtlCol="0" anchor="ctr"/>
          <a:lstStyle/>
          <a:p>
            <a:pPr algn="ctr" indent="0" marL="0">
              <a:buNone/>
            </a:pPr>
            <a:r>
              <a:rPr lang="en-US" sz="1200" b="1" dirty="0">
                <a:solidFill>
                  <a:srgbClr val="FFFFFF"/>
                </a:solidFill>
                <a:latin typeface="Segoe UI" pitchFamily="34" charset="0"/>
                <a:ea typeface="Segoe UI" pitchFamily="34" charset="-122"/>
                <a:cs typeface="Segoe UI" pitchFamily="34" charset="-120"/>
              </a:rPr>
              <a:t>2</a:t>
            </a:r>
            <a:endParaRPr lang="en-US" sz="1200" dirty="0"/>
          </a:p>
        </p:txBody>
      </p:sp>
      <p:sp>
        <p:nvSpPr>
          <p:cNvPr id="12" name="Text 10"/>
          <p:cNvSpPr/>
          <p:nvPr/>
        </p:nvSpPr>
        <p:spPr>
          <a:xfrm>
            <a:off x="1280160" y="2441448"/>
            <a:ext cx="3474720" cy="438912"/>
          </a:xfrm>
          <a:prstGeom prst="rect">
            <a:avLst/>
          </a:prstGeom>
          <a:noFill/>
          <a:ln/>
        </p:spPr>
        <p:txBody>
          <a:bodyPr wrap="square" lIns="0" tIns="0" rIns="0" bIns="0" rtlCol="0" anchor="ctr"/>
          <a:lstStyle/>
          <a:p>
            <a:pPr indent="0" marL="0">
              <a:buNone/>
            </a:pPr>
            <a:r>
              <a:rPr lang="en-US" sz="1350" b="1" dirty="0">
                <a:solidFill>
                  <a:srgbClr val="1D3B5F"/>
                </a:solidFill>
                <a:latin typeface="Segoe UI" pitchFamily="34" charset="0"/>
                <a:ea typeface="Segoe UI" pitchFamily="34" charset="-122"/>
                <a:cs typeface="Segoe UI" pitchFamily="34" charset="-120"/>
              </a:rPr>
              <a:t>Campus Eligibility</a:t>
            </a:r>
            <a:endParaRPr lang="en-US" sz="1350" dirty="0"/>
          </a:p>
        </p:txBody>
      </p:sp>
      <p:sp>
        <p:nvSpPr>
          <p:cNvPr id="13" name="Text 11"/>
          <p:cNvSpPr/>
          <p:nvPr/>
        </p:nvSpPr>
        <p:spPr>
          <a:xfrm>
            <a:off x="4846320" y="2441448"/>
            <a:ext cx="6583680" cy="438912"/>
          </a:xfrm>
          <a:prstGeom prst="rect">
            <a:avLst/>
          </a:prstGeom>
          <a:noFill/>
          <a:ln/>
        </p:spPr>
        <p:txBody>
          <a:bodyPr wrap="square" lIns="0" tIns="0" rIns="0" bIns="0" rtlCol="0" anchor="ctr"/>
          <a:lstStyle/>
          <a:p>
            <a:pPr indent="0" marL="0">
              <a:buNone/>
            </a:pPr>
            <a:r>
              <a:rPr lang="en-US" sz="1200" dirty="0">
                <a:solidFill>
                  <a:srgbClr val="1A1A1A"/>
                </a:solidFill>
                <a:latin typeface="Segoe UI" pitchFamily="34" charset="0"/>
                <a:ea typeface="Segoe UI" pitchFamily="34" charset="-122"/>
                <a:cs typeface="Segoe UI" pitchFamily="34" charset="-120"/>
              </a:rPr>
              <a:t>Which campus you attend. Lambuth students have a separate travel fund.</a:t>
            </a:r>
            <a:endParaRPr lang="en-US" sz="1200" dirty="0"/>
          </a:p>
        </p:txBody>
      </p:sp>
      <p:sp>
        <p:nvSpPr>
          <p:cNvPr id="14" name="Shape 12">
            <a:extLst>
              <a:ext uri="{C183D7F6-B498-43B3-948B-1728B52AA6E4}">
                <adec:decorative xmlns:adec="http://schemas.microsoft.com/office/drawing/2017/decorative" val="1"/>
              </a:ext>
            </a:extLst>
          </p:cNvPr>
          <p:cNvSpPr/>
          <p:nvPr/>
        </p:nvSpPr>
        <p:spPr>
          <a:xfrm>
            <a:off x="502920" y="3072384"/>
            <a:ext cx="11155680" cy="603504"/>
          </a:xfrm>
          <a:prstGeom prst="roundRect">
            <a:avLst>
              <a:gd name="adj" fmla="val 6061"/>
            </a:avLst>
          </a:prstGeom>
          <a:solidFill>
            <a:srgbClr val="FFFFFF"/>
          </a:solidFill>
          <a:ln w="12700">
            <a:solidFill>
              <a:srgbClr val="DCE0E5"/>
            </a:solidFill>
            <a:prstDash val="solid"/>
          </a:ln>
        </p:spPr>
      </p:sp>
      <p:sp>
        <p:nvSpPr>
          <p:cNvPr id="15" name="Shape 13">
            <a:extLst>
              <a:ext uri="{C183D7F6-B498-43B3-948B-1728B52AA6E4}">
                <adec:decorative xmlns:adec="http://schemas.microsoft.com/office/drawing/2017/decorative" val="1"/>
              </a:ext>
            </a:extLst>
          </p:cNvPr>
          <p:cNvSpPr/>
          <p:nvPr/>
        </p:nvSpPr>
        <p:spPr>
          <a:xfrm>
            <a:off x="731520" y="3200400"/>
            <a:ext cx="347472" cy="347472"/>
          </a:xfrm>
          <a:prstGeom prst="ellipse">
            <a:avLst/>
          </a:prstGeom>
          <a:solidFill>
            <a:srgbClr val="1D3B5F"/>
          </a:solidFill>
          <a:ln w="12700">
            <a:solidFill>
              <a:srgbClr val="1D3B5F"/>
            </a:solidFill>
            <a:prstDash val="solid"/>
          </a:ln>
        </p:spPr>
      </p:sp>
      <p:sp>
        <p:nvSpPr>
          <p:cNvPr id="16" name="Text 14"/>
          <p:cNvSpPr/>
          <p:nvPr/>
        </p:nvSpPr>
        <p:spPr>
          <a:xfrm>
            <a:off x="731520" y="3236976"/>
            <a:ext cx="347472" cy="274320"/>
          </a:xfrm>
          <a:prstGeom prst="rect">
            <a:avLst/>
          </a:prstGeom>
          <a:noFill/>
          <a:ln/>
        </p:spPr>
        <p:txBody>
          <a:bodyPr wrap="square" lIns="0" tIns="0" rIns="0" bIns="0" rtlCol="0" anchor="ctr"/>
          <a:lstStyle/>
          <a:p>
            <a:pPr algn="ctr" indent="0" marL="0">
              <a:buNone/>
            </a:pPr>
            <a:r>
              <a:rPr lang="en-US" sz="1200" b="1" dirty="0">
                <a:solidFill>
                  <a:srgbClr val="FFFFFF"/>
                </a:solidFill>
                <a:latin typeface="Segoe UI" pitchFamily="34" charset="0"/>
                <a:ea typeface="Segoe UI" pitchFamily="34" charset="-122"/>
                <a:cs typeface="Segoe UI" pitchFamily="34" charset="-120"/>
              </a:rPr>
              <a:t>3</a:t>
            </a:r>
            <a:endParaRPr lang="en-US" sz="1200" dirty="0"/>
          </a:p>
        </p:txBody>
      </p:sp>
      <p:sp>
        <p:nvSpPr>
          <p:cNvPr id="17" name="Text 15"/>
          <p:cNvSpPr/>
          <p:nvPr/>
        </p:nvSpPr>
        <p:spPr>
          <a:xfrm>
            <a:off x="1280160" y="3154680"/>
            <a:ext cx="3474720" cy="438912"/>
          </a:xfrm>
          <a:prstGeom prst="rect">
            <a:avLst/>
          </a:prstGeom>
          <a:noFill/>
          <a:ln/>
        </p:spPr>
        <p:txBody>
          <a:bodyPr wrap="square" lIns="0" tIns="0" rIns="0" bIns="0" rtlCol="0" anchor="ctr"/>
          <a:lstStyle/>
          <a:p>
            <a:pPr indent="0" marL="0">
              <a:buNone/>
            </a:pPr>
            <a:r>
              <a:rPr lang="en-US" sz="1350" b="1" dirty="0">
                <a:solidFill>
                  <a:srgbClr val="1D3B5F"/>
                </a:solidFill>
                <a:latin typeface="Segoe UI" pitchFamily="34" charset="0"/>
                <a:ea typeface="Segoe UI" pitchFamily="34" charset="-122"/>
                <a:cs typeface="Segoe UI" pitchFamily="34" charset="-120"/>
              </a:rPr>
              <a:t>Student Traveler and RSO Info</a:t>
            </a:r>
            <a:endParaRPr lang="en-US" sz="1350" dirty="0"/>
          </a:p>
        </p:txBody>
      </p:sp>
      <p:sp>
        <p:nvSpPr>
          <p:cNvPr id="18" name="Text 16"/>
          <p:cNvSpPr/>
          <p:nvPr/>
        </p:nvSpPr>
        <p:spPr>
          <a:xfrm>
            <a:off x="4846320" y="3154680"/>
            <a:ext cx="6583680" cy="438912"/>
          </a:xfrm>
          <a:prstGeom prst="rect">
            <a:avLst/>
          </a:prstGeom>
          <a:noFill/>
          <a:ln/>
        </p:spPr>
        <p:txBody>
          <a:bodyPr wrap="square" lIns="0" tIns="0" rIns="0" bIns="0" rtlCol="0" anchor="ctr"/>
          <a:lstStyle/>
          <a:p>
            <a:pPr indent="0" marL="0">
              <a:buNone/>
            </a:pPr>
            <a:r>
              <a:rPr lang="en-US" sz="1200" dirty="0">
                <a:solidFill>
                  <a:srgbClr val="1A1A1A"/>
                </a:solidFill>
                <a:latin typeface="Segoe UI" pitchFamily="34" charset="0"/>
                <a:ea typeface="Segoe UI" pitchFamily="34" charset="-122"/>
                <a:cs typeface="Segoe UI" pitchFamily="34" charset="-120"/>
              </a:rPr>
              <a:t>Your name, U number, contact information, mailing address, RSO, academic level, and your three trainings.</a:t>
            </a:r>
            <a:endParaRPr lang="en-US" sz="1200" dirty="0"/>
          </a:p>
        </p:txBody>
      </p:sp>
      <p:sp>
        <p:nvSpPr>
          <p:cNvPr id="19" name="Shape 17">
            <a:extLst>
              <a:ext uri="{C183D7F6-B498-43B3-948B-1728B52AA6E4}">
                <adec:decorative xmlns:adec="http://schemas.microsoft.com/office/drawing/2017/decorative" val="1"/>
              </a:ext>
            </a:extLst>
          </p:cNvPr>
          <p:cNvSpPr/>
          <p:nvPr/>
        </p:nvSpPr>
        <p:spPr>
          <a:xfrm>
            <a:off x="502920" y="3785616"/>
            <a:ext cx="11155680" cy="603504"/>
          </a:xfrm>
          <a:prstGeom prst="roundRect">
            <a:avLst>
              <a:gd name="adj" fmla="val 6061"/>
            </a:avLst>
          </a:prstGeom>
          <a:solidFill>
            <a:srgbClr val="F4F6F8"/>
          </a:solidFill>
          <a:ln w="12700">
            <a:solidFill>
              <a:srgbClr val="DCE0E5"/>
            </a:solidFill>
            <a:prstDash val="solid"/>
          </a:ln>
        </p:spPr>
      </p:sp>
      <p:sp>
        <p:nvSpPr>
          <p:cNvPr id="20" name="Shape 18">
            <a:extLst>
              <a:ext uri="{C183D7F6-B498-43B3-948B-1728B52AA6E4}">
                <adec:decorative xmlns:adec="http://schemas.microsoft.com/office/drawing/2017/decorative" val="1"/>
              </a:ext>
            </a:extLst>
          </p:cNvPr>
          <p:cNvSpPr/>
          <p:nvPr/>
        </p:nvSpPr>
        <p:spPr>
          <a:xfrm>
            <a:off x="731520" y="3913632"/>
            <a:ext cx="347472" cy="347472"/>
          </a:xfrm>
          <a:prstGeom prst="ellipse">
            <a:avLst/>
          </a:prstGeom>
          <a:solidFill>
            <a:srgbClr val="1D3B5F"/>
          </a:solidFill>
          <a:ln w="12700">
            <a:solidFill>
              <a:srgbClr val="1D3B5F"/>
            </a:solidFill>
            <a:prstDash val="solid"/>
          </a:ln>
        </p:spPr>
      </p:sp>
      <p:sp>
        <p:nvSpPr>
          <p:cNvPr id="21" name="Text 19"/>
          <p:cNvSpPr/>
          <p:nvPr/>
        </p:nvSpPr>
        <p:spPr>
          <a:xfrm>
            <a:off x="731520" y="3950208"/>
            <a:ext cx="347472" cy="274320"/>
          </a:xfrm>
          <a:prstGeom prst="rect">
            <a:avLst/>
          </a:prstGeom>
          <a:noFill/>
          <a:ln/>
        </p:spPr>
        <p:txBody>
          <a:bodyPr wrap="square" lIns="0" tIns="0" rIns="0" bIns="0" rtlCol="0" anchor="ctr"/>
          <a:lstStyle/>
          <a:p>
            <a:pPr algn="ctr" indent="0" marL="0">
              <a:buNone/>
            </a:pPr>
            <a:r>
              <a:rPr lang="en-US" sz="1200" b="1" dirty="0">
                <a:solidFill>
                  <a:srgbClr val="FFFFFF"/>
                </a:solidFill>
                <a:latin typeface="Segoe UI" pitchFamily="34" charset="0"/>
                <a:ea typeface="Segoe UI" pitchFamily="34" charset="-122"/>
                <a:cs typeface="Segoe UI" pitchFamily="34" charset="-120"/>
              </a:rPr>
              <a:t>4</a:t>
            </a:r>
            <a:endParaRPr lang="en-US" sz="1200" dirty="0"/>
          </a:p>
        </p:txBody>
      </p:sp>
      <p:sp>
        <p:nvSpPr>
          <p:cNvPr id="22" name="Text 20"/>
          <p:cNvSpPr/>
          <p:nvPr/>
        </p:nvSpPr>
        <p:spPr>
          <a:xfrm>
            <a:off x="1280160" y="3867912"/>
            <a:ext cx="3474720" cy="438912"/>
          </a:xfrm>
          <a:prstGeom prst="rect">
            <a:avLst/>
          </a:prstGeom>
          <a:noFill/>
          <a:ln/>
        </p:spPr>
        <p:txBody>
          <a:bodyPr wrap="square" lIns="0" tIns="0" rIns="0" bIns="0" rtlCol="0" anchor="ctr"/>
          <a:lstStyle/>
          <a:p>
            <a:pPr indent="0" marL="0">
              <a:buNone/>
            </a:pPr>
            <a:r>
              <a:rPr lang="en-US" sz="1350" b="1" dirty="0">
                <a:solidFill>
                  <a:srgbClr val="1D3B5F"/>
                </a:solidFill>
                <a:latin typeface="Segoe UI" pitchFamily="34" charset="0"/>
                <a:ea typeface="Segoe UI" pitchFamily="34" charset="-122"/>
                <a:cs typeface="Segoe UI" pitchFamily="34" charset="-120"/>
              </a:rPr>
              <a:t>Travel and Conference Information</a:t>
            </a:r>
            <a:endParaRPr lang="en-US" sz="1350" dirty="0"/>
          </a:p>
        </p:txBody>
      </p:sp>
      <p:sp>
        <p:nvSpPr>
          <p:cNvPr id="23" name="Text 21"/>
          <p:cNvSpPr/>
          <p:nvPr/>
        </p:nvSpPr>
        <p:spPr>
          <a:xfrm>
            <a:off x="4846320" y="3867912"/>
            <a:ext cx="6583680" cy="438912"/>
          </a:xfrm>
          <a:prstGeom prst="rect">
            <a:avLst/>
          </a:prstGeom>
          <a:noFill/>
          <a:ln/>
        </p:spPr>
        <p:txBody>
          <a:bodyPr wrap="square" lIns="0" tIns="0" rIns="0" bIns="0" rtlCol="0" anchor="ctr"/>
          <a:lstStyle/>
          <a:p>
            <a:pPr indent="0" marL="0">
              <a:buNone/>
            </a:pPr>
            <a:r>
              <a:rPr lang="en-US" sz="1200" dirty="0">
                <a:solidFill>
                  <a:srgbClr val="1A1A1A"/>
                </a:solidFill>
                <a:latin typeface="Segoe UI" pitchFamily="34" charset="0"/>
                <a:ea typeface="Segoe UI" pitchFamily="34" charset="-122"/>
                <a:cs typeface="Segoe UI" pitchFamily="34" charset="-120"/>
              </a:rPr>
              <a:t>Semester, domestic or international, dates, the conference, and why SGA should fund it.</a:t>
            </a:r>
            <a:endParaRPr lang="en-US" sz="1200" dirty="0"/>
          </a:p>
        </p:txBody>
      </p:sp>
      <p:sp>
        <p:nvSpPr>
          <p:cNvPr id="24" name="Shape 22">
            <a:extLst>
              <a:ext uri="{C183D7F6-B498-43B3-948B-1728B52AA6E4}">
                <adec:decorative xmlns:adec="http://schemas.microsoft.com/office/drawing/2017/decorative" val="1"/>
              </a:ext>
            </a:extLst>
          </p:cNvPr>
          <p:cNvSpPr/>
          <p:nvPr/>
        </p:nvSpPr>
        <p:spPr>
          <a:xfrm>
            <a:off x="502920" y="4498848"/>
            <a:ext cx="11155680" cy="603504"/>
          </a:xfrm>
          <a:prstGeom prst="roundRect">
            <a:avLst>
              <a:gd name="adj" fmla="val 6061"/>
            </a:avLst>
          </a:prstGeom>
          <a:solidFill>
            <a:srgbClr val="FFFFFF"/>
          </a:solidFill>
          <a:ln w="12700">
            <a:solidFill>
              <a:srgbClr val="DCE0E5"/>
            </a:solidFill>
            <a:prstDash val="solid"/>
          </a:ln>
        </p:spPr>
      </p:sp>
      <p:sp>
        <p:nvSpPr>
          <p:cNvPr id="25" name="Shape 23">
            <a:extLst>
              <a:ext uri="{C183D7F6-B498-43B3-948B-1728B52AA6E4}">
                <adec:decorative xmlns:adec="http://schemas.microsoft.com/office/drawing/2017/decorative" val="1"/>
              </a:ext>
            </a:extLst>
          </p:cNvPr>
          <p:cNvSpPr/>
          <p:nvPr/>
        </p:nvSpPr>
        <p:spPr>
          <a:xfrm>
            <a:off x="731520" y="4626864"/>
            <a:ext cx="347472" cy="347472"/>
          </a:xfrm>
          <a:prstGeom prst="ellipse">
            <a:avLst/>
          </a:prstGeom>
          <a:solidFill>
            <a:srgbClr val="1D3B5F"/>
          </a:solidFill>
          <a:ln w="12700">
            <a:solidFill>
              <a:srgbClr val="1D3B5F"/>
            </a:solidFill>
            <a:prstDash val="solid"/>
          </a:ln>
        </p:spPr>
      </p:sp>
      <p:sp>
        <p:nvSpPr>
          <p:cNvPr id="26" name="Text 24"/>
          <p:cNvSpPr/>
          <p:nvPr/>
        </p:nvSpPr>
        <p:spPr>
          <a:xfrm>
            <a:off x="731520" y="4663440"/>
            <a:ext cx="347472" cy="274320"/>
          </a:xfrm>
          <a:prstGeom prst="rect">
            <a:avLst/>
          </a:prstGeom>
          <a:noFill/>
          <a:ln/>
        </p:spPr>
        <p:txBody>
          <a:bodyPr wrap="square" lIns="0" tIns="0" rIns="0" bIns="0" rtlCol="0" anchor="ctr"/>
          <a:lstStyle/>
          <a:p>
            <a:pPr algn="ctr" indent="0" marL="0">
              <a:buNone/>
            </a:pPr>
            <a:r>
              <a:rPr lang="en-US" sz="1200" b="1" dirty="0">
                <a:solidFill>
                  <a:srgbClr val="FFFFFF"/>
                </a:solidFill>
                <a:latin typeface="Segoe UI" pitchFamily="34" charset="0"/>
                <a:ea typeface="Segoe UI" pitchFamily="34" charset="-122"/>
                <a:cs typeface="Segoe UI" pitchFamily="34" charset="-120"/>
              </a:rPr>
              <a:t>5</a:t>
            </a:r>
            <a:endParaRPr lang="en-US" sz="1200" dirty="0"/>
          </a:p>
        </p:txBody>
      </p:sp>
      <p:sp>
        <p:nvSpPr>
          <p:cNvPr id="27" name="Text 25"/>
          <p:cNvSpPr/>
          <p:nvPr/>
        </p:nvSpPr>
        <p:spPr>
          <a:xfrm>
            <a:off x="1280160" y="4581144"/>
            <a:ext cx="3474720" cy="438912"/>
          </a:xfrm>
          <a:prstGeom prst="rect">
            <a:avLst/>
          </a:prstGeom>
          <a:noFill/>
          <a:ln/>
        </p:spPr>
        <p:txBody>
          <a:bodyPr wrap="square" lIns="0" tIns="0" rIns="0" bIns="0" rtlCol="0" anchor="ctr"/>
          <a:lstStyle/>
          <a:p>
            <a:pPr indent="0" marL="0">
              <a:buNone/>
            </a:pPr>
            <a:r>
              <a:rPr lang="en-US" sz="1350" b="1" dirty="0">
                <a:solidFill>
                  <a:srgbClr val="1D3B5F"/>
                </a:solidFill>
                <a:latin typeface="Segoe UI" pitchFamily="34" charset="0"/>
                <a:ea typeface="Segoe UI" pitchFamily="34" charset="-122"/>
                <a:cs typeface="Segoe UI" pitchFamily="34" charset="-120"/>
              </a:rPr>
              <a:t>Release of Liability</a:t>
            </a:r>
            <a:endParaRPr lang="en-US" sz="1350" dirty="0"/>
          </a:p>
        </p:txBody>
      </p:sp>
      <p:sp>
        <p:nvSpPr>
          <p:cNvPr id="28" name="Text 26"/>
          <p:cNvSpPr/>
          <p:nvPr/>
        </p:nvSpPr>
        <p:spPr>
          <a:xfrm>
            <a:off x="4846320" y="4581144"/>
            <a:ext cx="6583680" cy="438912"/>
          </a:xfrm>
          <a:prstGeom prst="rect">
            <a:avLst/>
          </a:prstGeom>
          <a:noFill/>
          <a:ln/>
        </p:spPr>
        <p:txBody>
          <a:bodyPr wrap="square" lIns="0" tIns="0" rIns="0" bIns="0" rtlCol="0" anchor="ctr"/>
          <a:lstStyle/>
          <a:p>
            <a:pPr indent="0" marL="0">
              <a:buNone/>
            </a:pPr>
            <a:r>
              <a:rPr lang="en-US" sz="1200" dirty="0">
                <a:solidFill>
                  <a:srgbClr val="1A1A1A"/>
                </a:solidFill>
                <a:latin typeface="Segoe UI" pitchFamily="34" charset="0"/>
                <a:ea typeface="Segoe UI" pitchFamily="34" charset="-122"/>
                <a:cs typeface="Segoe UI" pitchFamily="34" charset="-120"/>
              </a:rPr>
              <a:t>Initial and date to acknowledge the agreement.</a:t>
            </a:r>
            <a:endParaRPr lang="en-US" sz="1200" dirty="0"/>
          </a:p>
        </p:txBody>
      </p:sp>
      <p:sp>
        <p:nvSpPr>
          <p:cNvPr id="29" name="Shape 27">
            <a:extLst>
              <a:ext uri="{C183D7F6-B498-43B3-948B-1728B52AA6E4}">
                <adec:decorative xmlns:adec="http://schemas.microsoft.com/office/drawing/2017/decorative" val="1"/>
              </a:ext>
            </a:extLst>
          </p:cNvPr>
          <p:cNvSpPr/>
          <p:nvPr/>
        </p:nvSpPr>
        <p:spPr>
          <a:xfrm>
            <a:off x="502920" y="5212080"/>
            <a:ext cx="11155680" cy="603504"/>
          </a:xfrm>
          <a:prstGeom prst="roundRect">
            <a:avLst>
              <a:gd name="adj" fmla="val 6061"/>
            </a:avLst>
          </a:prstGeom>
          <a:solidFill>
            <a:srgbClr val="F4F6F8"/>
          </a:solidFill>
          <a:ln w="12700">
            <a:solidFill>
              <a:srgbClr val="DCE0E5"/>
            </a:solidFill>
            <a:prstDash val="solid"/>
          </a:ln>
        </p:spPr>
      </p:sp>
      <p:sp>
        <p:nvSpPr>
          <p:cNvPr id="30" name="Shape 28">
            <a:extLst>
              <a:ext uri="{C183D7F6-B498-43B3-948B-1728B52AA6E4}">
                <adec:decorative xmlns:adec="http://schemas.microsoft.com/office/drawing/2017/decorative" val="1"/>
              </a:ext>
            </a:extLst>
          </p:cNvPr>
          <p:cNvSpPr/>
          <p:nvPr/>
        </p:nvSpPr>
        <p:spPr>
          <a:xfrm>
            <a:off x="731520" y="5340096"/>
            <a:ext cx="347472" cy="347472"/>
          </a:xfrm>
          <a:prstGeom prst="ellipse">
            <a:avLst/>
          </a:prstGeom>
          <a:solidFill>
            <a:srgbClr val="1D3B5F"/>
          </a:solidFill>
          <a:ln w="12700">
            <a:solidFill>
              <a:srgbClr val="1D3B5F"/>
            </a:solidFill>
            <a:prstDash val="solid"/>
          </a:ln>
        </p:spPr>
      </p:sp>
      <p:sp>
        <p:nvSpPr>
          <p:cNvPr id="31" name="Text 29"/>
          <p:cNvSpPr/>
          <p:nvPr/>
        </p:nvSpPr>
        <p:spPr>
          <a:xfrm>
            <a:off x="731520" y="5376672"/>
            <a:ext cx="347472" cy="274320"/>
          </a:xfrm>
          <a:prstGeom prst="rect">
            <a:avLst/>
          </a:prstGeom>
          <a:noFill/>
          <a:ln/>
        </p:spPr>
        <p:txBody>
          <a:bodyPr wrap="square" lIns="0" tIns="0" rIns="0" bIns="0" rtlCol="0" anchor="ctr"/>
          <a:lstStyle/>
          <a:p>
            <a:pPr algn="ctr" indent="0" marL="0">
              <a:buNone/>
            </a:pPr>
            <a:r>
              <a:rPr lang="en-US" sz="1200" b="1" dirty="0">
                <a:solidFill>
                  <a:srgbClr val="FFFFFF"/>
                </a:solidFill>
                <a:latin typeface="Segoe UI" pitchFamily="34" charset="0"/>
                <a:ea typeface="Segoe UI" pitchFamily="34" charset="-122"/>
                <a:cs typeface="Segoe UI" pitchFamily="34" charset="-120"/>
              </a:rPr>
              <a:t>6</a:t>
            </a:r>
            <a:endParaRPr lang="en-US" sz="1200" dirty="0"/>
          </a:p>
        </p:txBody>
      </p:sp>
      <p:sp>
        <p:nvSpPr>
          <p:cNvPr id="32" name="Text 30"/>
          <p:cNvSpPr/>
          <p:nvPr/>
        </p:nvSpPr>
        <p:spPr>
          <a:xfrm>
            <a:off x="1280160" y="5294376"/>
            <a:ext cx="3474720" cy="438912"/>
          </a:xfrm>
          <a:prstGeom prst="rect">
            <a:avLst/>
          </a:prstGeom>
          <a:noFill/>
          <a:ln/>
        </p:spPr>
        <p:txBody>
          <a:bodyPr wrap="square" lIns="0" tIns="0" rIns="0" bIns="0" rtlCol="0" anchor="ctr"/>
          <a:lstStyle/>
          <a:p>
            <a:pPr indent="0" marL="0">
              <a:buNone/>
            </a:pPr>
            <a:r>
              <a:rPr lang="en-US" sz="1350" b="1" dirty="0">
                <a:solidFill>
                  <a:srgbClr val="1D3B5F"/>
                </a:solidFill>
                <a:latin typeface="Segoe UI" pitchFamily="34" charset="0"/>
                <a:ea typeface="Segoe UI" pitchFamily="34" charset="-122"/>
                <a:cs typeface="Segoe UI" pitchFamily="34" charset="-120"/>
              </a:rPr>
              <a:t>Final and Submission</a:t>
            </a:r>
            <a:endParaRPr lang="en-US" sz="1350" dirty="0"/>
          </a:p>
        </p:txBody>
      </p:sp>
      <p:sp>
        <p:nvSpPr>
          <p:cNvPr id="33" name="Text 31"/>
          <p:cNvSpPr/>
          <p:nvPr/>
        </p:nvSpPr>
        <p:spPr>
          <a:xfrm>
            <a:off x="4846320" y="5294376"/>
            <a:ext cx="6583680" cy="438912"/>
          </a:xfrm>
          <a:prstGeom prst="rect">
            <a:avLst/>
          </a:prstGeom>
          <a:noFill/>
          <a:ln/>
        </p:spPr>
        <p:txBody>
          <a:bodyPr wrap="square" lIns="0" tIns="0" rIns="0" bIns="0" rtlCol="0" anchor="ctr"/>
          <a:lstStyle/>
          <a:p>
            <a:pPr indent="0" marL="0">
              <a:buNone/>
            </a:pPr>
            <a:r>
              <a:rPr lang="en-US" sz="1200" dirty="0">
                <a:solidFill>
                  <a:srgbClr val="1A1A1A"/>
                </a:solidFill>
                <a:latin typeface="Segoe UI" pitchFamily="34" charset="0"/>
                <a:ea typeface="Segoe UI" pitchFamily="34" charset="-122"/>
                <a:cs typeface="Segoe UI" pitchFamily="34" charset="-120"/>
              </a:rPr>
              <a:t>What happens after you submit, and how to attach your documents.</a:t>
            </a:r>
            <a:endParaRPr lang="en-US" sz="1200" dirty="0"/>
          </a:p>
        </p:txBody>
      </p:sp>
      <p:sp>
        <p:nvSpPr>
          <p:cNvPr id="34" name="Shape 32">
            <a:extLst>
              <a:ext uri="{C183D7F6-B498-43B3-948B-1728B52AA6E4}">
                <adec:decorative xmlns:adec="http://schemas.microsoft.com/office/drawing/2017/decorative" val="1"/>
              </a:ext>
            </a:extLst>
          </p:cNvPr>
          <p:cNvSpPr/>
          <p:nvPr/>
        </p:nvSpPr>
        <p:spPr>
          <a:xfrm>
            <a:off x="502920" y="5943600"/>
            <a:ext cx="11155680" cy="502920"/>
          </a:xfrm>
          <a:prstGeom prst="roundRect">
            <a:avLst>
              <a:gd name="adj" fmla="val 10909"/>
            </a:avLst>
          </a:prstGeom>
          <a:solidFill>
            <a:srgbClr val="FBF1DC"/>
          </a:solidFill>
          <a:ln w="12700">
            <a:solidFill>
              <a:srgbClr val="FBF1DC"/>
            </a:solidFill>
            <a:prstDash val="solid"/>
          </a:ln>
        </p:spPr>
      </p:sp>
      <p:sp>
        <p:nvSpPr>
          <p:cNvPr id="35" name="Text 33"/>
          <p:cNvSpPr/>
          <p:nvPr/>
        </p:nvSpPr>
        <p:spPr>
          <a:xfrm>
            <a:off x="731520" y="6016752"/>
            <a:ext cx="10698480" cy="356616"/>
          </a:xfrm>
          <a:prstGeom prst="rect">
            <a:avLst/>
          </a:prstGeom>
          <a:noFill/>
          <a:ln/>
        </p:spPr>
        <p:txBody>
          <a:bodyPr wrap="square" lIns="0" tIns="0" rIns="0" bIns="0" rtlCol="0" anchor="ctr"/>
          <a:lstStyle/>
          <a:p>
            <a:pPr indent="0" marL="0">
              <a:buNone/>
            </a:pPr>
            <a:r>
              <a:rPr lang="en-US" sz="1250" b="1" dirty="0">
                <a:solidFill>
                  <a:srgbClr val="C8871B"/>
                </a:solidFill>
                <a:latin typeface="Segoe UI" pitchFamily="34" charset="0"/>
                <a:ea typeface="Segoe UI" pitchFamily="34" charset="-122"/>
                <a:cs typeface="Segoe UI" pitchFamily="34" charset="-120"/>
              </a:rPr>
              <a:t>A seventh question appears on page 5 only if you selected international travel. SAVE AND NEXT moves you forward; FINISH LATER saves your progress.</a:t>
            </a:r>
            <a:endParaRPr lang="en-US" sz="1250" dirty="0"/>
          </a:p>
        </p:txBody>
      </p:sp>
      <p:sp>
        <p:nvSpPr>
          <p:cNvPr id="36" name="Text 34"/>
          <p:cNvSpPr/>
          <p:nvPr/>
        </p:nvSpPr>
        <p:spPr>
          <a:xfrm>
            <a:off x="502920" y="6355080"/>
            <a:ext cx="9601200" cy="274320"/>
          </a:xfrm>
          <a:prstGeom prst="rect">
            <a:avLst/>
          </a:prstGeom>
          <a:noFill/>
          <a:ln/>
        </p:spPr>
        <p:txBody>
          <a:bodyPr wrap="square" lIns="0" tIns="0" rIns="0" bIns="0" rtlCol="0" anchor="ctr"/>
          <a:lstStyle/>
          <a:p>
            <a:pPr indent="0" marL="0">
              <a:buNone/>
            </a:pPr>
            <a:r>
              <a:rPr lang="en-US" sz="900" dirty="0">
                <a:solidFill>
                  <a:srgbClr val="5A6472"/>
                </a:solidFill>
                <a:latin typeface="Segoe UI" pitchFamily="34" charset="0"/>
                <a:ea typeface="Segoe UI" pitchFamily="34" charset="-122"/>
                <a:cs typeface="Segoe UI" pitchFamily="34" charset="-120"/>
              </a:rPr>
              <a:t>TigerZone Submission Guide  |  SGA Travel Funding  |  2026-2027</a:t>
            </a:r>
            <a:endParaRPr lang="en-US" sz="900" dirty="0"/>
          </a:p>
        </p:txBody>
      </p:sp>
      <p:sp>
        <p:nvSpPr>
          <p:cNvPr id="37" name="Text 35"/>
          <p:cNvSpPr/>
          <p:nvPr/>
        </p:nvSpPr>
        <p:spPr>
          <a:xfrm>
            <a:off x="11064240" y="6355080"/>
            <a:ext cx="594360" cy="274320"/>
          </a:xfrm>
          <a:prstGeom prst="rect">
            <a:avLst/>
          </a:prstGeom>
          <a:noFill/>
          <a:ln/>
        </p:spPr>
        <p:txBody>
          <a:bodyPr wrap="square" lIns="0" tIns="0" rIns="0" bIns="0" rtlCol="0" anchor="ctr"/>
          <a:lstStyle/>
          <a:p>
            <a:pPr algn="r" indent="0" marL="0">
              <a:buNone/>
            </a:pPr>
            <a:r>
              <a:rPr lang="en-US" sz="900" dirty="0">
                <a:solidFill>
                  <a:srgbClr val="5A6472"/>
                </a:solidFill>
                <a:latin typeface="Segoe UI" pitchFamily="34" charset="0"/>
                <a:ea typeface="Segoe UI" pitchFamily="34" charset="-122"/>
                <a:cs typeface="Segoe UI" pitchFamily="34" charset="-120"/>
              </a:rPr>
              <a:t>9</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9D1BF2AA154E940AC1AA28E19225DC5" ma:contentTypeVersion="10" ma:contentTypeDescription="Create a new document." ma:contentTypeScope="" ma:versionID="d3111e0247e6ed12409f14d096926862">
  <xsd:schema xmlns:xsd="http://www.w3.org/2001/XMLSchema" xmlns:xs="http://www.w3.org/2001/XMLSchema" xmlns:p="http://schemas.microsoft.com/office/2006/metadata/properties" xmlns:ns2="0912cc6b-d6fe-4dc6-949f-d2e7034beac5" xmlns:ns3="1abdb411-476b-4b45-9db9-c391d4cddc34" targetNamespace="http://schemas.microsoft.com/office/2006/metadata/properties" ma:root="true" ma:fieldsID="2fcd156ca2e411d69f27f344bcd337e6" ns2:_="" ns3:_="">
    <xsd:import namespace="0912cc6b-d6fe-4dc6-949f-d2e7034beac5"/>
    <xsd:import namespace="1abdb411-476b-4b45-9db9-c391d4cddc3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12cc6b-d6fe-4dc6-949f-d2e7034bea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0ea710e-a96d-4f27-b492-f79e59713bb7"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abdb411-476b-4b45-9db9-c391d4cddc3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c8fe5275-0711-42f6-bb29-81201c2ba496}" ma:internalName="TaxCatchAll" ma:showField="CatchAllData" ma:web="1abdb411-476b-4b45-9db9-c391d4cddc3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1abdb411-476b-4b45-9db9-c391d4cddc34" xsi:nil="true"/>
    <lcf76f155ced4ddcb4097134ff3c332f xmlns="0912cc6b-d6fe-4dc6-949f-d2e7034beac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A492D8B-1770-447F-A713-22B008D36AA1}"/>
</file>

<file path=customXml/itemProps2.xml><?xml version="1.0" encoding="utf-8"?>
<ds:datastoreItem xmlns:ds="http://schemas.openxmlformats.org/officeDocument/2006/customXml" ds:itemID="{5B4A52F1-EE70-445C-904D-656FD258C18D}"/>
</file>

<file path=customXml/itemProps3.xml><?xml version="1.0" encoding="utf-8"?>
<ds:datastoreItem xmlns:ds="http://schemas.openxmlformats.org/officeDocument/2006/customXml" ds:itemID="{24A3A919-AA5F-4B15-B775-F984622CE8FC}"/>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TigerZone Submission Guide: SGA Travel Funding 2026-2027</dc:title>
  <dc:subject>PptxGenJS Presentation</dc:subject>
  <dc:creator>Ebony J. Sunflower, Administrative Associate I</dc:creator>
  <cp:lastModifiedBy>Ebony J. Sunflower, Administrative Associate I</cp:lastModifiedBy>
  <cp:revision>1</cp:revision>
  <dcterms:created xsi:type="dcterms:W3CDTF">2026-08-25T04:17:51Z</dcterms:created>
  <dcterms:modified xsi:type="dcterms:W3CDTF">2026-08-25T04:17:51Z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0x01010039D1BF2AA154E940AC1AA28E19225DC5</vt:lpwstr>
  </property>
</Properties>
</file>