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D3B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pic>
        <p:nvPicPr>
          <p:cNvPr id="3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04120" y="457200"/>
            <a:ext cx="1371600" cy="1371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19659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STEP BY STEP GUIDE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233172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to submit a funding request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822960" y="329184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C9D3D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SOF Programming Request in TigerZone</a:t>
            </a:r>
            <a:endParaRPr lang="en-US" sz="1900" dirty="0"/>
          </a:p>
        </p:txBody>
      </p:sp>
      <p:sp>
        <p:nvSpPr>
          <p:cNvPr id="7" name="Shap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2960" y="3977640"/>
            <a:ext cx="10515600" cy="822960"/>
          </a:xfrm>
          <a:prstGeom prst="roundRect">
            <a:avLst>
              <a:gd name="adj" fmla="val 6667"/>
            </a:avLst>
          </a:prstGeom>
          <a:solidFill>
            <a:srgbClr val="13293F"/>
          </a:solidFill>
          <a:ln w="12700">
            <a:solidFill>
              <a:srgbClr val="13293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43000" y="4114800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path changed this year. Funding requests are no longer under Forms.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22960" y="53949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BAAC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2026-2027  |  University of Memphis  |  Student Government Association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Page 2: Organization and Contact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questions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46304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Submitting Officer Name and Officer Position must be an officer of the organization.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Advisors may not submit. A request submitted by an advisor is an automatic denial and cannot be fixed after the fact.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UofM Email and Phone are how you will be contacted about this request. Use an address you actually check.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977640"/>
            <a:ext cx="5760720" cy="868680"/>
          </a:xfrm>
          <a:prstGeom prst="roundRect">
            <a:avLst>
              <a:gd name="adj" fmla="val 6316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050792"/>
            <a:ext cx="530352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Enter your own name, not your president's, unless you are the president. The Committee contacts the person listed here.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43032" y="1371600"/>
            <a:ext cx="3864777" cy="4709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88752" y="1417320"/>
            <a:ext cx="3773337" cy="46177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Page 3: Event Details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Seven questions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46304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the event is, when and where it happens, who it serves, and how it benefits University of Memphis students.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 specific. The Committee is deciding whether Student Activity Fee funds should support this, and they only know what you tell them.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 your event date against your deadline before you go further. Tier One needs 14 calendar days, Tier Two needs 30.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977640"/>
            <a:ext cx="5760720" cy="868680"/>
          </a:xfrm>
          <a:prstGeom prst="roundRect">
            <a:avLst>
              <a:gd name="adj" fmla="val 6316"/>
            </a:avLst>
          </a:prstGeom>
          <a:solidFill>
            <a:srgbClr val="FBECEC"/>
          </a:solidFill>
          <a:ln w="12700">
            <a:solidFill>
              <a:srgbClr val="FBEC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050792"/>
            <a:ext cx="530352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late request is not penalized. It is a request that cannot be considered.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02313" y="1371600"/>
            <a:ext cx="2546213" cy="4709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48033" y="1417320"/>
            <a:ext cx="2454773" cy="46177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Page 4: SAFA Funding Limitations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Six questions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46304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These confirm your request does not include expenses the Student Activity Fee cannot fund.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 each one. Some expenses that seem ordinary are not fundable, and it is better to find out here than after you have committed.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you are unsure whether something qualifies, ask before you submit rather than guessing.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977640"/>
            <a:ext cx="5760720" cy="868680"/>
          </a:xfrm>
          <a:prstGeom prst="roundRect">
            <a:avLst>
              <a:gd name="adj" fmla="val 6316"/>
            </a:avLst>
          </a:prstGeom>
          <a:solidFill>
            <a:srgbClr val="FBECEC"/>
          </a:solidFill>
          <a:ln w="12700">
            <a:solidFill>
              <a:srgbClr val="FBEC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050792"/>
            <a:ext cx="530352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Eligibility is not a deadline and cannot be waived. There is no exception form for an ineligible expense.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49983" y="1371600"/>
            <a:ext cx="2650874" cy="4709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95703" y="1417320"/>
            <a:ext cx="2559434" cy="46177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Page 5: Additional Details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Follow up questions and a text box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46304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Up to three follow up questions, then a supporting documentation box. Which questions appear depends on your answers on the previous page, so you may see none of them.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Use the box to explain anything the Committee would otherwise have to guess at.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a required field is blank, the page will not advance and the field is outlined in red.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977640"/>
            <a:ext cx="5760720" cy="1051560"/>
          </a:xfrm>
          <a:prstGeom prst="roundRect">
            <a:avLst>
              <a:gd name="adj" fmla="val 5217"/>
            </a:avLst>
          </a:prstGeom>
          <a:solidFill>
            <a:srgbClr val="FBECEC"/>
          </a:solidFill>
          <a:ln w="12700">
            <a:solidFill>
              <a:srgbClr val="FBEC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050792"/>
            <a:ext cx="5303520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red warning triangle on a tab means that tab still has an unfinished required field. It is the fastest way to find what is blocking you.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67870" y="1371600"/>
            <a:ext cx="3615100" cy="4709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3590" y="1417320"/>
            <a:ext cx="3523660" cy="46177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Page 6: Certification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Read, then certify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46304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Instructions appear first. Read them; they explain what happens after you submit.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Then you certify that you are an officer with authorized access and that the information you entered is accurate and complete.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Certifying is a statement you are making. Treat it that way.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977640"/>
            <a:ext cx="5760720" cy="1051560"/>
          </a:xfrm>
          <a:prstGeom prst="roundRect">
            <a:avLst>
              <a:gd name="adj" fmla="val 5217"/>
            </a:avLst>
          </a:prstGeom>
          <a:solidFill>
            <a:srgbClr val="FBECEC"/>
          </a:solidFill>
          <a:ln w="12700">
            <a:solidFill>
              <a:srgbClr val="FBEC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050792"/>
            <a:ext cx="5303520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Selecting the option that says do not submit does not always stop the form. The Committee sees your answer and returns the request.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87541" y="1371600"/>
            <a:ext cx="3975757" cy="4709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3261" y="1417320"/>
            <a:ext cx="3884317" cy="46177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BUDGET TAB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Build your budget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02920" y="1554480"/>
            <a:ext cx="11155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Enter each expense as a separate line item under the section that fits it. Each section has an ADD ITEM button, and a note under the heading with rules specific to that section.</a:t>
            </a:r>
            <a:endParaRPr lang="en-US" sz="1400" dirty="0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2194560"/>
            <a:ext cx="2670048" cy="530352"/>
          </a:xfrm>
          <a:prstGeom prst="roundRect">
            <a:avLst>
              <a:gd name="adj" fmla="val 8621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240280"/>
            <a:ext cx="23957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Venue and Facilities</a:t>
            </a:r>
            <a:endParaRPr lang="en-US" sz="115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46704" y="2194560"/>
            <a:ext cx="2670048" cy="530352"/>
          </a:xfrm>
          <a:prstGeom prst="roundRect">
            <a:avLst>
              <a:gd name="adj" fmla="val 8621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83864" y="2240280"/>
            <a:ext cx="23957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Speaker / Performer Fee</a:t>
            </a:r>
            <a:endParaRPr lang="en-US" sz="115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90488" y="2194560"/>
            <a:ext cx="2670048" cy="530352"/>
          </a:xfrm>
          <a:prstGeom prst="roundRect">
            <a:avLst>
              <a:gd name="adj" fmla="val 8621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27648" y="2240280"/>
            <a:ext cx="23957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Food and Catering</a:t>
            </a:r>
            <a:endParaRPr lang="en-US" sz="1150" dirty="0"/>
          </a:p>
        </p:txBody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34272" y="2194560"/>
            <a:ext cx="2670048" cy="530352"/>
          </a:xfrm>
          <a:prstGeom prst="roundRect">
            <a:avLst>
              <a:gd name="adj" fmla="val 8621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71432" y="2240280"/>
            <a:ext cx="23957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Printing, Signage and Promotional Materials</a:t>
            </a:r>
            <a:endParaRPr lang="en-US" sz="115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2852928"/>
            <a:ext cx="2670048" cy="530352"/>
          </a:xfrm>
          <a:prstGeom prst="roundRect">
            <a:avLst>
              <a:gd name="adj" fmla="val 8621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2898648"/>
            <a:ext cx="23957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Supplies and Materials</a:t>
            </a:r>
            <a:endParaRPr lang="en-US" sz="115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46704" y="2852928"/>
            <a:ext cx="2670048" cy="530352"/>
          </a:xfrm>
          <a:prstGeom prst="roundRect">
            <a:avLst>
              <a:gd name="adj" fmla="val 8621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483864" y="2898648"/>
            <a:ext cx="23957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Equipment Rental</a:t>
            </a:r>
            <a:endParaRPr lang="en-US" sz="1150" dirty="0"/>
          </a:p>
        </p:txBody>
      </p:sp>
      <p:sp>
        <p:nvSpPr>
          <p:cNvPr id="17" name="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90488" y="2852928"/>
            <a:ext cx="2670048" cy="530352"/>
          </a:xfrm>
          <a:prstGeom prst="roundRect">
            <a:avLst>
              <a:gd name="adj" fmla="val 8621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27648" y="2898648"/>
            <a:ext cx="23957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Other</a:t>
            </a:r>
            <a:endParaRPr lang="en-US" sz="1150" dirty="0"/>
          </a:p>
        </p:txBody>
      </p:sp>
      <p:sp>
        <p:nvSpPr>
          <p:cNvPr id="19" name="Shap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34272" y="2852928"/>
            <a:ext cx="2670048" cy="530352"/>
          </a:xfrm>
          <a:prstGeom prst="roundRect">
            <a:avLst>
              <a:gd name="adj" fmla="val 8621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71432" y="2898648"/>
            <a:ext cx="23957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Speaker Travel and Lodging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02920" y="3703320"/>
            <a:ext cx="111556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 specific. Catering, 60 attendees is usable. Food is not.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Itemization is required for any request over $1,000, and the budget you build here satisfies that requirement.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Attach a quote or invoice to the line item it belongs to, if you have one.</a:t>
            </a:r>
            <a:endParaRPr lang="en-US" sz="1300" dirty="0"/>
          </a:p>
        </p:txBody>
      </p:sp>
      <p:sp>
        <p:nvSpPr>
          <p:cNvPr id="22" name="Shap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5029200"/>
            <a:ext cx="11155680" cy="777240"/>
          </a:xfrm>
          <a:prstGeom prst="roundRect">
            <a:avLst>
              <a:gd name="adj" fmla="val 7059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1520" y="5102352"/>
            <a:ext cx="1069848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red warning reading Budget does not meet the minimum amount of $1.00 appears on an empty budget. It clears as soon as you add a line item.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AFTER YOU SUBMIT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Submit and track your request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02920" y="1600200"/>
            <a:ext cx="111556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170"/>
              </a:lnSpc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request appears in your organization's Budget Requests list with the submitter name, title, and status.</a:t>
            </a:r>
            <a:endParaRPr lang="en-US" sz="1400" dirty="0"/>
          </a:p>
          <a:p>
            <a:pPr marL="342900" indent="-342900">
              <a:lnSpc>
                <a:spcPts val="2170"/>
              </a:lnSpc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Status matters. Not Yet Submitted means saved but not sent, and it has not reached the Finance Committee.</a:t>
            </a:r>
            <a:endParaRPr lang="en-US" sz="1400" dirty="0"/>
          </a:p>
          <a:p>
            <a:pPr marL="342900" indent="-342900">
              <a:lnSpc>
                <a:spcPts val="2170"/>
              </a:lnSpc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Note your Request ID. Put it in the subject line of any email about this request.</a:t>
            </a:r>
            <a:endParaRPr lang="en-US" sz="1400" dirty="0"/>
          </a:p>
          <a:p>
            <a:pPr marL="342900" indent="-342900">
              <a:lnSpc>
                <a:spcPts val="2170"/>
              </a:lnSpc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Export the list to CSV or PDF using the buttons above the results. Useful for officer meetings.</a:t>
            </a:r>
            <a:endParaRPr lang="en-US" sz="1400" dirty="0"/>
          </a:p>
          <a:p>
            <a:pPr marL="342900" indent="-342900">
              <a:lnSpc>
                <a:spcPts val="2170"/>
              </a:lnSpc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your request is returned, the reviewer's comment explains why. Read it before resubmitting.</a:t>
            </a:r>
            <a:endParaRPr lang="en-US" sz="1400" dirty="0"/>
          </a:p>
        </p:txBody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800600"/>
            <a:ext cx="11155680" cy="868680"/>
          </a:xfrm>
          <a:prstGeom prst="roundRect">
            <a:avLst>
              <a:gd name="adj" fmla="val 6316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4873752"/>
            <a:ext cx="1069848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After your event you have 14 calendar days to submit documentation through the SOF Purchase and Funding Request. That is a separate process with its own guide.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Keep a copy of what you submitted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Export the request as a PDF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Open your request from the Budget Requests list and export it. The PDF captures the whole submission: totals, every budget section and line item, every answer you gave, your certification, and the request history.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Save it. It is the record of what you asked for and what you certified, and you will need it when you reconcile after the event.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Bring it to your officer meeting. It is easier to review than the screen, and it shows your treasurer exactly what was committed.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526280"/>
            <a:ext cx="5760720" cy="1051560"/>
          </a:xfrm>
          <a:prstGeom prst="roundRect">
            <a:avLst>
              <a:gd name="adj" fmla="val 5217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599432"/>
            <a:ext cx="5303520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request history at the end timestamps every status change. If a request is returned, that history is where the record of it lives.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03765" y="1371600"/>
            <a:ext cx="3143311" cy="4709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49485" y="1417320"/>
            <a:ext cx="3051871" cy="46177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TROUBLESHOOTING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you get stuck</a:t>
            </a:r>
            <a:endParaRPr lang="en-US" sz="3000" dirty="0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1691640"/>
            <a:ext cx="11155680" cy="676656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78308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page will not advance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0" y="178308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required field is blank. Look for the red warning triangle on the tab, and for fields outlined in red.</a:t>
            </a:r>
            <a:endParaRPr lang="en-US" sz="125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2478024"/>
            <a:ext cx="11155680" cy="676656"/>
          </a:xfrm>
          <a:prstGeom prst="roundRect">
            <a:avLst>
              <a:gd name="adj" fmla="val 5405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2569464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 do not see Finance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0" y="2569464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may not have officer level access in TigerZone. Ask your president to add you.</a:t>
            </a:r>
            <a:endParaRPr lang="en-US" sz="125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264408"/>
            <a:ext cx="11155680" cy="676656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3355848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available processes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0" y="3355848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submission window has not opened or has closed. Check the Available from dates.</a:t>
            </a:r>
            <a:endParaRPr lang="en-US" sz="125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050792"/>
            <a:ext cx="11155680" cy="676656"/>
          </a:xfrm>
          <a:prstGeom prst="roundRect">
            <a:avLst>
              <a:gd name="adj" fmla="val 5405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4142232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form stops responding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4142232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Refresh the page, or sign out and back in. Avoid leaving several stale tabs open.</a:t>
            </a:r>
            <a:endParaRPr lang="en-US" sz="1250" dirty="0"/>
          </a:p>
        </p:txBody>
      </p:sp>
      <p:sp>
        <p:nvSpPr>
          <p:cNvPr id="16" name="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837176"/>
            <a:ext cx="11155680" cy="676656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7240" y="4928616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Budget does not meet the minimum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72000" y="4928616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budget has no line items yet. Add at least one expense.</a:t>
            </a:r>
            <a:endParaRPr lang="en-US" sz="1250" dirty="0"/>
          </a:p>
        </p:txBody>
      </p:sp>
      <p:sp>
        <p:nvSpPr>
          <p:cNvPr id="19" name="Shap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5760720"/>
            <a:ext cx="11155680" cy="548640"/>
          </a:xfrm>
          <a:prstGeom prst="roundRect">
            <a:avLst>
              <a:gd name="adj" fmla="val 10000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31520" y="5833872"/>
            <a:ext cx="10698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Still stuck? Email sgafundingrequest@memphis.edu with your Request ID, or book time with the Administrative Associate for a walkthrough.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D3B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68580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you submit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868680" y="16459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✓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371600" y="16459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6DE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organization has completed SGA financial training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21945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✓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371600" y="21945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6DE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are an officer. Advisors may not submit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68680" y="27432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✓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371600" y="27432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6DE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request title is specific and recognizable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68680" y="32918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✓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371600" y="32918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6DE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event date meets your tier deadline, 14 or 30 calendar days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68680" y="38404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✓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371600" y="38404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6DE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expense is its own line item, in the right section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68680" y="43891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✓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371600" y="43891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6DE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total is within the $7,500 per initiative cap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68680" y="49377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✓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371600" y="49377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6DE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status reads Submitted, not Not Yet Submitted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22960" y="585216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Keep this guide with your Quick Reference and FAQ.        Questions? sgafundingrequest@memphis.edu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 THIS FIRST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you start</a:t>
            </a:r>
            <a:endParaRPr lang="en-US" sz="3000" dirty="0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1737360"/>
            <a:ext cx="3520440" cy="2651760"/>
          </a:xfrm>
          <a:prstGeom prst="roundRect">
            <a:avLst>
              <a:gd name="adj" fmla="val 2069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2011680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Officer access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77240" y="2514600"/>
            <a:ext cx="297180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must hold an officer position in TigerZone. Advisors may not submit, and a request submitted by an advisor is denied.</a:t>
            </a:r>
            <a:endParaRPr lang="en-US" sz="125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97680" y="1737360"/>
            <a:ext cx="3520440" cy="2651760"/>
          </a:xfrm>
          <a:prstGeom prst="roundRect">
            <a:avLst>
              <a:gd name="adj" fmla="val 2069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0" y="2011680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Financial training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572000" y="2514600"/>
            <a:ext cx="297180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organization must have completed SGA financial training this academic year.</a:t>
            </a:r>
            <a:endParaRPr lang="en-US" sz="1250" dirty="0"/>
          </a:p>
        </p:txBody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92440" y="1737360"/>
            <a:ext cx="3520440" cy="2651760"/>
          </a:xfrm>
          <a:prstGeom prst="roundRect">
            <a:avLst>
              <a:gd name="adj" fmla="val 2069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66760" y="2011680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deadline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366760" y="2514600"/>
            <a:ext cx="297180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Tier One, $1 to $2,499: at least 14 calendar days before the event. Tier Two, $2,500 to $7,500: at least 30 calendar days.</a:t>
            </a:r>
            <a:endParaRPr lang="en-US" sz="1250" dirty="0"/>
          </a:p>
        </p:txBody>
      </p:sp>
      <p:sp>
        <p:nvSpPr>
          <p:cNvPr id="13" name="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709160"/>
            <a:ext cx="11155680" cy="868680"/>
          </a:xfrm>
          <a:prstGeom prst="roundRect">
            <a:avLst>
              <a:gd name="adj" fmla="val 6316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4782312"/>
            <a:ext cx="1069848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cap is $7,500 per initiative. There is no aggregate ceiling per organization per semester or per year.</a:t>
            </a:r>
            <a:endParaRPr lang="en-US" sz="1200" dirty="0"/>
          </a:p>
        </p:txBody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5715000"/>
            <a:ext cx="11155680" cy="502920"/>
          </a:xfrm>
          <a:prstGeom prst="roundRect">
            <a:avLst>
              <a:gd name="adj" fmla="val 10909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5788152"/>
            <a:ext cx="10698480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Questions at any point: sgafundingrequest@memphis.edu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Start in your organization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Getting to Finance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46304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From your organization's page, open the tools menu and select Finance under Organization Tools.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is the biggest change from last year. Funding requests no longer live under Forms.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you do not see Finance, you may not have officer level access. Ask your president to add you.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886200"/>
            <a:ext cx="5760720" cy="868680"/>
          </a:xfrm>
          <a:prstGeom prst="roundRect">
            <a:avLst>
              <a:gd name="adj" fmla="val 6316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3959352"/>
            <a:ext cx="530352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Everything now runs through your organization's Finance area.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89592" y="1371600"/>
            <a:ext cx="2771655" cy="4709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35312" y="1417320"/>
            <a:ext cx="2680215" cy="46177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Budget Requests page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Where requests live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46304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Selecting Finance takes you here automatically. This page is your organization's request history.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tabs at the left, Budget, Purchase, and Funding, filter what you are looking at.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To start a new request, select the blue CREATE REQUEST button in the upper right.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886200"/>
            <a:ext cx="5760720" cy="868680"/>
          </a:xfrm>
          <a:prstGeom prst="roundRect">
            <a:avLst>
              <a:gd name="adj" fmla="val 6316"/>
            </a:avLst>
          </a:prstGeom>
          <a:solidFill>
            <a:srgbClr val="FBECEC"/>
          </a:solidFill>
          <a:ln w="12700">
            <a:solidFill>
              <a:srgbClr val="FBEC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3959352"/>
            <a:ext cx="530352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Saving is not submitting. Anything reading Not Yet Submitted has not reached the Finance Committee.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92240" y="1758194"/>
            <a:ext cx="5166360" cy="3753091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1803914"/>
            <a:ext cx="5074920" cy="366165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Choose your request type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 options appear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46304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Create Budget Request is what you want. All SGA funding processes live there.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Create Purchase Request and Create Funding Request are separate systems and are not used for SGA funding.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Older forms may still appear in this menu. They are retired and will not reach the Finance Committee.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886200"/>
            <a:ext cx="5760720" cy="868680"/>
          </a:xfrm>
          <a:prstGeom prst="roundRect">
            <a:avLst>
              <a:gd name="adj" fmla="val 6316"/>
            </a:avLst>
          </a:prstGeom>
          <a:solidFill>
            <a:srgbClr val="FBECEC"/>
          </a:solidFill>
          <a:ln w="12700">
            <a:solidFill>
              <a:srgbClr val="FBEC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3959352"/>
            <a:ext cx="530352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Always select Create Budget Request. The other options will not get you to the SOF Programming Request.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03068" y="2103120"/>
            <a:ext cx="5144703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8788" y="2148840"/>
            <a:ext cx="5053263" cy="22860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Select the process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SOF Programming Request 2026-2027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46304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process appears with its description and availability window. Read the description; it states the tiers, the deadlines, and the training requirement.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Note the Available from dates. If the window is closed, the process does not appear at all.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you see No available processes, the window has not opened yet or has closed.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Below the process, select SOF Programming Budget to begin.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343400"/>
            <a:ext cx="5760720" cy="868680"/>
          </a:xfrm>
          <a:prstGeom prst="roundRect">
            <a:avLst>
              <a:gd name="adj" fmla="val 6316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416552"/>
            <a:ext cx="530352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the description ever disagrees with the Quick Reference or the FAQ, the Process Map governs.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92240" y="2252416"/>
            <a:ext cx="5166360" cy="2764649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2298136"/>
            <a:ext cx="5074920" cy="2673209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Name your request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Request Title and Description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46304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Request Title is required. Use something specific: Fall Welcome Cookout, September 12, rather than Event or Funding.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Description is optional here but useful. A sentence about the event helps the Committee before they reach your budget.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Select NEXT to continue.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977640"/>
            <a:ext cx="5760720" cy="868680"/>
          </a:xfrm>
          <a:prstGeom prst="roundRect">
            <a:avLst>
              <a:gd name="adj" fmla="val 6316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050792"/>
            <a:ext cx="530352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title appears in your organization's request list and in the Committee's queue. Make it something you will recognize in three months.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96241" y="1463040"/>
            <a:ext cx="5158359" cy="4343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0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1961" y="1508760"/>
            <a:ext cx="5066919" cy="425196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TO EXPECT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six pages ahead</a:t>
            </a:r>
            <a:endParaRPr lang="en-US" sz="3000" dirty="0"/>
          </a:p>
        </p:txBody>
      </p:sp>
      <p:sp>
        <p:nvSpPr>
          <p:cNvPr id="4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1645920"/>
            <a:ext cx="1115568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5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1755648"/>
            <a:ext cx="347472" cy="347472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792224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280160" y="173736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Eligibility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663440" y="1737360"/>
            <a:ext cx="6766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question. Confirms your organization completed financial training.</a:t>
            </a:r>
            <a:endParaRPr lang="en-US" sz="125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2322576"/>
            <a:ext cx="11155680" cy="566928"/>
          </a:xfrm>
          <a:prstGeom prst="roundRect">
            <a:avLst>
              <a:gd name="adj" fmla="val 6452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0" name="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2432304"/>
            <a:ext cx="347472" cy="347472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468880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280160" y="2414016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Organization and Contact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663440" y="2414016"/>
            <a:ext cx="6766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questions. Who is submitting and how to reach you.</a:t>
            </a:r>
            <a:endParaRPr lang="en-US" sz="1250" dirty="0"/>
          </a:p>
        </p:txBody>
      </p:sp>
      <p:sp>
        <p:nvSpPr>
          <p:cNvPr id="14" name="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2999232"/>
            <a:ext cx="1115568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15" name="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3108960"/>
            <a:ext cx="347472" cy="347472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3145536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280160" y="3090672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Event Details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663440" y="3090672"/>
            <a:ext cx="6766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Seven questions. What the event is, when, where, and who it serves.</a:t>
            </a:r>
            <a:endParaRPr lang="en-US" sz="1250" dirty="0"/>
          </a:p>
        </p:txBody>
      </p:sp>
      <p:sp>
        <p:nvSpPr>
          <p:cNvPr id="19" name="Shap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675888"/>
            <a:ext cx="11155680" cy="566928"/>
          </a:xfrm>
          <a:prstGeom prst="roundRect">
            <a:avLst>
              <a:gd name="adj" fmla="val 6452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20" name="Shap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3785616"/>
            <a:ext cx="347472" cy="347472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1520" y="3822192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280160" y="3767328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SAFA Funding Limitations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663440" y="3767328"/>
            <a:ext cx="6766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Six questions. Confirms your request does not include ineligible expenses.</a:t>
            </a:r>
            <a:endParaRPr lang="en-US" sz="1250" dirty="0"/>
          </a:p>
        </p:txBody>
      </p:sp>
      <p:sp>
        <p:nvSpPr>
          <p:cNvPr id="24" name="Shap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352544"/>
            <a:ext cx="1115568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25" name="Shap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4462272"/>
            <a:ext cx="347472" cy="347472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1520" y="4498848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280160" y="4443984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Additional Details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663440" y="4443984"/>
            <a:ext cx="6766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Follow up questions, if your earlier answers call for them, plus a text box.</a:t>
            </a:r>
            <a:endParaRPr lang="en-US" sz="1250" dirty="0"/>
          </a:p>
        </p:txBody>
      </p:sp>
      <p:sp>
        <p:nvSpPr>
          <p:cNvPr id="29" name="Shap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5029200"/>
            <a:ext cx="11155680" cy="566928"/>
          </a:xfrm>
          <a:prstGeom prst="roundRect">
            <a:avLst>
              <a:gd name="adj" fmla="val 6452"/>
            </a:avLst>
          </a:prstGeom>
          <a:solidFill>
            <a:srgbClr val="F4F6F8"/>
          </a:solidFill>
          <a:ln w="12700">
            <a:solidFill>
              <a:srgbClr val="DCE0E5"/>
            </a:solidFill>
            <a:prstDash val="solid"/>
          </a:ln>
        </p:spPr>
      </p:sp>
      <p:sp>
        <p:nvSpPr>
          <p:cNvPr id="30" name="Shap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" y="5138928"/>
            <a:ext cx="347472" cy="347472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31520" y="5175504"/>
            <a:ext cx="347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1280160" y="512064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Certification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4663440" y="5120640"/>
            <a:ext cx="6766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Instructions to read, then your certification.</a:t>
            </a:r>
            <a:endParaRPr lang="en-US" sz="1250" dirty="0"/>
          </a:p>
        </p:txBody>
      </p:sp>
      <p:sp>
        <p:nvSpPr>
          <p:cNvPr id="34" name="Shap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5897880"/>
            <a:ext cx="11155680" cy="502920"/>
          </a:xfrm>
          <a:prstGeom prst="roundRect">
            <a:avLst>
              <a:gd name="adj" fmla="val 10909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31520" y="5971032"/>
            <a:ext cx="10698480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SAVE AND NEXT moves you forward. FINISH LATER saves your progress so you can return.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11480"/>
            <a:ext cx="566928" cy="566928"/>
          </a:xfrm>
          <a:prstGeom prst="ellipse">
            <a:avLst/>
          </a:prstGeom>
          <a:solidFill>
            <a:srgbClr val="1D3B5F"/>
          </a:solidFill>
          <a:ln w="12700">
            <a:solidFill>
              <a:srgbClr val="1D3B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02920"/>
            <a:ext cx="5669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34440" y="38404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D3B5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Page 1: Eligibility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34440" y="8686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question, and it matters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463040"/>
            <a:ext cx="57607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are asked whether your organization completed SGA financial training this academic year.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Answer honestly. This is the question that determines whether your request can be reviewed at all.</a:t>
            </a:r>
            <a:endParaRPr lang="en-US" sz="1300" dirty="0"/>
          </a:p>
          <a:p>
            <a:pPr marL="342900" indent="-342900">
              <a:lnSpc>
                <a:spcPts val="2015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Training is a hard prerequisite. There is no exception form for it.</a:t>
            </a:r>
            <a:endParaRPr lang="en-US" sz="1300" dirty="0"/>
          </a:p>
        </p:txBody>
      </p:sp>
      <p:sp>
        <p:nvSpPr>
          <p:cNvPr id="7" name="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566160"/>
            <a:ext cx="5760720" cy="1234440"/>
          </a:xfrm>
          <a:prstGeom prst="roundRect">
            <a:avLst>
              <a:gd name="adj" fmla="val 4444"/>
            </a:avLst>
          </a:prstGeom>
          <a:solidFill>
            <a:srgbClr val="FBECEC"/>
          </a:solidFill>
          <a:ln w="12700">
            <a:solidFill>
              <a:srgbClr val="FBEC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3639312"/>
            <a:ext cx="5303520" cy="1088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B2C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Answering No does not always stop the form. You may still reach later pages. That does not mean you are eligible. A request from an untrained organization is returned or denied at review.</a:t>
            </a:r>
            <a:endParaRPr lang="en-US" sz="1200" dirty="0"/>
          </a:p>
        </p:txBody>
      </p:sp>
      <p:sp>
        <p:nvSpPr>
          <p:cNvPr id="9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983480"/>
            <a:ext cx="5760720" cy="777240"/>
          </a:xfrm>
          <a:prstGeom prst="roundRect">
            <a:avLst>
              <a:gd name="adj" fmla="val 7059"/>
            </a:avLst>
          </a:prstGeom>
          <a:solidFill>
            <a:srgbClr val="FBF1DC"/>
          </a:solidFill>
          <a:ln w="12700">
            <a:solidFill>
              <a:srgbClr val="FBF1D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5056632"/>
            <a:ext cx="530352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871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 sure whether your organization has trained? Email before you build the request, not after.</a:t>
            </a:r>
            <a:endParaRPr lang="en-US" sz="1200" dirty="0"/>
          </a:p>
        </p:txBody>
      </p:sp>
      <p:sp>
        <p:nvSpPr>
          <p:cNvPr id="11" name="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28435" y="1371600"/>
            <a:ext cx="5093970" cy="4709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CE0E5"/>
            </a:solidFill>
            <a:prstDash val="solid"/>
          </a:ln>
        </p:spPr>
      </p:sp>
      <p:pic>
        <p:nvPicPr>
          <p:cNvPr id="12" name="Image 0" descr="University of Memphis Student Government Association seal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74155" y="1417320"/>
            <a:ext cx="5002530" cy="46177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502920" y="635508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TigerZone Submission Guide  |  SOF Programming Request  |  2026-2027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064240" y="63550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1BF2AA154E940AC1AA28E19225DC5" ma:contentTypeVersion="10" ma:contentTypeDescription="Create a new document." ma:contentTypeScope="" ma:versionID="d3111e0247e6ed12409f14d096926862">
  <xsd:schema xmlns:xsd="http://www.w3.org/2001/XMLSchema" xmlns:xs="http://www.w3.org/2001/XMLSchema" xmlns:p="http://schemas.microsoft.com/office/2006/metadata/properties" xmlns:ns2="0912cc6b-d6fe-4dc6-949f-d2e7034beac5" xmlns:ns3="1abdb411-476b-4b45-9db9-c391d4cddc34" targetNamespace="http://schemas.microsoft.com/office/2006/metadata/properties" ma:root="true" ma:fieldsID="2fcd156ca2e411d69f27f344bcd337e6" ns2:_="" ns3:_="">
    <xsd:import namespace="0912cc6b-d6fe-4dc6-949f-d2e7034beac5"/>
    <xsd:import namespace="1abdb411-476b-4b45-9db9-c391d4cddc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12cc6b-d6fe-4dc6-949f-d2e7034bea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0ea710e-a96d-4f27-b492-f79e59713b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bdb411-476b-4b45-9db9-c391d4cddc3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8fe5275-0711-42f6-bb29-81201c2ba496}" ma:internalName="TaxCatchAll" ma:showField="CatchAllData" ma:web="1abdb411-476b-4b45-9db9-c391d4cdd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abdb411-476b-4b45-9db9-c391d4cddc34" xsi:nil="true"/>
    <lcf76f155ced4ddcb4097134ff3c332f xmlns="0912cc6b-d6fe-4dc6-949f-d2e7034beac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8C3F945-DC62-4732-BA43-2993955BEF80}"/>
</file>

<file path=customXml/itemProps2.xml><?xml version="1.0" encoding="utf-8"?>
<ds:datastoreItem xmlns:ds="http://schemas.openxmlformats.org/officeDocument/2006/customXml" ds:itemID="{F5BE5AAE-5216-4E42-9199-AD2266DF2396}"/>
</file>

<file path=customXml/itemProps3.xml><?xml version="1.0" encoding="utf-8"?>
<ds:datastoreItem xmlns:ds="http://schemas.openxmlformats.org/officeDocument/2006/customXml" ds:itemID="{4F0FBE36-2EF6-4BB6-B0B4-8A0AF9E9709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TigerZone Submission Guide: SOF Programming Request 2026-2027</dc:title>
  <dc:subject>PptxGenJS Presentation</dc:subject>
  <dc:creator>Ebony J. Sunflower, Administrative Associate I</dc:creator>
  <cp:lastModifiedBy>Ebony J. Sunflower, Administrative Associate I</cp:lastModifiedBy>
  <cp:revision>1</cp:revision>
  <dcterms:created xsi:type="dcterms:W3CDTF">2026-08-25T02:58:47Z</dcterms:created>
  <dcterms:modified xsi:type="dcterms:W3CDTF">2026-08-25T02:58:47Z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0x01010039D1BF2AA154E940AC1AA28E19225DC5</vt:lpwstr>
  </property>
</Properties>
</file>