
<file path=[Content_Types].xml><?xml version="1.0" encoding="utf-8"?>
<Types xmlns="http://schemas.openxmlformats.org/package/2006/content-types">
  <Default Extension="emf" ContentType="image/x-emf"/>
  <Default Extension="gif" ContentType="image/gif"/>
  <Default Extension="jpeg" ContentType="image/jpeg"/>
  <Default Extension="jpg" ContentType="image/jpeg"/>
  <Default Extension="png" ContentType="image/png"/>
  <Default Extension="rels" ContentType="application/vnd.openxmlformats-package.relationships+xml"/>
  <Default Extension="svg" ContentType="image/svg+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2.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63"/>
  </p:notesMasterIdLst>
  <p:sldIdLst>
    <p:sldId id="256" r:id="rId2"/>
    <p:sldId id="327" r:id="rId3"/>
    <p:sldId id="259" r:id="rId4"/>
    <p:sldId id="260" r:id="rId5"/>
    <p:sldId id="261" r:id="rId6"/>
    <p:sldId id="262" r:id="rId7"/>
    <p:sldId id="263" r:id="rId8"/>
    <p:sldId id="320" r:id="rId9"/>
    <p:sldId id="328"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 id="278" r:id="rId25"/>
    <p:sldId id="280" r:id="rId26"/>
    <p:sldId id="282" r:id="rId27"/>
    <p:sldId id="283" r:id="rId28"/>
    <p:sldId id="284" r:id="rId29"/>
    <p:sldId id="285" r:id="rId30"/>
    <p:sldId id="323" r:id="rId31"/>
    <p:sldId id="325" r:id="rId32"/>
    <p:sldId id="326" r:id="rId33"/>
    <p:sldId id="286" r:id="rId34"/>
    <p:sldId id="287" r:id="rId35"/>
    <p:sldId id="288" r:id="rId36"/>
    <p:sldId id="321" r:id="rId37"/>
    <p:sldId id="291" r:id="rId38"/>
    <p:sldId id="292" r:id="rId39"/>
    <p:sldId id="293" r:id="rId40"/>
    <p:sldId id="294" r:id="rId41"/>
    <p:sldId id="295" r:id="rId42"/>
    <p:sldId id="297" r:id="rId43"/>
    <p:sldId id="298" r:id="rId44"/>
    <p:sldId id="299" r:id="rId45"/>
    <p:sldId id="301" r:id="rId46"/>
    <p:sldId id="303" r:id="rId47"/>
    <p:sldId id="304" r:id="rId48"/>
    <p:sldId id="305" r:id="rId49"/>
    <p:sldId id="306" r:id="rId50"/>
    <p:sldId id="307" r:id="rId51"/>
    <p:sldId id="308" r:id="rId52"/>
    <p:sldId id="309" r:id="rId53"/>
    <p:sldId id="310" r:id="rId54"/>
    <p:sldId id="311" r:id="rId55"/>
    <p:sldId id="312" r:id="rId56"/>
    <p:sldId id="313" r:id="rId57"/>
    <p:sldId id="314" r:id="rId58"/>
    <p:sldId id="316" r:id="rId59"/>
    <p:sldId id="317" r:id="rId60"/>
    <p:sldId id="324" r:id="rId61"/>
    <p:sldId id="318" r:id="rId62"/>
  </p:sldIdLst>
  <p:sldSz cx="12192000" cy="6858000"/>
  <p:notesSz cx="68580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1690"/>
    <p:restoredTop sz="87074" autoAdjust="0"/>
  </p:normalViewPr>
  <p:slideViewPr>
    <p:cSldViewPr snapToGrid="0" snapToObjects="1">
      <p:cViewPr varScale="1">
        <p:scale>
          <a:sx n="63" d="100"/>
          <a:sy n="63" d="100"/>
        </p:scale>
        <p:origin x="1140" y="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notesMaster" Target="notesMasters/notesMaster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69C91B9-37E7-4970-8F33-CFCCBB20761A}" type="doc">
      <dgm:prSet loTypeId="urn:microsoft.com/office/officeart/2005/8/layout/vList2" loCatId="list" qsTypeId="urn:microsoft.com/office/officeart/2005/8/quickstyle/simple1" qsCatId="simple" csTypeId="urn:microsoft.com/office/officeart/2005/8/colors/colorful5" csCatId="colorful"/>
      <dgm:spPr/>
      <dgm:t>
        <a:bodyPr/>
        <a:lstStyle/>
        <a:p>
          <a:endParaRPr lang="en-US"/>
        </a:p>
      </dgm:t>
    </dgm:pt>
    <dgm:pt modelId="{B1DF3BE3-490A-4386-9E8E-4BF5FB5D9DBD}">
      <dgm:prSet/>
      <dgm:spPr/>
      <dgm:t>
        <a:bodyPr/>
        <a:lstStyle/>
        <a:p>
          <a:r>
            <a:rPr lang="en-US" b="1"/>
            <a:t>Welcome/Introduction </a:t>
          </a:r>
          <a:endParaRPr lang="en-US"/>
        </a:p>
      </dgm:t>
    </dgm:pt>
    <dgm:pt modelId="{BAE89619-3F1C-49EE-A766-0DE900CDA36C}" type="parTrans" cxnId="{F5EED60E-99FA-4313-9833-83323C558DEF}">
      <dgm:prSet/>
      <dgm:spPr/>
      <dgm:t>
        <a:bodyPr/>
        <a:lstStyle/>
        <a:p>
          <a:endParaRPr lang="en-US"/>
        </a:p>
      </dgm:t>
    </dgm:pt>
    <dgm:pt modelId="{5948378A-859B-4FF6-9D2F-2C6E0DA89B58}" type="sibTrans" cxnId="{F5EED60E-99FA-4313-9833-83323C558DEF}">
      <dgm:prSet/>
      <dgm:spPr/>
      <dgm:t>
        <a:bodyPr/>
        <a:lstStyle/>
        <a:p>
          <a:endParaRPr lang="en-US"/>
        </a:p>
      </dgm:t>
    </dgm:pt>
    <dgm:pt modelId="{2CD90389-6544-440F-AAB6-A057C58CCB8A}">
      <dgm:prSet/>
      <dgm:spPr/>
      <dgm:t>
        <a:bodyPr/>
        <a:lstStyle/>
        <a:p>
          <a:r>
            <a:rPr lang="en-US" b="1"/>
            <a:t>Training </a:t>
          </a:r>
          <a:endParaRPr lang="en-US"/>
        </a:p>
      </dgm:t>
    </dgm:pt>
    <dgm:pt modelId="{181DF7D1-3C80-4E18-A450-0291365701F9}" type="parTrans" cxnId="{02F27322-79FE-4351-87A8-C0D322C0AB63}">
      <dgm:prSet/>
      <dgm:spPr/>
      <dgm:t>
        <a:bodyPr/>
        <a:lstStyle/>
        <a:p>
          <a:endParaRPr lang="en-US"/>
        </a:p>
      </dgm:t>
    </dgm:pt>
    <dgm:pt modelId="{C5B26A52-7BB2-4FAB-9DE9-568D6A98A0D2}" type="sibTrans" cxnId="{02F27322-79FE-4351-87A8-C0D322C0AB63}">
      <dgm:prSet/>
      <dgm:spPr/>
      <dgm:t>
        <a:bodyPr/>
        <a:lstStyle/>
        <a:p>
          <a:endParaRPr lang="en-US"/>
        </a:p>
      </dgm:t>
    </dgm:pt>
    <dgm:pt modelId="{A6CC63E4-AF61-4159-948A-81FB822FBA74}">
      <dgm:prSet/>
      <dgm:spPr/>
      <dgm:t>
        <a:bodyPr/>
        <a:lstStyle/>
        <a:p>
          <a:r>
            <a:rPr lang="en-US" b="1"/>
            <a:t>Closing </a:t>
          </a:r>
          <a:endParaRPr lang="en-US"/>
        </a:p>
      </dgm:t>
    </dgm:pt>
    <dgm:pt modelId="{251FF97E-DF6E-4860-B5AE-D7636B39C6D7}" type="parTrans" cxnId="{75C0A24A-0A83-47C2-AFC7-D7F2482AAA05}">
      <dgm:prSet/>
      <dgm:spPr/>
      <dgm:t>
        <a:bodyPr/>
        <a:lstStyle/>
        <a:p>
          <a:endParaRPr lang="en-US"/>
        </a:p>
      </dgm:t>
    </dgm:pt>
    <dgm:pt modelId="{F93B13C6-9DF9-493E-9F2A-0A757E0A117E}" type="sibTrans" cxnId="{75C0A24A-0A83-47C2-AFC7-D7F2482AAA05}">
      <dgm:prSet/>
      <dgm:spPr/>
      <dgm:t>
        <a:bodyPr/>
        <a:lstStyle/>
        <a:p>
          <a:endParaRPr lang="en-US"/>
        </a:p>
      </dgm:t>
    </dgm:pt>
    <dgm:pt modelId="{FFED4C34-F4E1-44D1-968E-A2757994FD95}" type="pres">
      <dgm:prSet presAssocID="{069C91B9-37E7-4970-8F33-CFCCBB20761A}" presName="linear" presStyleCnt="0">
        <dgm:presLayoutVars>
          <dgm:animLvl val="lvl"/>
          <dgm:resizeHandles val="exact"/>
        </dgm:presLayoutVars>
      </dgm:prSet>
      <dgm:spPr/>
    </dgm:pt>
    <dgm:pt modelId="{93895215-673E-4328-B1A7-E9817D6FD21A}" type="pres">
      <dgm:prSet presAssocID="{B1DF3BE3-490A-4386-9E8E-4BF5FB5D9DBD}" presName="parentText" presStyleLbl="node1" presStyleIdx="0" presStyleCnt="3">
        <dgm:presLayoutVars>
          <dgm:chMax val="0"/>
          <dgm:bulletEnabled val="1"/>
        </dgm:presLayoutVars>
      </dgm:prSet>
      <dgm:spPr/>
    </dgm:pt>
    <dgm:pt modelId="{87D31497-00DD-4F1F-902F-9D7D2F640B26}" type="pres">
      <dgm:prSet presAssocID="{5948378A-859B-4FF6-9D2F-2C6E0DA89B58}" presName="spacer" presStyleCnt="0"/>
      <dgm:spPr/>
    </dgm:pt>
    <dgm:pt modelId="{267D97DC-6345-46B0-93F4-8E2B254F7D27}" type="pres">
      <dgm:prSet presAssocID="{2CD90389-6544-440F-AAB6-A057C58CCB8A}" presName="parentText" presStyleLbl="node1" presStyleIdx="1" presStyleCnt="3">
        <dgm:presLayoutVars>
          <dgm:chMax val="0"/>
          <dgm:bulletEnabled val="1"/>
        </dgm:presLayoutVars>
      </dgm:prSet>
      <dgm:spPr/>
    </dgm:pt>
    <dgm:pt modelId="{6D695143-862A-4AEB-BA13-5E80DEBC146D}" type="pres">
      <dgm:prSet presAssocID="{C5B26A52-7BB2-4FAB-9DE9-568D6A98A0D2}" presName="spacer" presStyleCnt="0"/>
      <dgm:spPr/>
    </dgm:pt>
    <dgm:pt modelId="{663E82DC-A2C7-452D-85AD-F636440AF8F7}" type="pres">
      <dgm:prSet presAssocID="{A6CC63E4-AF61-4159-948A-81FB822FBA74}" presName="parentText" presStyleLbl="node1" presStyleIdx="2" presStyleCnt="3">
        <dgm:presLayoutVars>
          <dgm:chMax val="0"/>
          <dgm:bulletEnabled val="1"/>
        </dgm:presLayoutVars>
      </dgm:prSet>
      <dgm:spPr/>
    </dgm:pt>
  </dgm:ptLst>
  <dgm:cxnLst>
    <dgm:cxn modelId="{F5EED60E-99FA-4313-9833-83323C558DEF}" srcId="{069C91B9-37E7-4970-8F33-CFCCBB20761A}" destId="{B1DF3BE3-490A-4386-9E8E-4BF5FB5D9DBD}" srcOrd="0" destOrd="0" parTransId="{BAE89619-3F1C-49EE-A766-0DE900CDA36C}" sibTransId="{5948378A-859B-4FF6-9D2F-2C6E0DA89B58}"/>
    <dgm:cxn modelId="{02F27322-79FE-4351-87A8-C0D322C0AB63}" srcId="{069C91B9-37E7-4970-8F33-CFCCBB20761A}" destId="{2CD90389-6544-440F-AAB6-A057C58CCB8A}" srcOrd="1" destOrd="0" parTransId="{181DF7D1-3C80-4E18-A450-0291365701F9}" sibTransId="{C5B26A52-7BB2-4FAB-9DE9-568D6A98A0D2}"/>
    <dgm:cxn modelId="{75C0A24A-0A83-47C2-AFC7-D7F2482AAA05}" srcId="{069C91B9-37E7-4970-8F33-CFCCBB20761A}" destId="{A6CC63E4-AF61-4159-948A-81FB822FBA74}" srcOrd="2" destOrd="0" parTransId="{251FF97E-DF6E-4860-B5AE-D7636B39C6D7}" sibTransId="{F93B13C6-9DF9-493E-9F2A-0A757E0A117E}"/>
    <dgm:cxn modelId="{CF9C416B-283C-4148-92C1-3028053DA335}" type="presOf" srcId="{069C91B9-37E7-4970-8F33-CFCCBB20761A}" destId="{FFED4C34-F4E1-44D1-968E-A2757994FD95}" srcOrd="0" destOrd="0" presId="urn:microsoft.com/office/officeart/2005/8/layout/vList2"/>
    <dgm:cxn modelId="{4212D452-654D-4B08-9F1D-52A206F8886A}" type="presOf" srcId="{A6CC63E4-AF61-4159-948A-81FB822FBA74}" destId="{663E82DC-A2C7-452D-85AD-F636440AF8F7}" srcOrd="0" destOrd="0" presId="urn:microsoft.com/office/officeart/2005/8/layout/vList2"/>
    <dgm:cxn modelId="{B72B1995-BC93-485B-92F5-1E1A5D449DB0}" type="presOf" srcId="{2CD90389-6544-440F-AAB6-A057C58CCB8A}" destId="{267D97DC-6345-46B0-93F4-8E2B254F7D27}" srcOrd="0" destOrd="0" presId="urn:microsoft.com/office/officeart/2005/8/layout/vList2"/>
    <dgm:cxn modelId="{9C85C5C6-3C1B-4086-8CFA-B9B3AB5CA237}" type="presOf" srcId="{B1DF3BE3-490A-4386-9E8E-4BF5FB5D9DBD}" destId="{93895215-673E-4328-B1A7-E9817D6FD21A}" srcOrd="0" destOrd="0" presId="urn:microsoft.com/office/officeart/2005/8/layout/vList2"/>
    <dgm:cxn modelId="{CEAC8355-6487-4320-BD6C-9778F283C634}" type="presParOf" srcId="{FFED4C34-F4E1-44D1-968E-A2757994FD95}" destId="{93895215-673E-4328-B1A7-E9817D6FD21A}" srcOrd="0" destOrd="0" presId="urn:microsoft.com/office/officeart/2005/8/layout/vList2"/>
    <dgm:cxn modelId="{E07E25C0-EDD8-42FA-BE11-D3AC721B388A}" type="presParOf" srcId="{FFED4C34-F4E1-44D1-968E-A2757994FD95}" destId="{87D31497-00DD-4F1F-902F-9D7D2F640B26}" srcOrd="1" destOrd="0" presId="urn:microsoft.com/office/officeart/2005/8/layout/vList2"/>
    <dgm:cxn modelId="{8EDD3919-C0A2-4126-8EFD-ABD3D2F86EF1}" type="presParOf" srcId="{FFED4C34-F4E1-44D1-968E-A2757994FD95}" destId="{267D97DC-6345-46B0-93F4-8E2B254F7D27}" srcOrd="2" destOrd="0" presId="urn:microsoft.com/office/officeart/2005/8/layout/vList2"/>
    <dgm:cxn modelId="{E1FF59B9-80CF-42FA-9A87-27F83B62D375}" type="presParOf" srcId="{FFED4C34-F4E1-44D1-968E-A2757994FD95}" destId="{6D695143-862A-4AEB-BA13-5E80DEBC146D}" srcOrd="3" destOrd="0" presId="urn:microsoft.com/office/officeart/2005/8/layout/vList2"/>
    <dgm:cxn modelId="{974DD6D5-FF27-46BF-8C03-52701D839F2C}" type="presParOf" srcId="{FFED4C34-F4E1-44D1-968E-A2757994FD95}" destId="{663E82DC-A2C7-452D-85AD-F636440AF8F7}" srcOrd="4"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7917B54-F726-44E7-9F0A-44438AE79717}" type="doc">
      <dgm:prSet loTypeId="urn:microsoft.com/office/officeart/2005/8/layout/hierarchy1" loCatId="hierarchy" qsTypeId="urn:microsoft.com/office/officeart/2005/8/quickstyle/simple1" qsCatId="simple" csTypeId="urn:microsoft.com/office/officeart/2005/8/colors/colorful2" csCatId="colorful"/>
      <dgm:spPr/>
      <dgm:t>
        <a:bodyPr/>
        <a:lstStyle/>
        <a:p>
          <a:endParaRPr lang="en-US"/>
        </a:p>
      </dgm:t>
    </dgm:pt>
    <dgm:pt modelId="{0D490A49-20EF-4879-96F6-7E59E6C5E00E}">
      <dgm:prSet/>
      <dgm:spPr/>
      <dgm:t>
        <a:bodyPr/>
        <a:lstStyle/>
        <a:p>
          <a:r>
            <a:rPr lang="en-US"/>
            <a:t>Field education is the signature pedagogy in social work education</a:t>
          </a:r>
        </a:p>
      </dgm:t>
    </dgm:pt>
    <dgm:pt modelId="{F8828B4B-A288-4BDB-8E5E-A31B6D9A2DB0}" type="parTrans" cxnId="{1381CF2F-1669-4606-94FD-3AF6D3C602A0}">
      <dgm:prSet/>
      <dgm:spPr/>
      <dgm:t>
        <a:bodyPr/>
        <a:lstStyle/>
        <a:p>
          <a:endParaRPr lang="en-US"/>
        </a:p>
      </dgm:t>
    </dgm:pt>
    <dgm:pt modelId="{032451E4-1DFD-4CBF-BA42-E16F56363C52}" type="sibTrans" cxnId="{1381CF2F-1669-4606-94FD-3AF6D3C602A0}">
      <dgm:prSet/>
      <dgm:spPr/>
      <dgm:t>
        <a:bodyPr/>
        <a:lstStyle/>
        <a:p>
          <a:endParaRPr lang="en-US"/>
        </a:p>
      </dgm:t>
    </dgm:pt>
    <dgm:pt modelId="{B58A38B5-74AB-4143-8F48-0B7BD2F6E8D4}">
      <dgm:prSet/>
      <dgm:spPr/>
      <dgm:t>
        <a:bodyPr/>
        <a:lstStyle/>
        <a:p>
          <a:r>
            <a:rPr lang="en-US"/>
            <a:t>Like all accredited social work programs, the School of Social Work utilizes a competency-based approach to identify and assess what students demonstrate in practice.</a:t>
          </a:r>
        </a:p>
      </dgm:t>
    </dgm:pt>
    <dgm:pt modelId="{318A8B73-921E-40B6-AA94-1E689102852E}" type="parTrans" cxnId="{1F2897CD-33DA-43BD-8F82-93376F28601D}">
      <dgm:prSet/>
      <dgm:spPr/>
      <dgm:t>
        <a:bodyPr/>
        <a:lstStyle/>
        <a:p>
          <a:endParaRPr lang="en-US"/>
        </a:p>
      </dgm:t>
    </dgm:pt>
    <dgm:pt modelId="{F9FE2075-3B32-4B58-9E36-17D54EAF0DC9}" type="sibTrans" cxnId="{1F2897CD-33DA-43BD-8F82-93376F28601D}">
      <dgm:prSet/>
      <dgm:spPr/>
      <dgm:t>
        <a:bodyPr/>
        <a:lstStyle/>
        <a:p>
          <a:endParaRPr lang="en-US"/>
        </a:p>
      </dgm:t>
    </dgm:pt>
    <dgm:pt modelId="{50C950F0-62AA-44C4-93BE-2B1C0DD9B1EC}" type="pres">
      <dgm:prSet presAssocID="{C7917B54-F726-44E7-9F0A-44438AE79717}" presName="hierChild1" presStyleCnt="0">
        <dgm:presLayoutVars>
          <dgm:chPref val="1"/>
          <dgm:dir/>
          <dgm:animOne val="branch"/>
          <dgm:animLvl val="lvl"/>
          <dgm:resizeHandles/>
        </dgm:presLayoutVars>
      </dgm:prSet>
      <dgm:spPr/>
    </dgm:pt>
    <dgm:pt modelId="{9CFD0442-F4D6-4E4D-AB59-7C4AFD121CA1}" type="pres">
      <dgm:prSet presAssocID="{0D490A49-20EF-4879-96F6-7E59E6C5E00E}" presName="hierRoot1" presStyleCnt="0"/>
      <dgm:spPr/>
    </dgm:pt>
    <dgm:pt modelId="{74EF4B07-7C7B-4AF4-892D-297BAF266C20}" type="pres">
      <dgm:prSet presAssocID="{0D490A49-20EF-4879-96F6-7E59E6C5E00E}" presName="composite" presStyleCnt="0"/>
      <dgm:spPr/>
    </dgm:pt>
    <dgm:pt modelId="{DF64EE4E-202B-4C74-B951-ED002C517FE8}" type="pres">
      <dgm:prSet presAssocID="{0D490A49-20EF-4879-96F6-7E59E6C5E00E}" presName="background" presStyleLbl="node0" presStyleIdx="0" presStyleCnt="2"/>
      <dgm:spPr/>
    </dgm:pt>
    <dgm:pt modelId="{D1628B4A-1D5B-4A63-BEAE-A2F2B2A5519B}" type="pres">
      <dgm:prSet presAssocID="{0D490A49-20EF-4879-96F6-7E59E6C5E00E}" presName="text" presStyleLbl="fgAcc0" presStyleIdx="0" presStyleCnt="2">
        <dgm:presLayoutVars>
          <dgm:chPref val="3"/>
        </dgm:presLayoutVars>
      </dgm:prSet>
      <dgm:spPr/>
    </dgm:pt>
    <dgm:pt modelId="{7555F18B-2FBA-4B0C-8BD7-CB01F8D10DD3}" type="pres">
      <dgm:prSet presAssocID="{0D490A49-20EF-4879-96F6-7E59E6C5E00E}" presName="hierChild2" presStyleCnt="0"/>
      <dgm:spPr/>
    </dgm:pt>
    <dgm:pt modelId="{468AB749-0D9A-419C-88E1-F3B097CE2454}" type="pres">
      <dgm:prSet presAssocID="{B58A38B5-74AB-4143-8F48-0B7BD2F6E8D4}" presName="hierRoot1" presStyleCnt="0"/>
      <dgm:spPr/>
    </dgm:pt>
    <dgm:pt modelId="{9801812E-BAB7-4D8F-8694-2160407CBBB3}" type="pres">
      <dgm:prSet presAssocID="{B58A38B5-74AB-4143-8F48-0B7BD2F6E8D4}" presName="composite" presStyleCnt="0"/>
      <dgm:spPr/>
    </dgm:pt>
    <dgm:pt modelId="{99C3DB08-BBFF-468C-81F2-C0D1BB6016EB}" type="pres">
      <dgm:prSet presAssocID="{B58A38B5-74AB-4143-8F48-0B7BD2F6E8D4}" presName="background" presStyleLbl="node0" presStyleIdx="1" presStyleCnt="2"/>
      <dgm:spPr/>
    </dgm:pt>
    <dgm:pt modelId="{ADA10B94-1A5F-4669-987E-6CDBF1ED38EF}" type="pres">
      <dgm:prSet presAssocID="{B58A38B5-74AB-4143-8F48-0B7BD2F6E8D4}" presName="text" presStyleLbl="fgAcc0" presStyleIdx="1" presStyleCnt="2">
        <dgm:presLayoutVars>
          <dgm:chPref val="3"/>
        </dgm:presLayoutVars>
      </dgm:prSet>
      <dgm:spPr/>
    </dgm:pt>
    <dgm:pt modelId="{3A3822F9-6B66-4D1E-8520-CA78DABCD0E0}" type="pres">
      <dgm:prSet presAssocID="{B58A38B5-74AB-4143-8F48-0B7BD2F6E8D4}" presName="hierChild2" presStyleCnt="0"/>
      <dgm:spPr/>
    </dgm:pt>
  </dgm:ptLst>
  <dgm:cxnLst>
    <dgm:cxn modelId="{1381CF2F-1669-4606-94FD-3AF6D3C602A0}" srcId="{C7917B54-F726-44E7-9F0A-44438AE79717}" destId="{0D490A49-20EF-4879-96F6-7E59E6C5E00E}" srcOrd="0" destOrd="0" parTransId="{F8828B4B-A288-4BDB-8E5E-A31B6D9A2DB0}" sibTransId="{032451E4-1DFD-4CBF-BA42-E16F56363C52}"/>
    <dgm:cxn modelId="{0F015D50-0712-4A14-90A1-B5281203AB6E}" type="presOf" srcId="{B58A38B5-74AB-4143-8F48-0B7BD2F6E8D4}" destId="{ADA10B94-1A5F-4669-987E-6CDBF1ED38EF}" srcOrd="0" destOrd="0" presId="urn:microsoft.com/office/officeart/2005/8/layout/hierarchy1"/>
    <dgm:cxn modelId="{59AE38BC-256F-4A82-BB1F-DB4D9C6E51FC}" type="presOf" srcId="{0D490A49-20EF-4879-96F6-7E59E6C5E00E}" destId="{D1628B4A-1D5B-4A63-BEAE-A2F2B2A5519B}" srcOrd="0" destOrd="0" presId="urn:microsoft.com/office/officeart/2005/8/layout/hierarchy1"/>
    <dgm:cxn modelId="{C4B865CC-B809-4E05-B448-5525CBCB0C86}" type="presOf" srcId="{C7917B54-F726-44E7-9F0A-44438AE79717}" destId="{50C950F0-62AA-44C4-93BE-2B1C0DD9B1EC}" srcOrd="0" destOrd="0" presId="urn:microsoft.com/office/officeart/2005/8/layout/hierarchy1"/>
    <dgm:cxn modelId="{1F2897CD-33DA-43BD-8F82-93376F28601D}" srcId="{C7917B54-F726-44E7-9F0A-44438AE79717}" destId="{B58A38B5-74AB-4143-8F48-0B7BD2F6E8D4}" srcOrd="1" destOrd="0" parTransId="{318A8B73-921E-40B6-AA94-1E689102852E}" sibTransId="{F9FE2075-3B32-4B58-9E36-17D54EAF0DC9}"/>
    <dgm:cxn modelId="{A0D98F8B-4FAD-4576-9CB5-5183FE3FA27C}" type="presParOf" srcId="{50C950F0-62AA-44C4-93BE-2B1C0DD9B1EC}" destId="{9CFD0442-F4D6-4E4D-AB59-7C4AFD121CA1}" srcOrd="0" destOrd="0" presId="urn:microsoft.com/office/officeart/2005/8/layout/hierarchy1"/>
    <dgm:cxn modelId="{D5418068-870D-487B-8354-2AEA18CA823B}" type="presParOf" srcId="{9CFD0442-F4D6-4E4D-AB59-7C4AFD121CA1}" destId="{74EF4B07-7C7B-4AF4-892D-297BAF266C20}" srcOrd="0" destOrd="0" presId="urn:microsoft.com/office/officeart/2005/8/layout/hierarchy1"/>
    <dgm:cxn modelId="{56503E4A-9281-4F23-B125-41D9E9E5A709}" type="presParOf" srcId="{74EF4B07-7C7B-4AF4-892D-297BAF266C20}" destId="{DF64EE4E-202B-4C74-B951-ED002C517FE8}" srcOrd="0" destOrd="0" presId="urn:microsoft.com/office/officeart/2005/8/layout/hierarchy1"/>
    <dgm:cxn modelId="{0FD9B42F-E8AE-42D9-A10B-1021EF001452}" type="presParOf" srcId="{74EF4B07-7C7B-4AF4-892D-297BAF266C20}" destId="{D1628B4A-1D5B-4A63-BEAE-A2F2B2A5519B}" srcOrd="1" destOrd="0" presId="urn:microsoft.com/office/officeart/2005/8/layout/hierarchy1"/>
    <dgm:cxn modelId="{F59265B2-5A17-4680-88FB-B12BD36E9413}" type="presParOf" srcId="{9CFD0442-F4D6-4E4D-AB59-7C4AFD121CA1}" destId="{7555F18B-2FBA-4B0C-8BD7-CB01F8D10DD3}" srcOrd="1" destOrd="0" presId="urn:microsoft.com/office/officeart/2005/8/layout/hierarchy1"/>
    <dgm:cxn modelId="{21C2264A-EA41-4DC2-8992-1FFF0C533E60}" type="presParOf" srcId="{50C950F0-62AA-44C4-93BE-2B1C0DD9B1EC}" destId="{468AB749-0D9A-419C-88E1-F3B097CE2454}" srcOrd="1" destOrd="0" presId="urn:microsoft.com/office/officeart/2005/8/layout/hierarchy1"/>
    <dgm:cxn modelId="{AF9AAA23-28C0-4D4A-A8DA-A5FD8B5BBB15}" type="presParOf" srcId="{468AB749-0D9A-419C-88E1-F3B097CE2454}" destId="{9801812E-BAB7-4D8F-8694-2160407CBBB3}" srcOrd="0" destOrd="0" presId="urn:microsoft.com/office/officeart/2005/8/layout/hierarchy1"/>
    <dgm:cxn modelId="{3A471475-1548-4B02-ADEF-A5062F80DB9D}" type="presParOf" srcId="{9801812E-BAB7-4D8F-8694-2160407CBBB3}" destId="{99C3DB08-BBFF-468C-81F2-C0D1BB6016EB}" srcOrd="0" destOrd="0" presId="urn:microsoft.com/office/officeart/2005/8/layout/hierarchy1"/>
    <dgm:cxn modelId="{E8D7872C-1361-4C92-9E67-0BE51ADBBFE6}" type="presParOf" srcId="{9801812E-BAB7-4D8F-8694-2160407CBBB3}" destId="{ADA10B94-1A5F-4669-987E-6CDBF1ED38EF}" srcOrd="1" destOrd="0" presId="urn:microsoft.com/office/officeart/2005/8/layout/hierarchy1"/>
    <dgm:cxn modelId="{DF618B54-90EE-431F-B23F-0B69454EAAE9}" type="presParOf" srcId="{468AB749-0D9A-419C-88E1-F3B097CE2454}" destId="{3A3822F9-6B66-4D1E-8520-CA78DABCD0E0}" srcOrd="1" destOrd="0" presId="urn:microsoft.com/office/officeart/2005/8/layout/hierarchy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4A50FECC-B8D4-4A7D-8F57-4C1810B76680}" type="doc">
      <dgm:prSet loTypeId="urn:microsoft.com/office/officeart/2016/7/layout/VerticalSolidActionList" loCatId="List" qsTypeId="urn:microsoft.com/office/officeart/2005/8/quickstyle/simple1" qsCatId="simple" csTypeId="urn:microsoft.com/office/officeart/2005/8/colors/colorful2" csCatId="colorful" phldr="1"/>
      <dgm:spPr/>
      <dgm:t>
        <a:bodyPr/>
        <a:lstStyle/>
        <a:p>
          <a:endParaRPr lang="en-US"/>
        </a:p>
      </dgm:t>
    </dgm:pt>
    <dgm:pt modelId="{5F0253EE-72EF-433E-B914-C10E46F3CC64}">
      <dgm:prSet/>
      <dgm:spPr/>
      <dgm:t>
        <a:bodyPr/>
        <a:lstStyle/>
        <a:p>
          <a:r>
            <a:rPr lang="en-US"/>
            <a:t>Demonstrate</a:t>
          </a:r>
        </a:p>
      </dgm:t>
    </dgm:pt>
    <dgm:pt modelId="{780989AA-2C5C-4B33-9700-9BF15C88B096}" type="parTrans" cxnId="{D9CB672F-2719-47D8-80E9-D2E03055FFC7}">
      <dgm:prSet/>
      <dgm:spPr/>
      <dgm:t>
        <a:bodyPr/>
        <a:lstStyle/>
        <a:p>
          <a:endParaRPr lang="en-US"/>
        </a:p>
      </dgm:t>
    </dgm:pt>
    <dgm:pt modelId="{5B74EA91-2244-41AF-AE9E-B5ED44666C5A}" type="sibTrans" cxnId="{D9CB672F-2719-47D8-80E9-D2E03055FFC7}">
      <dgm:prSet/>
      <dgm:spPr/>
      <dgm:t>
        <a:bodyPr/>
        <a:lstStyle/>
        <a:p>
          <a:endParaRPr lang="en-US"/>
        </a:p>
      </dgm:t>
    </dgm:pt>
    <dgm:pt modelId="{26D5AFE3-0866-47A9-8612-45D933AAE485}">
      <dgm:prSet/>
      <dgm:spPr/>
      <dgm:t>
        <a:bodyPr/>
        <a:lstStyle/>
        <a:p>
          <a:r>
            <a:rPr lang="en-US"/>
            <a:t>Demonstrate Ethical and Professional Behavior</a:t>
          </a:r>
        </a:p>
      </dgm:t>
    </dgm:pt>
    <dgm:pt modelId="{D2A5D44E-4846-487B-8E65-64F7503844FB}" type="parTrans" cxnId="{2FE0B995-9505-4594-8602-34C24749B871}">
      <dgm:prSet/>
      <dgm:spPr/>
      <dgm:t>
        <a:bodyPr/>
        <a:lstStyle/>
        <a:p>
          <a:endParaRPr lang="en-US"/>
        </a:p>
      </dgm:t>
    </dgm:pt>
    <dgm:pt modelId="{2C546DD5-C552-439E-BEA7-4123526AE7A9}" type="sibTrans" cxnId="{2FE0B995-9505-4594-8602-34C24749B871}">
      <dgm:prSet/>
      <dgm:spPr/>
      <dgm:t>
        <a:bodyPr/>
        <a:lstStyle/>
        <a:p>
          <a:endParaRPr lang="en-US"/>
        </a:p>
      </dgm:t>
    </dgm:pt>
    <dgm:pt modelId="{413156F0-4612-40F6-A308-D9E2853BBF70}">
      <dgm:prSet/>
      <dgm:spPr/>
      <dgm:t>
        <a:bodyPr/>
        <a:lstStyle/>
        <a:p>
          <a:r>
            <a:rPr lang="en-US"/>
            <a:t>Engage</a:t>
          </a:r>
        </a:p>
      </dgm:t>
    </dgm:pt>
    <dgm:pt modelId="{BBFC1C3B-9FBA-42B1-810D-2A9D9743AC52}" type="parTrans" cxnId="{43A75F45-EF93-42CD-8741-F28CA5EC1C07}">
      <dgm:prSet/>
      <dgm:spPr/>
      <dgm:t>
        <a:bodyPr/>
        <a:lstStyle/>
        <a:p>
          <a:endParaRPr lang="en-US"/>
        </a:p>
      </dgm:t>
    </dgm:pt>
    <dgm:pt modelId="{2DFEF9B5-4A0D-484C-82B4-BC4950397DCE}" type="sibTrans" cxnId="{43A75F45-EF93-42CD-8741-F28CA5EC1C07}">
      <dgm:prSet/>
      <dgm:spPr/>
      <dgm:t>
        <a:bodyPr/>
        <a:lstStyle/>
        <a:p>
          <a:endParaRPr lang="en-US"/>
        </a:p>
      </dgm:t>
    </dgm:pt>
    <dgm:pt modelId="{C0AF3961-7119-4EC9-8EC0-24E650CAD153}">
      <dgm:prSet/>
      <dgm:spPr/>
      <dgm:t>
        <a:bodyPr/>
        <a:lstStyle/>
        <a:p>
          <a:r>
            <a:rPr lang="en-US" dirty="0"/>
            <a:t>Engage in Diversity and Difference in Practice</a:t>
          </a:r>
        </a:p>
      </dgm:t>
    </dgm:pt>
    <dgm:pt modelId="{FB205A49-7DAF-4BD3-8042-EF912D328AF5}" type="parTrans" cxnId="{5CA10406-49B2-454E-A839-52860ED6A8CA}">
      <dgm:prSet/>
      <dgm:spPr/>
      <dgm:t>
        <a:bodyPr/>
        <a:lstStyle/>
        <a:p>
          <a:endParaRPr lang="en-US"/>
        </a:p>
      </dgm:t>
    </dgm:pt>
    <dgm:pt modelId="{16469006-88EE-4E24-A350-CA45724B084D}" type="sibTrans" cxnId="{5CA10406-49B2-454E-A839-52860ED6A8CA}">
      <dgm:prSet/>
      <dgm:spPr/>
      <dgm:t>
        <a:bodyPr/>
        <a:lstStyle/>
        <a:p>
          <a:endParaRPr lang="en-US"/>
        </a:p>
      </dgm:t>
    </dgm:pt>
    <dgm:pt modelId="{B3F3A2B3-1171-4443-A8F9-7F7345E9862C}">
      <dgm:prSet/>
      <dgm:spPr/>
      <dgm:t>
        <a:bodyPr/>
        <a:lstStyle/>
        <a:p>
          <a:r>
            <a:rPr lang="en-US"/>
            <a:t>Advance</a:t>
          </a:r>
        </a:p>
      </dgm:t>
    </dgm:pt>
    <dgm:pt modelId="{5A075F81-22F3-4081-BAA6-F66D92A9E9F0}" type="parTrans" cxnId="{AC385ACA-0707-4B06-8866-FAAB7938C25B}">
      <dgm:prSet/>
      <dgm:spPr/>
      <dgm:t>
        <a:bodyPr/>
        <a:lstStyle/>
        <a:p>
          <a:endParaRPr lang="en-US"/>
        </a:p>
      </dgm:t>
    </dgm:pt>
    <dgm:pt modelId="{4742EA24-FED2-47B9-AE2C-8535F993B303}" type="sibTrans" cxnId="{AC385ACA-0707-4B06-8866-FAAB7938C25B}">
      <dgm:prSet/>
      <dgm:spPr/>
      <dgm:t>
        <a:bodyPr/>
        <a:lstStyle/>
        <a:p>
          <a:endParaRPr lang="en-US"/>
        </a:p>
      </dgm:t>
    </dgm:pt>
    <dgm:pt modelId="{05B82E31-E96F-40A1-ACE3-8B2ADE51F705}">
      <dgm:prSet/>
      <dgm:spPr/>
      <dgm:t>
        <a:bodyPr/>
        <a:lstStyle/>
        <a:p>
          <a:r>
            <a:rPr lang="en-US"/>
            <a:t>Advance Human Rights and Social, Economic, and Environmental Justice</a:t>
          </a:r>
        </a:p>
      </dgm:t>
    </dgm:pt>
    <dgm:pt modelId="{D14A620F-5F9D-4EE3-9B6F-E3BD9FFB4E47}" type="parTrans" cxnId="{F07CF6E0-8643-4C7F-8E69-FC370F7C577F}">
      <dgm:prSet/>
      <dgm:spPr/>
      <dgm:t>
        <a:bodyPr/>
        <a:lstStyle/>
        <a:p>
          <a:endParaRPr lang="en-US"/>
        </a:p>
      </dgm:t>
    </dgm:pt>
    <dgm:pt modelId="{3C674E47-0786-49C4-8F6D-2E0A9961979B}" type="sibTrans" cxnId="{F07CF6E0-8643-4C7F-8E69-FC370F7C577F}">
      <dgm:prSet/>
      <dgm:spPr/>
      <dgm:t>
        <a:bodyPr/>
        <a:lstStyle/>
        <a:p>
          <a:endParaRPr lang="en-US"/>
        </a:p>
      </dgm:t>
    </dgm:pt>
    <dgm:pt modelId="{EC3B0BD5-2FB8-4442-AFDC-0950ED491354}">
      <dgm:prSet/>
      <dgm:spPr/>
      <dgm:t>
        <a:bodyPr/>
        <a:lstStyle/>
        <a:p>
          <a:r>
            <a:rPr lang="en-US" dirty="0"/>
            <a:t>Engage</a:t>
          </a:r>
        </a:p>
      </dgm:t>
    </dgm:pt>
    <dgm:pt modelId="{F6A9189D-FA66-4003-B337-DD66FE0E8DA0}" type="parTrans" cxnId="{F6CCB0B3-B19E-4C4E-8952-F8F0FE452DE3}">
      <dgm:prSet/>
      <dgm:spPr/>
      <dgm:t>
        <a:bodyPr/>
        <a:lstStyle/>
        <a:p>
          <a:endParaRPr lang="en-US"/>
        </a:p>
      </dgm:t>
    </dgm:pt>
    <dgm:pt modelId="{C8BA838C-E737-4494-A75B-2DA79C779892}" type="sibTrans" cxnId="{F6CCB0B3-B19E-4C4E-8952-F8F0FE452DE3}">
      <dgm:prSet/>
      <dgm:spPr/>
      <dgm:t>
        <a:bodyPr/>
        <a:lstStyle/>
        <a:p>
          <a:endParaRPr lang="en-US"/>
        </a:p>
      </dgm:t>
    </dgm:pt>
    <dgm:pt modelId="{258DC8B7-064F-4BF4-8EB8-EBAD7C4912DE}">
      <dgm:prSet/>
      <dgm:spPr/>
      <dgm:t>
        <a:bodyPr/>
        <a:lstStyle/>
        <a:p>
          <a:r>
            <a:rPr lang="en-US"/>
            <a:t>Engage In Practice-informed Research and Research-informed Practice</a:t>
          </a:r>
        </a:p>
      </dgm:t>
    </dgm:pt>
    <dgm:pt modelId="{7EC69526-EA28-4D6C-84A7-E0083B2106F7}" type="parTrans" cxnId="{9D7DFE2E-57BA-4AFC-97B9-53B831F461F3}">
      <dgm:prSet/>
      <dgm:spPr/>
      <dgm:t>
        <a:bodyPr/>
        <a:lstStyle/>
        <a:p>
          <a:endParaRPr lang="en-US"/>
        </a:p>
      </dgm:t>
    </dgm:pt>
    <dgm:pt modelId="{9C0C9B1D-CD9B-40C2-AFA9-2DCD20012C1C}" type="sibTrans" cxnId="{9D7DFE2E-57BA-4AFC-97B9-53B831F461F3}">
      <dgm:prSet/>
      <dgm:spPr/>
      <dgm:t>
        <a:bodyPr/>
        <a:lstStyle/>
        <a:p>
          <a:endParaRPr lang="en-US"/>
        </a:p>
      </dgm:t>
    </dgm:pt>
    <dgm:pt modelId="{A94005AB-F6D2-4997-91A1-64A2992ACFC9}">
      <dgm:prSet/>
      <dgm:spPr/>
      <dgm:t>
        <a:bodyPr/>
        <a:lstStyle/>
        <a:p>
          <a:r>
            <a:rPr lang="en-US" dirty="0"/>
            <a:t>Engage</a:t>
          </a:r>
        </a:p>
      </dgm:t>
    </dgm:pt>
    <dgm:pt modelId="{4A2D7106-C7DE-4330-BA22-DBEFBDF5EF0A}" type="parTrans" cxnId="{A383D9C8-114E-4477-B92F-0E81875E72F6}">
      <dgm:prSet/>
      <dgm:spPr/>
      <dgm:t>
        <a:bodyPr/>
        <a:lstStyle/>
        <a:p>
          <a:endParaRPr lang="en-US"/>
        </a:p>
      </dgm:t>
    </dgm:pt>
    <dgm:pt modelId="{F813182E-6BDB-4C0D-AE87-C1905EC5ED18}" type="sibTrans" cxnId="{A383D9C8-114E-4477-B92F-0E81875E72F6}">
      <dgm:prSet/>
      <dgm:spPr/>
      <dgm:t>
        <a:bodyPr/>
        <a:lstStyle/>
        <a:p>
          <a:endParaRPr lang="en-US"/>
        </a:p>
      </dgm:t>
    </dgm:pt>
    <dgm:pt modelId="{96873CCA-AE30-4F36-A785-D7C01B889E28}">
      <dgm:prSet/>
      <dgm:spPr/>
      <dgm:t>
        <a:bodyPr/>
        <a:lstStyle/>
        <a:p>
          <a:r>
            <a:rPr lang="en-US"/>
            <a:t>Engage in Policy Practice</a:t>
          </a:r>
        </a:p>
      </dgm:t>
    </dgm:pt>
    <dgm:pt modelId="{BAED98D1-A0A5-44B3-BDED-D90C712D6F54}" type="parTrans" cxnId="{0F4AA732-A509-4B98-918B-B5EE9D4D10F0}">
      <dgm:prSet/>
      <dgm:spPr/>
      <dgm:t>
        <a:bodyPr/>
        <a:lstStyle/>
        <a:p>
          <a:endParaRPr lang="en-US"/>
        </a:p>
      </dgm:t>
    </dgm:pt>
    <dgm:pt modelId="{EA296A4F-F257-4E6D-A47E-CDEFC282C3BF}" type="sibTrans" cxnId="{0F4AA732-A509-4B98-918B-B5EE9D4D10F0}">
      <dgm:prSet/>
      <dgm:spPr/>
      <dgm:t>
        <a:bodyPr/>
        <a:lstStyle/>
        <a:p>
          <a:endParaRPr lang="en-US"/>
        </a:p>
      </dgm:t>
    </dgm:pt>
    <dgm:pt modelId="{48E0CB53-04D9-44D4-A7E9-0372CA61545E}">
      <dgm:prSet/>
      <dgm:spPr/>
      <dgm:t>
        <a:bodyPr/>
        <a:lstStyle/>
        <a:p>
          <a:r>
            <a:rPr lang="en-US"/>
            <a:t>Engage</a:t>
          </a:r>
        </a:p>
      </dgm:t>
    </dgm:pt>
    <dgm:pt modelId="{F20390A3-3A7D-4D5F-8E24-48E0340C416D}" type="parTrans" cxnId="{ECBF604E-14A1-43D2-ABD4-CED18C477CCB}">
      <dgm:prSet/>
      <dgm:spPr/>
      <dgm:t>
        <a:bodyPr/>
        <a:lstStyle/>
        <a:p>
          <a:endParaRPr lang="en-US"/>
        </a:p>
      </dgm:t>
    </dgm:pt>
    <dgm:pt modelId="{1FFBC127-D393-465A-BCCA-A51A756D6059}" type="sibTrans" cxnId="{ECBF604E-14A1-43D2-ABD4-CED18C477CCB}">
      <dgm:prSet/>
      <dgm:spPr/>
      <dgm:t>
        <a:bodyPr/>
        <a:lstStyle/>
        <a:p>
          <a:endParaRPr lang="en-US"/>
        </a:p>
      </dgm:t>
    </dgm:pt>
    <dgm:pt modelId="{9DDD6E84-F78F-404D-A89B-34307B0BF565}">
      <dgm:prSet/>
      <dgm:spPr/>
      <dgm:t>
        <a:bodyPr/>
        <a:lstStyle/>
        <a:p>
          <a:r>
            <a:rPr lang="en-US"/>
            <a:t>Engage with Individuals, Families, Groups, Organizations, and Communities</a:t>
          </a:r>
        </a:p>
      </dgm:t>
    </dgm:pt>
    <dgm:pt modelId="{C8295313-F203-45EA-B247-D5AA146620E1}" type="parTrans" cxnId="{1D1B00B9-415F-4A5D-B044-6FE550E2D7BF}">
      <dgm:prSet/>
      <dgm:spPr/>
      <dgm:t>
        <a:bodyPr/>
        <a:lstStyle/>
        <a:p>
          <a:endParaRPr lang="en-US"/>
        </a:p>
      </dgm:t>
    </dgm:pt>
    <dgm:pt modelId="{C51D16A1-E07D-4F37-8580-8623511F356C}" type="sibTrans" cxnId="{1D1B00B9-415F-4A5D-B044-6FE550E2D7BF}">
      <dgm:prSet/>
      <dgm:spPr/>
      <dgm:t>
        <a:bodyPr/>
        <a:lstStyle/>
        <a:p>
          <a:endParaRPr lang="en-US"/>
        </a:p>
      </dgm:t>
    </dgm:pt>
    <dgm:pt modelId="{E4A604D5-89D7-4DDB-B411-B58F06A3C54C}">
      <dgm:prSet/>
      <dgm:spPr/>
      <dgm:t>
        <a:bodyPr/>
        <a:lstStyle/>
        <a:p>
          <a:r>
            <a:rPr lang="en-US"/>
            <a:t>Assess</a:t>
          </a:r>
        </a:p>
      </dgm:t>
    </dgm:pt>
    <dgm:pt modelId="{06C4DA1A-43A7-4357-8F96-83A97518EC83}" type="parTrans" cxnId="{F862C567-B92D-4AD2-8563-3C3902472FDC}">
      <dgm:prSet/>
      <dgm:spPr/>
      <dgm:t>
        <a:bodyPr/>
        <a:lstStyle/>
        <a:p>
          <a:endParaRPr lang="en-US"/>
        </a:p>
      </dgm:t>
    </dgm:pt>
    <dgm:pt modelId="{86694808-A06A-4C3A-A8A1-FE821B819CAF}" type="sibTrans" cxnId="{F862C567-B92D-4AD2-8563-3C3902472FDC}">
      <dgm:prSet/>
      <dgm:spPr/>
      <dgm:t>
        <a:bodyPr/>
        <a:lstStyle/>
        <a:p>
          <a:endParaRPr lang="en-US"/>
        </a:p>
      </dgm:t>
    </dgm:pt>
    <dgm:pt modelId="{87367CB9-BAD7-44E3-8E68-7441DD9CEA09}">
      <dgm:prSet/>
      <dgm:spPr/>
      <dgm:t>
        <a:bodyPr/>
        <a:lstStyle/>
        <a:p>
          <a:r>
            <a:rPr lang="en-US"/>
            <a:t>Assess Individuals, Families, Groups, Organizations, and Communities </a:t>
          </a:r>
        </a:p>
      </dgm:t>
    </dgm:pt>
    <dgm:pt modelId="{B21EF4FA-A872-42DE-A40C-A83928CC518F}" type="parTrans" cxnId="{F1D508A4-0A51-46B3-922A-DAF704CAFDCA}">
      <dgm:prSet/>
      <dgm:spPr/>
      <dgm:t>
        <a:bodyPr/>
        <a:lstStyle/>
        <a:p>
          <a:endParaRPr lang="en-US"/>
        </a:p>
      </dgm:t>
    </dgm:pt>
    <dgm:pt modelId="{BB382E2F-5EF6-40B1-A319-84407C2026C3}" type="sibTrans" cxnId="{F1D508A4-0A51-46B3-922A-DAF704CAFDCA}">
      <dgm:prSet/>
      <dgm:spPr/>
      <dgm:t>
        <a:bodyPr/>
        <a:lstStyle/>
        <a:p>
          <a:endParaRPr lang="en-US"/>
        </a:p>
      </dgm:t>
    </dgm:pt>
    <dgm:pt modelId="{D1F433BC-4886-4509-A7F3-8FDA95D78946}">
      <dgm:prSet/>
      <dgm:spPr/>
      <dgm:t>
        <a:bodyPr/>
        <a:lstStyle/>
        <a:p>
          <a:r>
            <a:rPr lang="en-US"/>
            <a:t>Intervene</a:t>
          </a:r>
        </a:p>
      </dgm:t>
    </dgm:pt>
    <dgm:pt modelId="{8B5E9351-8E87-4F32-9DAC-2B1D71212C00}" type="parTrans" cxnId="{4EB22276-180E-4852-B002-784C21F2E15E}">
      <dgm:prSet/>
      <dgm:spPr/>
      <dgm:t>
        <a:bodyPr/>
        <a:lstStyle/>
        <a:p>
          <a:endParaRPr lang="en-US"/>
        </a:p>
      </dgm:t>
    </dgm:pt>
    <dgm:pt modelId="{3CCDA28B-50AD-445B-BB31-876B89CEAD7D}" type="sibTrans" cxnId="{4EB22276-180E-4852-B002-784C21F2E15E}">
      <dgm:prSet/>
      <dgm:spPr/>
      <dgm:t>
        <a:bodyPr/>
        <a:lstStyle/>
        <a:p>
          <a:endParaRPr lang="en-US"/>
        </a:p>
      </dgm:t>
    </dgm:pt>
    <dgm:pt modelId="{0901A248-2AF1-44A8-80EA-97A6AD6EB340}">
      <dgm:prSet/>
      <dgm:spPr/>
      <dgm:t>
        <a:bodyPr/>
        <a:lstStyle/>
        <a:p>
          <a:r>
            <a:rPr lang="en-US"/>
            <a:t>Intervene with Individuals, Families, Groups, Organizations, and Communities</a:t>
          </a:r>
        </a:p>
      </dgm:t>
    </dgm:pt>
    <dgm:pt modelId="{39ACAEB3-F285-47E5-A8F2-1657505A0E50}" type="parTrans" cxnId="{24D5F570-247B-44C0-A16E-EDE9B199C5D1}">
      <dgm:prSet/>
      <dgm:spPr/>
      <dgm:t>
        <a:bodyPr/>
        <a:lstStyle/>
        <a:p>
          <a:endParaRPr lang="en-US"/>
        </a:p>
      </dgm:t>
    </dgm:pt>
    <dgm:pt modelId="{232E3FB1-7075-4947-BF8A-26D551529647}" type="sibTrans" cxnId="{24D5F570-247B-44C0-A16E-EDE9B199C5D1}">
      <dgm:prSet/>
      <dgm:spPr/>
      <dgm:t>
        <a:bodyPr/>
        <a:lstStyle/>
        <a:p>
          <a:endParaRPr lang="en-US"/>
        </a:p>
      </dgm:t>
    </dgm:pt>
    <dgm:pt modelId="{4041E4EA-F96C-4360-99E6-5C449EC8F43A}">
      <dgm:prSet/>
      <dgm:spPr/>
      <dgm:t>
        <a:bodyPr/>
        <a:lstStyle/>
        <a:p>
          <a:r>
            <a:rPr lang="en-US"/>
            <a:t>Evaluate</a:t>
          </a:r>
        </a:p>
      </dgm:t>
    </dgm:pt>
    <dgm:pt modelId="{CE1676B7-7E5C-4D2C-AC53-4427065EF47B}" type="parTrans" cxnId="{E3F58FD1-BC35-4FDF-B2F2-2AC0A2BF1906}">
      <dgm:prSet/>
      <dgm:spPr/>
      <dgm:t>
        <a:bodyPr/>
        <a:lstStyle/>
        <a:p>
          <a:endParaRPr lang="en-US"/>
        </a:p>
      </dgm:t>
    </dgm:pt>
    <dgm:pt modelId="{6C95A1E3-5BED-469F-897D-6F08AC5779B5}" type="sibTrans" cxnId="{E3F58FD1-BC35-4FDF-B2F2-2AC0A2BF1906}">
      <dgm:prSet/>
      <dgm:spPr/>
      <dgm:t>
        <a:bodyPr/>
        <a:lstStyle/>
        <a:p>
          <a:endParaRPr lang="en-US"/>
        </a:p>
      </dgm:t>
    </dgm:pt>
    <dgm:pt modelId="{29CFCCE6-3518-488A-BE00-FF50FCF7BAD9}">
      <dgm:prSet/>
      <dgm:spPr/>
      <dgm:t>
        <a:bodyPr/>
        <a:lstStyle/>
        <a:p>
          <a:r>
            <a:rPr lang="en-US"/>
            <a:t>Evaluate Practice with Individuals, Families, Groups, Organizations, and Communities</a:t>
          </a:r>
        </a:p>
      </dgm:t>
    </dgm:pt>
    <dgm:pt modelId="{0A43308D-0B04-4291-975F-E847BA29E065}" type="parTrans" cxnId="{B0211C1F-F30B-4A69-82FD-084A7971AA07}">
      <dgm:prSet/>
      <dgm:spPr/>
      <dgm:t>
        <a:bodyPr/>
        <a:lstStyle/>
        <a:p>
          <a:endParaRPr lang="en-US"/>
        </a:p>
      </dgm:t>
    </dgm:pt>
    <dgm:pt modelId="{91E1C066-2B09-4C8B-B47C-DF7154B9DC3D}" type="sibTrans" cxnId="{B0211C1F-F30B-4A69-82FD-084A7971AA07}">
      <dgm:prSet/>
      <dgm:spPr/>
      <dgm:t>
        <a:bodyPr/>
        <a:lstStyle/>
        <a:p>
          <a:endParaRPr lang="en-US"/>
        </a:p>
      </dgm:t>
    </dgm:pt>
    <dgm:pt modelId="{1068B430-43DA-4ACC-80C0-D64EC7FE1F39}" type="pres">
      <dgm:prSet presAssocID="{4A50FECC-B8D4-4A7D-8F57-4C1810B76680}" presName="Name0" presStyleCnt="0">
        <dgm:presLayoutVars>
          <dgm:dir/>
          <dgm:animLvl val="lvl"/>
          <dgm:resizeHandles val="exact"/>
        </dgm:presLayoutVars>
      </dgm:prSet>
      <dgm:spPr/>
    </dgm:pt>
    <dgm:pt modelId="{47543D55-2580-4E47-BDDA-0116A62AF23D}" type="pres">
      <dgm:prSet presAssocID="{5F0253EE-72EF-433E-B914-C10E46F3CC64}" presName="linNode" presStyleCnt="0"/>
      <dgm:spPr/>
    </dgm:pt>
    <dgm:pt modelId="{A8421B09-60BD-45CA-8153-E915171997AC}" type="pres">
      <dgm:prSet presAssocID="{5F0253EE-72EF-433E-B914-C10E46F3CC64}" presName="parentText" presStyleLbl="alignNode1" presStyleIdx="0" presStyleCnt="9">
        <dgm:presLayoutVars>
          <dgm:chMax val="1"/>
          <dgm:bulletEnabled/>
        </dgm:presLayoutVars>
      </dgm:prSet>
      <dgm:spPr/>
    </dgm:pt>
    <dgm:pt modelId="{EC2BE19B-02D9-4788-862B-01CF5A913117}" type="pres">
      <dgm:prSet presAssocID="{5F0253EE-72EF-433E-B914-C10E46F3CC64}" presName="descendantText" presStyleLbl="alignAccFollowNode1" presStyleIdx="0" presStyleCnt="9">
        <dgm:presLayoutVars>
          <dgm:bulletEnabled/>
        </dgm:presLayoutVars>
      </dgm:prSet>
      <dgm:spPr/>
    </dgm:pt>
    <dgm:pt modelId="{F99D067E-262F-4ADE-9DE9-2F410C6D3191}" type="pres">
      <dgm:prSet presAssocID="{5B74EA91-2244-41AF-AE9E-B5ED44666C5A}" presName="sp" presStyleCnt="0"/>
      <dgm:spPr/>
    </dgm:pt>
    <dgm:pt modelId="{06C5C07B-E11B-410A-B0A0-16BA6ED1AB6A}" type="pres">
      <dgm:prSet presAssocID="{413156F0-4612-40F6-A308-D9E2853BBF70}" presName="linNode" presStyleCnt="0"/>
      <dgm:spPr/>
    </dgm:pt>
    <dgm:pt modelId="{2ED0C347-80A2-4BAA-88ED-FBB22FEFDC2C}" type="pres">
      <dgm:prSet presAssocID="{413156F0-4612-40F6-A308-D9E2853BBF70}" presName="parentText" presStyleLbl="alignNode1" presStyleIdx="1" presStyleCnt="9">
        <dgm:presLayoutVars>
          <dgm:chMax val="1"/>
          <dgm:bulletEnabled/>
        </dgm:presLayoutVars>
      </dgm:prSet>
      <dgm:spPr/>
    </dgm:pt>
    <dgm:pt modelId="{79C2C5A0-DA37-4475-A5E4-86B115670549}" type="pres">
      <dgm:prSet presAssocID="{413156F0-4612-40F6-A308-D9E2853BBF70}" presName="descendantText" presStyleLbl="alignAccFollowNode1" presStyleIdx="1" presStyleCnt="9">
        <dgm:presLayoutVars>
          <dgm:bulletEnabled/>
        </dgm:presLayoutVars>
      </dgm:prSet>
      <dgm:spPr/>
    </dgm:pt>
    <dgm:pt modelId="{11221273-BC1E-45C9-9774-99C31384FF15}" type="pres">
      <dgm:prSet presAssocID="{2DFEF9B5-4A0D-484C-82B4-BC4950397DCE}" presName="sp" presStyleCnt="0"/>
      <dgm:spPr/>
    </dgm:pt>
    <dgm:pt modelId="{DAA9DDEB-0DE3-4483-AE79-5ABEEC898FB8}" type="pres">
      <dgm:prSet presAssocID="{B3F3A2B3-1171-4443-A8F9-7F7345E9862C}" presName="linNode" presStyleCnt="0"/>
      <dgm:spPr/>
    </dgm:pt>
    <dgm:pt modelId="{DE3E94C7-7C69-4213-ACDC-16B886645177}" type="pres">
      <dgm:prSet presAssocID="{B3F3A2B3-1171-4443-A8F9-7F7345E9862C}" presName="parentText" presStyleLbl="alignNode1" presStyleIdx="2" presStyleCnt="9">
        <dgm:presLayoutVars>
          <dgm:chMax val="1"/>
          <dgm:bulletEnabled/>
        </dgm:presLayoutVars>
      </dgm:prSet>
      <dgm:spPr/>
    </dgm:pt>
    <dgm:pt modelId="{F29508FC-6895-4FC5-A174-E5C91FD106B9}" type="pres">
      <dgm:prSet presAssocID="{B3F3A2B3-1171-4443-A8F9-7F7345E9862C}" presName="descendantText" presStyleLbl="alignAccFollowNode1" presStyleIdx="2" presStyleCnt="9">
        <dgm:presLayoutVars>
          <dgm:bulletEnabled/>
        </dgm:presLayoutVars>
      </dgm:prSet>
      <dgm:spPr/>
    </dgm:pt>
    <dgm:pt modelId="{2F5E9CCC-CB94-455A-82C8-F71FBB6EA082}" type="pres">
      <dgm:prSet presAssocID="{4742EA24-FED2-47B9-AE2C-8535F993B303}" presName="sp" presStyleCnt="0"/>
      <dgm:spPr/>
    </dgm:pt>
    <dgm:pt modelId="{4573F70C-23C4-4B6A-BA82-47FDFBB18441}" type="pres">
      <dgm:prSet presAssocID="{EC3B0BD5-2FB8-4442-AFDC-0950ED491354}" presName="linNode" presStyleCnt="0"/>
      <dgm:spPr/>
    </dgm:pt>
    <dgm:pt modelId="{45E6E95A-A47D-45D0-839A-76C126F168FC}" type="pres">
      <dgm:prSet presAssocID="{EC3B0BD5-2FB8-4442-AFDC-0950ED491354}" presName="parentText" presStyleLbl="alignNode1" presStyleIdx="3" presStyleCnt="9">
        <dgm:presLayoutVars>
          <dgm:chMax val="1"/>
          <dgm:bulletEnabled/>
        </dgm:presLayoutVars>
      </dgm:prSet>
      <dgm:spPr/>
    </dgm:pt>
    <dgm:pt modelId="{7F15039C-F6D7-4804-BAB9-FF5E2A482566}" type="pres">
      <dgm:prSet presAssocID="{EC3B0BD5-2FB8-4442-AFDC-0950ED491354}" presName="descendantText" presStyleLbl="alignAccFollowNode1" presStyleIdx="3" presStyleCnt="9">
        <dgm:presLayoutVars>
          <dgm:bulletEnabled/>
        </dgm:presLayoutVars>
      </dgm:prSet>
      <dgm:spPr/>
    </dgm:pt>
    <dgm:pt modelId="{261D8B51-9937-4522-B794-0A65D470A2F2}" type="pres">
      <dgm:prSet presAssocID="{C8BA838C-E737-4494-A75B-2DA79C779892}" presName="sp" presStyleCnt="0"/>
      <dgm:spPr/>
    </dgm:pt>
    <dgm:pt modelId="{A32276C1-8AB5-4B6E-9BBE-D10E45E2CB62}" type="pres">
      <dgm:prSet presAssocID="{A94005AB-F6D2-4997-91A1-64A2992ACFC9}" presName="linNode" presStyleCnt="0"/>
      <dgm:spPr/>
    </dgm:pt>
    <dgm:pt modelId="{A62B5433-E737-4912-86A7-2EC5FBD39FFA}" type="pres">
      <dgm:prSet presAssocID="{A94005AB-F6D2-4997-91A1-64A2992ACFC9}" presName="parentText" presStyleLbl="alignNode1" presStyleIdx="4" presStyleCnt="9">
        <dgm:presLayoutVars>
          <dgm:chMax val="1"/>
          <dgm:bulletEnabled/>
        </dgm:presLayoutVars>
      </dgm:prSet>
      <dgm:spPr/>
    </dgm:pt>
    <dgm:pt modelId="{F02157A0-2B2C-49F4-88CC-8C383BF3D902}" type="pres">
      <dgm:prSet presAssocID="{A94005AB-F6D2-4997-91A1-64A2992ACFC9}" presName="descendantText" presStyleLbl="alignAccFollowNode1" presStyleIdx="4" presStyleCnt="9">
        <dgm:presLayoutVars>
          <dgm:bulletEnabled/>
        </dgm:presLayoutVars>
      </dgm:prSet>
      <dgm:spPr/>
    </dgm:pt>
    <dgm:pt modelId="{00E96076-A70D-4F61-B9B8-9349403E0F01}" type="pres">
      <dgm:prSet presAssocID="{F813182E-6BDB-4C0D-AE87-C1905EC5ED18}" presName="sp" presStyleCnt="0"/>
      <dgm:spPr/>
    </dgm:pt>
    <dgm:pt modelId="{3B24723D-CEBC-43CD-B939-C274A771E700}" type="pres">
      <dgm:prSet presAssocID="{48E0CB53-04D9-44D4-A7E9-0372CA61545E}" presName="linNode" presStyleCnt="0"/>
      <dgm:spPr/>
    </dgm:pt>
    <dgm:pt modelId="{004C9C29-9236-4600-AF0A-CA6CAB074E72}" type="pres">
      <dgm:prSet presAssocID="{48E0CB53-04D9-44D4-A7E9-0372CA61545E}" presName="parentText" presStyleLbl="alignNode1" presStyleIdx="5" presStyleCnt="9">
        <dgm:presLayoutVars>
          <dgm:chMax val="1"/>
          <dgm:bulletEnabled/>
        </dgm:presLayoutVars>
      </dgm:prSet>
      <dgm:spPr/>
    </dgm:pt>
    <dgm:pt modelId="{62E626DB-17CD-4DD4-9927-46D00D46AA1E}" type="pres">
      <dgm:prSet presAssocID="{48E0CB53-04D9-44D4-A7E9-0372CA61545E}" presName="descendantText" presStyleLbl="alignAccFollowNode1" presStyleIdx="5" presStyleCnt="9">
        <dgm:presLayoutVars>
          <dgm:bulletEnabled/>
        </dgm:presLayoutVars>
      </dgm:prSet>
      <dgm:spPr/>
    </dgm:pt>
    <dgm:pt modelId="{72313F4B-63D5-42BB-BCCF-726828F2D8D8}" type="pres">
      <dgm:prSet presAssocID="{1FFBC127-D393-465A-BCCA-A51A756D6059}" presName="sp" presStyleCnt="0"/>
      <dgm:spPr/>
    </dgm:pt>
    <dgm:pt modelId="{7F94F549-50CB-42BA-8DF7-C6808ACD2573}" type="pres">
      <dgm:prSet presAssocID="{E4A604D5-89D7-4DDB-B411-B58F06A3C54C}" presName="linNode" presStyleCnt="0"/>
      <dgm:spPr/>
    </dgm:pt>
    <dgm:pt modelId="{A5F6E754-810E-4B60-827A-351E8E27A1D6}" type="pres">
      <dgm:prSet presAssocID="{E4A604D5-89D7-4DDB-B411-B58F06A3C54C}" presName="parentText" presStyleLbl="alignNode1" presStyleIdx="6" presStyleCnt="9">
        <dgm:presLayoutVars>
          <dgm:chMax val="1"/>
          <dgm:bulletEnabled/>
        </dgm:presLayoutVars>
      </dgm:prSet>
      <dgm:spPr/>
    </dgm:pt>
    <dgm:pt modelId="{5F3BDE04-8CD4-40B5-BB91-DC24A1B5C898}" type="pres">
      <dgm:prSet presAssocID="{E4A604D5-89D7-4DDB-B411-B58F06A3C54C}" presName="descendantText" presStyleLbl="alignAccFollowNode1" presStyleIdx="6" presStyleCnt="9">
        <dgm:presLayoutVars>
          <dgm:bulletEnabled/>
        </dgm:presLayoutVars>
      </dgm:prSet>
      <dgm:spPr/>
    </dgm:pt>
    <dgm:pt modelId="{E63E14C2-762E-459B-B2AE-4596B3BF33EF}" type="pres">
      <dgm:prSet presAssocID="{86694808-A06A-4C3A-A8A1-FE821B819CAF}" presName="sp" presStyleCnt="0"/>
      <dgm:spPr/>
    </dgm:pt>
    <dgm:pt modelId="{60BB7004-2AB0-4EC1-B469-096A66486EF7}" type="pres">
      <dgm:prSet presAssocID="{D1F433BC-4886-4509-A7F3-8FDA95D78946}" presName="linNode" presStyleCnt="0"/>
      <dgm:spPr/>
    </dgm:pt>
    <dgm:pt modelId="{EF0ECA28-1B49-4B56-9245-B8D5379372DB}" type="pres">
      <dgm:prSet presAssocID="{D1F433BC-4886-4509-A7F3-8FDA95D78946}" presName="parentText" presStyleLbl="alignNode1" presStyleIdx="7" presStyleCnt="9">
        <dgm:presLayoutVars>
          <dgm:chMax val="1"/>
          <dgm:bulletEnabled/>
        </dgm:presLayoutVars>
      </dgm:prSet>
      <dgm:spPr/>
    </dgm:pt>
    <dgm:pt modelId="{4720B610-0371-48AD-BEF8-9515F0A39167}" type="pres">
      <dgm:prSet presAssocID="{D1F433BC-4886-4509-A7F3-8FDA95D78946}" presName="descendantText" presStyleLbl="alignAccFollowNode1" presStyleIdx="7" presStyleCnt="9">
        <dgm:presLayoutVars>
          <dgm:bulletEnabled/>
        </dgm:presLayoutVars>
      </dgm:prSet>
      <dgm:spPr/>
    </dgm:pt>
    <dgm:pt modelId="{C2AFA1AC-0DD5-4B7C-B8C5-23CD9D66C112}" type="pres">
      <dgm:prSet presAssocID="{3CCDA28B-50AD-445B-BB31-876B89CEAD7D}" presName="sp" presStyleCnt="0"/>
      <dgm:spPr/>
    </dgm:pt>
    <dgm:pt modelId="{D4AAF029-1BAB-4E8A-A223-E003B5BA17D8}" type="pres">
      <dgm:prSet presAssocID="{4041E4EA-F96C-4360-99E6-5C449EC8F43A}" presName="linNode" presStyleCnt="0"/>
      <dgm:spPr/>
    </dgm:pt>
    <dgm:pt modelId="{09C75011-AD93-43C2-B313-61CCA5162E00}" type="pres">
      <dgm:prSet presAssocID="{4041E4EA-F96C-4360-99E6-5C449EC8F43A}" presName="parentText" presStyleLbl="alignNode1" presStyleIdx="8" presStyleCnt="9">
        <dgm:presLayoutVars>
          <dgm:chMax val="1"/>
          <dgm:bulletEnabled/>
        </dgm:presLayoutVars>
      </dgm:prSet>
      <dgm:spPr/>
    </dgm:pt>
    <dgm:pt modelId="{16DC2CB6-F513-4D2C-9292-E2466B24FED9}" type="pres">
      <dgm:prSet presAssocID="{4041E4EA-F96C-4360-99E6-5C449EC8F43A}" presName="descendantText" presStyleLbl="alignAccFollowNode1" presStyleIdx="8" presStyleCnt="9">
        <dgm:presLayoutVars>
          <dgm:bulletEnabled/>
        </dgm:presLayoutVars>
      </dgm:prSet>
      <dgm:spPr/>
    </dgm:pt>
  </dgm:ptLst>
  <dgm:cxnLst>
    <dgm:cxn modelId="{5CA10406-49B2-454E-A839-52860ED6A8CA}" srcId="{413156F0-4612-40F6-A308-D9E2853BBF70}" destId="{C0AF3961-7119-4EC9-8EC0-24E650CAD153}" srcOrd="0" destOrd="0" parTransId="{FB205A49-7DAF-4BD3-8042-EF912D328AF5}" sibTransId="{16469006-88EE-4E24-A350-CA45724B084D}"/>
    <dgm:cxn modelId="{43B55409-7E1F-4E75-BCD0-FCC1AD9C622C}" type="presOf" srcId="{96873CCA-AE30-4F36-A785-D7C01B889E28}" destId="{F02157A0-2B2C-49F4-88CC-8C383BF3D902}" srcOrd="0" destOrd="0" presId="urn:microsoft.com/office/officeart/2016/7/layout/VerticalSolidActionList"/>
    <dgm:cxn modelId="{985BDF13-E66D-4206-B87E-5A9FCEE1ACB3}" type="presOf" srcId="{D1F433BC-4886-4509-A7F3-8FDA95D78946}" destId="{EF0ECA28-1B49-4B56-9245-B8D5379372DB}" srcOrd="0" destOrd="0" presId="urn:microsoft.com/office/officeart/2016/7/layout/VerticalSolidActionList"/>
    <dgm:cxn modelId="{B0211C1F-F30B-4A69-82FD-084A7971AA07}" srcId="{4041E4EA-F96C-4360-99E6-5C449EC8F43A}" destId="{29CFCCE6-3518-488A-BE00-FF50FCF7BAD9}" srcOrd="0" destOrd="0" parTransId="{0A43308D-0B04-4291-975F-E847BA29E065}" sibTransId="{91E1C066-2B09-4C8B-B47C-DF7154B9DC3D}"/>
    <dgm:cxn modelId="{5C4A8523-2FFB-4EC6-83A2-4230D8D642BB}" type="presOf" srcId="{0901A248-2AF1-44A8-80EA-97A6AD6EB340}" destId="{4720B610-0371-48AD-BEF8-9515F0A39167}" srcOrd="0" destOrd="0" presId="urn:microsoft.com/office/officeart/2016/7/layout/VerticalSolidActionList"/>
    <dgm:cxn modelId="{274C9825-8527-49C6-BDB7-EC70D588D00B}" type="presOf" srcId="{4A50FECC-B8D4-4A7D-8F57-4C1810B76680}" destId="{1068B430-43DA-4ACC-80C0-D64EC7FE1F39}" srcOrd="0" destOrd="0" presId="urn:microsoft.com/office/officeart/2016/7/layout/VerticalSolidActionList"/>
    <dgm:cxn modelId="{83A08F28-D532-4C04-A1AC-1A91CA77593C}" type="presOf" srcId="{B3F3A2B3-1171-4443-A8F9-7F7345E9862C}" destId="{DE3E94C7-7C69-4213-ACDC-16B886645177}" srcOrd="0" destOrd="0" presId="urn:microsoft.com/office/officeart/2016/7/layout/VerticalSolidActionList"/>
    <dgm:cxn modelId="{50F61A2C-93E8-4A54-8F5F-21BD8EA0E028}" type="presOf" srcId="{5F0253EE-72EF-433E-B914-C10E46F3CC64}" destId="{A8421B09-60BD-45CA-8153-E915171997AC}" srcOrd="0" destOrd="0" presId="urn:microsoft.com/office/officeart/2016/7/layout/VerticalSolidActionList"/>
    <dgm:cxn modelId="{2A0A612E-3B70-47CA-A8D8-43788D3AEB49}" type="presOf" srcId="{9DDD6E84-F78F-404D-A89B-34307B0BF565}" destId="{62E626DB-17CD-4DD4-9927-46D00D46AA1E}" srcOrd="0" destOrd="0" presId="urn:microsoft.com/office/officeart/2016/7/layout/VerticalSolidActionList"/>
    <dgm:cxn modelId="{9D7DFE2E-57BA-4AFC-97B9-53B831F461F3}" srcId="{EC3B0BD5-2FB8-4442-AFDC-0950ED491354}" destId="{258DC8B7-064F-4BF4-8EB8-EBAD7C4912DE}" srcOrd="0" destOrd="0" parTransId="{7EC69526-EA28-4D6C-84A7-E0083B2106F7}" sibTransId="{9C0C9B1D-CD9B-40C2-AFA9-2DCD20012C1C}"/>
    <dgm:cxn modelId="{D9CB672F-2719-47D8-80E9-D2E03055FFC7}" srcId="{4A50FECC-B8D4-4A7D-8F57-4C1810B76680}" destId="{5F0253EE-72EF-433E-B914-C10E46F3CC64}" srcOrd="0" destOrd="0" parTransId="{780989AA-2C5C-4B33-9700-9BF15C88B096}" sibTransId="{5B74EA91-2244-41AF-AE9E-B5ED44666C5A}"/>
    <dgm:cxn modelId="{0F4AA732-A509-4B98-918B-B5EE9D4D10F0}" srcId="{A94005AB-F6D2-4997-91A1-64A2992ACFC9}" destId="{96873CCA-AE30-4F36-A785-D7C01B889E28}" srcOrd="0" destOrd="0" parTransId="{BAED98D1-A0A5-44B3-BDED-D90C712D6F54}" sibTransId="{EA296A4F-F257-4E6D-A47E-CDEFC282C3BF}"/>
    <dgm:cxn modelId="{43A75F45-EF93-42CD-8741-F28CA5EC1C07}" srcId="{4A50FECC-B8D4-4A7D-8F57-4C1810B76680}" destId="{413156F0-4612-40F6-A308-D9E2853BBF70}" srcOrd="1" destOrd="0" parTransId="{BBFC1C3B-9FBA-42B1-810D-2A9D9743AC52}" sibTransId="{2DFEF9B5-4A0D-484C-82B4-BC4950397DCE}"/>
    <dgm:cxn modelId="{172DA565-CC1A-4389-8AA3-37010E77A789}" type="presOf" srcId="{05B82E31-E96F-40A1-ACE3-8B2ADE51F705}" destId="{F29508FC-6895-4FC5-A174-E5C91FD106B9}" srcOrd="0" destOrd="0" presId="urn:microsoft.com/office/officeart/2016/7/layout/VerticalSolidActionList"/>
    <dgm:cxn modelId="{F862C567-B92D-4AD2-8563-3C3902472FDC}" srcId="{4A50FECC-B8D4-4A7D-8F57-4C1810B76680}" destId="{E4A604D5-89D7-4DDB-B411-B58F06A3C54C}" srcOrd="6" destOrd="0" parTransId="{06C4DA1A-43A7-4357-8F96-83A97518EC83}" sibTransId="{86694808-A06A-4C3A-A8A1-FE821B819CAF}"/>
    <dgm:cxn modelId="{ECBF604E-14A1-43D2-ABD4-CED18C477CCB}" srcId="{4A50FECC-B8D4-4A7D-8F57-4C1810B76680}" destId="{48E0CB53-04D9-44D4-A7E9-0372CA61545E}" srcOrd="5" destOrd="0" parTransId="{F20390A3-3A7D-4D5F-8E24-48E0340C416D}" sibTransId="{1FFBC127-D393-465A-BCCA-A51A756D6059}"/>
    <dgm:cxn modelId="{24D5F570-247B-44C0-A16E-EDE9B199C5D1}" srcId="{D1F433BC-4886-4509-A7F3-8FDA95D78946}" destId="{0901A248-2AF1-44A8-80EA-97A6AD6EB340}" srcOrd="0" destOrd="0" parTransId="{39ACAEB3-F285-47E5-A8F2-1657505A0E50}" sibTransId="{232E3FB1-7075-4947-BF8A-26D551529647}"/>
    <dgm:cxn modelId="{4EB22276-180E-4852-B002-784C21F2E15E}" srcId="{4A50FECC-B8D4-4A7D-8F57-4C1810B76680}" destId="{D1F433BC-4886-4509-A7F3-8FDA95D78946}" srcOrd="7" destOrd="0" parTransId="{8B5E9351-8E87-4F32-9DAC-2B1D71212C00}" sibTransId="{3CCDA28B-50AD-445B-BB31-876B89CEAD7D}"/>
    <dgm:cxn modelId="{FAE4A877-2E49-4427-86D7-8F97936E7743}" type="presOf" srcId="{C0AF3961-7119-4EC9-8EC0-24E650CAD153}" destId="{79C2C5A0-DA37-4475-A5E4-86B115670549}" srcOrd="0" destOrd="0" presId="urn:microsoft.com/office/officeart/2016/7/layout/VerticalSolidActionList"/>
    <dgm:cxn modelId="{AD92EF8D-CE74-4C88-9971-74E6856C7A95}" type="presOf" srcId="{EC3B0BD5-2FB8-4442-AFDC-0950ED491354}" destId="{45E6E95A-A47D-45D0-839A-76C126F168FC}" srcOrd="0" destOrd="0" presId="urn:microsoft.com/office/officeart/2016/7/layout/VerticalSolidActionList"/>
    <dgm:cxn modelId="{2FE0B995-9505-4594-8602-34C24749B871}" srcId="{5F0253EE-72EF-433E-B914-C10E46F3CC64}" destId="{26D5AFE3-0866-47A9-8612-45D933AAE485}" srcOrd="0" destOrd="0" parTransId="{D2A5D44E-4846-487B-8E65-64F7503844FB}" sibTransId="{2C546DD5-C552-439E-BEA7-4123526AE7A9}"/>
    <dgm:cxn modelId="{10EDD599-1C2C-4B26-9B2A-7E9892814726}" type="presOf" srcId="{413156F0-4612-40F6-A308-D9E2853BBF70}" destId="{2ED0C347-80A2-4BAA-88ED-FBB22FEFDC2C}" srcOrd="0" destOrd="0" presId="urn:microsoft.com/office/officeart/2016/7/layout/VerticalSolidActionList"/>
    <dgm:cxn modelId="{F1D508A4-0A51-46B3-922A-DAF704CAFDCA}" srcId="{E4A604D5-89D7-4DDB-B411-B58F06A3C54C}" destId="{87367CB9-BAD7-44E3-8E68-7441DD9CEA09}" srcOrd="0" destOrd="0" parTransId="{B21EF4FA-A872-42DE-A40C-A83928CC518F}" sibTransId="{BB382E2F-5EF6-40B1-A319-84407C2026C3}"/>
    <dgm:cxn modelId="{F6CCB0B3-B19E-4C4E-8952-F8F0FE452DE3}" srcId="{4A50FECC-B8D4-4A7D-8F57-4C1810B76680}" destId="{EC3B0BD5-2FB8-4442-AFDC-0950ED491354}" srcOrd="3" destOrd="0" parTransId="{F6A9189D-FA66-4003-B337-DD66FE0E8DA0}" sibTransId="{C8BA838C-E737-4494-A75B-2DA79C779892}"/>
    <dgm:cxn modelId="{1D1B00B9-415F-4A5D-B044-6FE550E2D7BF}" srcId="{48E0CB53-04D9-44D4-A7E9-0372CA61545E}" destId="{9DDD6E84-F78F-404D-A89B-34307B0BF565}" srcOrd="0" destOrd="0" parTransId="{C8295313-F203-45EA-B247-D5AA146620E1}" sibTransId="{C51D16A1-E07D-4F37-8580-8623511F356C}"/>
    <dgm:cxn modelId="{0DBF1CBC-6F47-4D95-BB97-63B6C5377140}" type="presOf" srcId="{A94005AB-F6D2-4997-91A1-64A2992ACFC9}" destId="{A62B5433-E737-4912-86A7-2EC5FBD39FFA}" srcOrd="0" destOrd="0" presId="urn:microsoft.com/office/officeart/2016/7/layout/VerticalSolidActionList"/>
    <dgm:cxn modelId="{A143A2BE-71C0-4F3C-BDC5-8EDAFECF4142}" type="presOf" srcId="{E4A604D5-89D7-4DDB-B411-B58F06A3C54C}" destId="{A5F6E754-810E-4B60-827A-351E8E27A1D6}" srcOrd="0" destOrd="0" presId="urn:microsoft.com/office/officeart/2016/7/layout/VerticalSolidActionList"/>
    <dgm:cxn modelId="{9C660BC6-3A88-4FF5-B489-D7F9D0134BD8}" type="presOf" srcId="{48E0CB53-04D9-44D4-A7E9-0372CA61545E}" destId="{004C9C29-9236-4600-AF0A-CA6CAB074E72}" srcOrd="0" destOrd="0" presId="urn:microsoft.com/office/officeart/2016/7/layout/VerticalSolidActionList"/>
    <dgm:cxn modelId="{A383D9C8-114E-4477-B92F-0E81875E72F6}" srcId="{4A50FECC-B8D4-4A7D-8F57-4C1810B76680}" destId="{A94005AB-F6D2-4997-91A1-64A2992ACFC9}" srcOrd="4" destOrd="0" parTransId="{4A2D7106-C7DE-4330-BA22-DBEFBDF5EF0A}" sibTransId="{F813182E-6BDB-4C0D-AE87-C1905EC5ED18}"/>
    <dgm:cxn modelId="{AC385ACA-0707-4B06-8866-FAAB7938C25B}" srcId="{4A50FECC-B8D4-4A7D-8F57-4C1810B76680}" destId="{B3F3A2B3-1171-4443-A8F9-7F7345E9862C}" srcOrd="2" destOrd="0" parTransId="{5A075F81-22F3-4081-BAA6-F66D92A9E9F0}" sibTransId="{4742EA24-FED2-47B9-AE2C-8535F993B303}"/>
    <dgm:cxn modelId="{E3F58FD1-BC35-4FDF-B2F2-2AC0A2BF1906}" srcId="{4A50FECC-B8D4-4A7D-8F57-4C1810B76680}" destId="{4041E4EA-F96C-4360-99E6-5C449EC8F43A}" srcOrd="8" destOrd="0" parTransId="{CE1676B7-7E5C-4D2C-AC53-4427065EF47B}" sibTransId="{6C95A1E3-5BED-469F-897D-6F08AC5779B5}"/>
    <dgm:cxn modelId="{E705F0DE-B95E-4763-8E28-384891F235EE}" type="presOf" srcId="{258DC8B7-064F-4BF4-8EB8-EBAD7C4912DE}" destId="{7F15039C-F6D7-4804-BAB9-FF5E2A482566}" srcOrd="0" destOrd="0" presId="urn:microsoft.com/office/officeart/2016/7/layout/VerticalSolidActionList"/>
    <dgm:cxn modelId="{F07CF6E0-8643-4C7F-8E69-FC370F7C577F}" srcId="{B3F3A2B3-1171-4443-A8F9-7F7345E9862C}" destId="{05B82E31-E96F-40A1-ACE3-8B2ADE51F705}" srcOrd="0" destOrd="0" parTransId="{D14A620F-5F9D-4EE3-9B6F-E3BD9FFB4E47}" sibTransId="{3C674E47-0786-49C4-8F6D-2E0A9961979B}"/>
    <dgm:cxn modelId="{033F91E6-1245-4633-8FB1-3EBA2CEB16A6}" type="presOf" srcId="{29CFCCE6-3518-488A-BE00-FF50FCF7BAD9}" destId="{16DC2CB6-F513-4D2C-9292-E2466B24FED9}" srcOrd="0" destOrd="0" presId="urn:microsoft.com/office/officeart/2016/7/layout/VerticalSolidActionList"/>
    <dgm:cxn modelId="{286400E9-77F1-4DF3-96F1-921C9A788E1E}" type="presOf" srcId="{87367CB9-BAD7-44E3-8E68-7441DD9CEA09}" destId="{5F3BDE04-8CD4-40B5-BB91-DC24A1B5C898}" srcOrd="0" destOrd="0" presId="urn:microsoft.com/office/officeart/2016/7/layout/VerticalSolidActionList"/>
    <dgm:cxn modelId="{22F8A6EF-23DC-4AC1-90A0-6712E756DCC7}" type="presOf" srcId="{4041E4EA-F96C-4360-99E6-5C449EC8F43A}" destId="{09C75011-AD93-43C2-B313-61CCA5162E00}" srcOrd="0" destOrd="0" presId="urn:microsoft.com/office/officeart/2016/7/layout/VerticalSolidActionList"/>
    <dgm:cxn modelId="{470826F5-CFBE-4698-8206-F9607A2FD790}" type="presOf" srcId="{26D5AFE3-0866-47A9-8612-45D933AAE485}" destId="{EC2BE19B-02D9-4788-862B-01CF5A913117}" srcOrd="0" destOrd="0" presId="urn:microsoft.com/office/officeart/2016/7/layout/VerticalSolidActionList"/>
    <dgm:cxn modelId="{DCF3587A-D0D8-4D36-A0D7-4392604D0A47}" type="presParOf" srcId="{1068B430-43DA-4ACC-80C0-D64EC7FE1F39}" destId="{47543D55-2580-4E47-BDDA-0116A62AF23D}" srcOrd="0" destOrd="0" presId="urn:microsoft.com/office/officeart/2016/7/layout/VerticalSolidActionList"/>
    <dgm:cxn modelId="{7E75BEC3-13EB-4FD3-9354-69C7D6FDE1C6}" type="presParOf" srcId="{47543D55-2580-4E47-BDDA-0116A62AF23D}" destId="{A8421B09-60BD-45CA-8153-E915171997AC}" srcOrd="0" destOrd="0" presId="urn:microsoft.com/office/officeart/2016/7/layout/VerticalSolidActionList"/>
    <dgm:cxn modelId="{5E2BF6CC-45B6-4E90-B3A8-37771CD43072}" type="presParOf" srcId="{47543D55-2580-4E47-BDDA-0116A62AF23D}" destId="{EC2BE19B-02D9-4788-862B-01CF5A913117}" srcOrd="1" destOrd="0" presId="urn:microsoft.com/office/officeart/2016/7/layout/VerticalSolidActionList"/>
    <dgm:cxn modelId="{CE424A69-6656-4AE1-979E-0FB807EE04E9}" type="presParOf" srcId="{1068B430-43DA-4ACC-80C0-D64EC7FE1F39}" destId="{F99D067E-262F-4ADE-9DE9-2F410C6D3191}" srcOrd="1" destOrd="0" presId="urn:microsoft.com/office/officeart/2016/7/layout/VerticalSolidActionList"/>
    <dgm:cxn modelId="{D46B2918-2BA0-4060-9B53-8C490B4DD9F3}" type="presParOf" srcId="{1068B430-43DA-4ACC-80C0-D64EC7FE1F39}" destId="{06C5C07B-E11B-410A-B0A0-16BA6ED1AB6A}" srcOrd="2" destOrd="0" presId="urn:microsoft.com/office/officeart/2016/7/layout/VerticalSolidActionList"/>
    <dgm:cxn modelId="{F0BB2496-AB82-4E13-9F30-5647C8C5CF4D}" type="presParOf" srcId="{06C5C07B-E11B-410A-B0A0-16BA6ED1AB6A}" destId="{2ED0C347-80A2-4BAA-88ED-FBB22FEFDC2C}" srcOrd="0" destOrd="0" presId="urn:microsoft.com/office/officeart/2016/7/layout/VerticalSolidActionList"/>
    <dgm:cxn modelId="{F572F4FA-8739-4D64-9CA8-C27799AAB3B5}" type="presParOf" srcId="{06C5C07B-E11B-410A-B0A0-16BA6ED1AB6A}" destId="{79C2C5A0-DA37-4475-A5E4-86B115670549}" srcOrd="1" destOrd="0" presId="urn:microsoft.com/office/officeart/2016/7/layout/VerticalSolidActionList"/>
    <dgm:cxn modelId="{13DADFEE-C127-4144-A41B-D0DD56FC45D6}" type="presParOf" srcId="{1068B430-43DA-4ACC-80C0-D64EC7FE1F39}" destId="{11221273-BC1E-45C9-9774-99C31384FF15}" srcOrd="3" destOrd="0" presId="urn:microsoft.com/office/officeart/2016/7/layout/VerticalSolidActionList"/>
    <dgm:cxn modelId="{F3D5381A-0DD0-4A38-BF8B-016AD9CF2E99}" type="presParOf" srcId="{1068B430-43DA-4ACC-80C0-D64EC7FE1F39}" destId="{DAA9DDEB-0DE3-4483-AE79-5ABEEC898FB8}" srcOrd="4" destOrd="0" presId="urn:microsoft.com/office/officeart/2016/7/layout/VerticalSolidActionList"/>
    <dgm:cxn modelId="{4EA78725-102E-446F-B1AD-B13DB8C88022}" type="presParOf" srcId="{DAA9DDEB-0DE3-4483-AE79-5ABEEC898FB8}" destId="{DE3E94C7-7C69-4213-ACDC-16B886645177}" srcOrd="0" destOrd="0" presId="urn:microsoft.com/office/officeart/2016/7/layout/VerticalSolidActionList"/>
    <dgm:cxn modelId="{DB34B66A-AC6B-4443-91F1-A86E7A7ACED2}" type="presParOf" srcId="{DAA9DDEB-0DE3-4483-AE79-5ABEEC898FB8}" destId="{F29508FC-6895-4FC5-A174-E5C91FD106B9}" srcOrd="1" destOrd="0" presId="urn:microsoft.com/office/officeart/2016/7/layout/VerticalSolidActionList"/>
    <dgm:cxn modelId="{FC78ED85-BD9B-4C8E-8AAF-E86BDE7DB417}" type="presParOf" srcId="{1068B430-43DA-4ACC-80C0-D64EC7FE1F39}" destId="{2F5E9CCC-CB94-455A-82C8-F71FBB6EA082}" srcOrd="5" destOrd="0" presId="urn:microsoft.com/office/officeart/2016/7/layout/VerticalSolidActionList"/>
    <dgm:cxn modelId="{4A1BB678-E3F0-497A-A643-F587C50B7B46}" type="presParOf" srcId="{1068B430-43DA-4ACC-80C0-D64EC7FE1F39}" destId="{4573F70C-23C4-4B6A-BA82-47FDFBB18441}" srcOrd="6" destOrd="0" presId="urn:microsoft.com/office/officeart/2016/7/layout/VerticalSolidActionList"/>
    <dgm:cxn modelId="{7162414B-12C3-450F-AA07-F1E331D441F7}" type="presParOf" srcId="{4573F70C-23C4-4B6A-BA82-47FDFBB18441}" destId="{45E6E95A-A47D-45D0-839A-76C126F168FC}" srcOrd="0" destOrd="0" presId="urn:microsoft.com/office/officeart/2016/7/layout/VerticalSolidActionList"/>
    <dgm:cxn modelId="{6E5679A8-DA02-41E8-B99E-4BB308CF78E1}" type="presParOf" srcId="{4573F70C-23C4-4B6A-BA82-47FDFBB18441}" destId="{7F15039C-F6D7-4804-BAB9-FF5E2A482566}" srcOrd="1" destOrd="0" presId="urn:microsoft.com/office/officeart/2016/7/layout/VerticalSolidActionList"/>
    <dgm:cxn modelId="{3C615381-80C7-4427-86C0-C849EC58CC5F}" type="presParOf" srcId="{1068B430-43DA-4ACC-80C0-D64EC7FE1F39}" destId="{261D8B51-9937-4522-B794-0A65D470A2F2}" srcOrd="7" destOrd="0" presId="urn:microsoft.com/office/officeart/2016/7/layout/VerticalSolidActionList"/>
    <dgm:cxn modelId="{422D4D9F-4D9C-483C-A078-EE2E572426A8}" type="presParOf" srcId="{1068B430-43DA-4ACC-80C0-D64EC7FE1F39}" destId="{A32276C1-8AB5-4B6E-9BBE-D10E45E2CB62}" srcOrd="8" destOrd="0" presId="urn:microsoft.com/office/officeart/2016/7/layout/VerticalSolidActionList"/>
    <dgm:cxn modelId="{9FA31C5E-5F84-4420-878E-3A7D87E18EDB}" type="presParOf" srcId="{A32276C1-8AB5-4B6E-9BBE-D10E45E2CB62}" destId="{A62B5433-E737-4912-86A7-2EC5FBD39FFA}" srcOrd="0" destOrd="0" presId="urn:microsoft.com/office/officeart/2016/7/layout/VerticalSolidActionList"/>
    <dgm:cxn modelId="{A08AE16D-2749-40EA-90CC-6C3024709797}" type="presParOf" srcId="{A32276C1-8AB5-4B6E-9BBE-D10E45E2CB62}" destId="{F02157A0-2B2C-49F4-88CC-8C383BF3D902}" srcOrd="1" destOrd="0" presId="urn:microsoft.com/office/officeart/2016/7/layout/VerticalSolidActionList"/>
    <dgm:cxn modelId="{9C5B42E6-2A9B-4C4B-B2AB-D983EB5FD3AF}" type="presParOf" srcId="{1068B430-43DA-4ACC-80C0-D64EC7FE1F39}" destId="{00E96076-A70D-4F61-B9B8-9349403E0F01}" srcOrd="9" destOrd="0" presId="urn:microsoft.com/office/officeart/2016/7/layout/VerticalSolidActionList"/>
    <dgm:cxn modelId="{F2C8B014-BCFF-488E-9927-3C21294C3097}" type="presParOf" srcId="{1068B430-43DA-4ACC-80C0-D64EC7FE1F39}" destId="{3B24723D-CEBC-43CD-B939-C274A771E700}" srcOrd="10" destOrd="0" presId="urn:microsoft.com/office/officeart/2016/7/layout/VerticalSolidActionList"/>
    <dgm:cxn modelId="{2EE55866-D864-4923-B9BB-AA57392672D0}" type="presParOf" srcId="{3B24723D-CEBC-43CD-B939-C274A771E700}" destId="{004C9C29-9236-4600-AF0A-CA6CAB074E72}" srcOrd="0" destOrd="0" presId="urn:microsoft.com/office/officeart/2016/7/layout/VerticalSolidActionList"/>
    <dgm:cxn modelId="{63DEF2C0-3F43-4D4E-ACDE-E601813E76E0}" type="presParOf" srcId="{3B24723D-CEBC-43CD-B939-C274A771E700}" destId="{62E626DB-17CD-4DD4-9927-46D00D46AA1E}" srcOrd="1" destOrd="0" presId="urn:microsoft.com/office/officeart/2016/7/layout/VerticalSolidActionList"/>
    <dgm:cxn modelId="{BB975301-311D-46F0-A70E-87BA93A479F5}" type="presParOf" srcId="{1068B430-43DA-4ACC-80C0-D64EC7FE1F39}" destId="{72313F4B-63D5-42BB-BCCF-726828F2D8D8}" srcOrd="11" destOrd="0" presId="urn:microsoft.com/office/officeart/2016/7/layout/VerticalSolidActionList"/>
    <dgm:cxn modelId="{CA120A86-044E-49BA-9134-CA8BC7CCB463}" type="presParOf" srcId="{1068B430-43DA-4ACC-80C0-D64EC7FE1F39}" destId="{7F94F549-50CB-42BA-8DF7-C6808ACD2573}" srcOrd="12" destOrd="0" presId="urn:microsoft.com/office/officeart/2016/7/layout/VerticalSolidActionList"/>
    <dgm:cxn modelId="{EACECC83-A737-433C-9AA1-773D36F186DF}" type="presParOf" srcId="{7F94F549-50CB-42BA-8DF7-C6808ACD2573}" destId="{A5F6E754-810E-4B60-827A-351E8E27A1D6}" srcOrd="0" destOrd="0" presId="urn:microsoft.com/office/officeart/2016/7/layout/VerticalSolidActionList"/>
    <dgm:cxn modelId="{850EC7B4-B85E-405A-9630-EF044816EE0B}" type="presParOf" srcId="{7F94F549-50CB-42BA-8DF7-C6808ACD2573}" destId="{5F3BDE04-8CD4-40B5-BB91-DC24A1B5C898}" srcOrd="1" destOrd="0" presId="urn:microsoft.com/office/officeart/2016/7/layout/VerticalSolidActionList"/>
    <dgm:cxn modelId="{2C97D88D-2A26-4ABE-B805-CB2832A29C07}" type="presParOf" srcId="{1068B430-43DA-4ACC-80C0-D64EC7FE1F39}" destId="{E63E14C2-762E-459B-B2AE-4596B3BF33EF}" srcOrd="13" destOrd="0" presId="urn:microsoft.com/office/officeart/2016/7/layout/VerticalSolidActionList"/>
    <dgm:cxn modelId="{FEE4D766-1E18-4D6A-8D35-AD85F21076D9}" type="presParOf" srcId="{1068B430-43DA-4ACC-80C0-D64EC7FE1F39}" destId="{60BB7004-2AB0-4EC1-B469-096A66486EF7}" srcOrd="14" destOrd="0" presId="urn:microsoft.com/office/officeart/2016/7/layout/VerticalSolidActionList"/>
    <dgm:cxn modelId="{8F6B4C31-FD57-474B-AF14-8EE94736DF5C}" type="presParOf" srcId="{60BB7004-2AB0-4EC1-B469-096A66486EF7}" destId="{EF0ECA28-1B49-4B56-9245-B8D5379372DB}" srcOrd="0" destOrd="0" presId="urn:microsoft.com/office/officeart/2016/7/layout/VerticalSolidActionList"/>
    <dgm:cxn modelId="{18F4DE77-6E07-4CF1-8BFC-17C068DA056B}" type="presParOf" srcId="{60BB7004-2AB0-4EC1-B469-096A66486EF7}" destId="{4720B610-0371-48AD-BEF8-9515F0A39167}" srcOrd="1" destOrd="0" presId="urn:microsoft.com/office/officeart/2016/7/layout/VerticalSolidActionList"/>
    <dgm:cxn modelId="{023E114B-570D-4BDB-B8B5-6569AE35BB4C}" type="presParOf" srcId="{1068B430-43DA-4ACC-80C0-D64EC7FE1F39}" destId="{C2AFA1AC-0DD5-4B7C-B8C5-23CD9D66C112}" srcOrd="15" destOrd="0" presId="urn:microsoft.com/office/officeart/2016/7/layout/VerticalSolidActionList"/>
    <dgm:cxn modelId="{2F907BCA-FBB4-42B2-A21E-EF4714793E88}" type="presParOf" srcId="{1068B430-43DA-4ACC-80C0-D64EC7FE1F39}" destId="{D4AAF029-1BAB-4E8A-A223-E003B5BA17D8}" srcOrd="16" destOrd="0" presId="urn:microsoft.com/office/officeart/2016/7/layout/VerticalSolidActionList"/>
    <dgm:cxn modelId="{B68CC9D3-7A93-4C37-A4F3-99A07F42FCBD}" type="presParOf" srcId="{D4AAF029-1BAB-4E8A-A223-E003B5BA17D8}" destId="{09C75011-AD93-43C2-B313-61CCA5162E00}" srcOrd="0" destOrd="0" presId="urn:microsoft.com/office/officeart/2016/7/layout/VerticalSolidActionList"/>
    <dgm:cxn modelId="{83408B9E-3EFB-4AA3-A346-F13E544E15B6}" type="presParOf" srcId="{D4AAF029-1BAB-4E8A-A223-E003B5BA17D8}" destId="{16DC2CB6-F513-4D2C-9292-E2466B24FED9}" srcOrd="1" destOrd="0" presId="urn:microsoft.com/office/officeart/2016/7/layout/VerticalSolidAction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549F7E48-5158-4AFB-B6FE-FC57F94BF808}" type="doc">
      <dgm:prSet loTypeId="urn:microsoft.com/office/officeart/2005/8/layout/vList2" loCatId="list" qsTypeId="urn:microsoft.com/office/officeart/2005/8/quickstyle/simple1" qsCatId="simple" csTypeId="urn:microsoft.com/office/officeart/2005/8/colors/accent1_2" csCatId="accent1"/>
      <dgm:spPr/>
      <dgm:t>
        <a:bodyPr/>
        <a:lstStyle/>
        <a:p>
          <a:endParaRPr lang="en-US"/>
        </a:p>
      </dgm:t>
    </dgm:pt>
    <dgm:pt modelId="{2F15AA10-C3F9-4235-A5A2-1A1E93202807}">
      <dgm:prSet/>
      <dgm:spPr/>
      <dgm:t>
        <a:bodyPr/>
        <a:lstStyle/>
        <a:p>
          <a:r>
            <a:rPr lang="en-US"/>
            <a:t>Provides context for learning and professional development </a:t>
          </a:r>
        </a:p>
      </dgm:t>
    </dgm:pt>
    <dgm:pt modelId="{4AF803F8-26BD-4472-AC6A-2F9F33A9C3A3}" type="parTrans" cxnId="{6D038C4D-22F1-4376-A11B-80960B17CC2E}">
      <dgm:prSet/>
      <dgm:spPr/>
      <dgm:t>
        <a:bodyPr/>
        <a:lstStyle/>
        <a:p>
          <a:endParaRPr lang="en-US"/>
        </a:p>
      </dgm:t>
    </dgm:pt>
    <dgm:pt modelId="{07C62354-9A07-42C7-AD4E-4D5B4FFCB01A}" type="sibTrans" cxnId="{6D038C4D-22F1-4376-A11B-80960B17CC2E}">
      <dgm:prSet/>
      <dgm:spPr/>
      <dgm:t>
        <a:bodyPr/>
        <a:lstStyle/>
        <a:p>
          <a:endParaRPr lang="en-US"/>
        </a:p>
      </dgm:t>
    </dgm:pt>
    <dgm:pt modelId="{8DF008B8-CD4F-46A5-8F42-24D3DD79D8F5}">
      <dgm:prSet/>
      <dgm:spPr/>
      <dgm:t>
        <a:bodyPr/>
        <a:lstStyle/>
        <a:p>
          <a:r>
            <a:rPr lang="en-US"/>
            <a:t>An opportunity to step back from the immediate, intense experience of the work we do and consider what the experience really means </a:t>
          </a:r>
        </a:p>
      </dgm:t>
    </dgm:pt>
    <dgm:pt modelId="{70285FE4-F986-42B4-BC80-484ADCC3C863}" type="parTrans" cxnId="{96FF3F6E-FF36-43B1-836C-E2E7885647B7}">
      <dgm:prSet/>
      <dgm:spPr/>
      <dgm:t>
        <a:bodyPr/>
        <a:lstStyle/>
        <a:p>
          <a:endParaRPr lang="en-US"/>
        </a:p>
      </dgm:t>
    </dgm:pt>
    <dgm:pt modelId="{DF606C16-1DBD-4BA4-8A95-D7434234594C}" type="sibTrans" cxnId="{96FF3F6E-FF36-43B1-836C-E2E7885647B7}">
      <dgm:prSet/>
      <dgm:spPr/>
      <dgm:t>
        <a:bodyPr/>
        <a:lstStyle/>
        <a:p>
          <a:endParaRPr lang="en-US"/>
        </a:p>
      </dgm:t>
    </dgm:pt>
    <dgm:pt modelId="{E13BBAF7-DC50-4BD3-9319-91EDC846F558}">
      <dgm:prSet/>
      <dgm:spPr/>
      <dgm:t>
        <a:bodyPr/>
        <a:lstStyle/>
        <a:p>
          <a:r>
            <a:rPr lang="en-US"/>
            <a:t>Allows the supervisee to examine their thoughts and feelings about their work and identify interventions that best meet the need of the client being served </a:t>
          </a:r>
        </a:p>
      </dgm:t>
    </dgm:pt>
    <dgm:pt modelId="{D5168D64-8D1C-47B8-8CC7-1300C6F0B7AA}" type="parTrans" cxnId="{B28EB94C-686C-46DA-8E6D-D3F79FA9117B}">
      <dgm:prSet/>
      <dgm:spPr/>
      <dgm:t>
        <a:bodyPr/>
        <a:lstStyle/>
        <a:p>
          <a:endParaRPr lang="en-US"/>
        </a:p>
      </dgm:t>
    </dgm:pt>
    <dgm:pt modelId="{F1AAC353-1917-4F4B-BACC-0A9DCCDC8942}" type="sibTrans" cxnId="{B28EB94C-686C-46DA-8E6D-D3F79FA9117B}">
      <dgm:prSet/>
      <dgm:spPr/>
      <dgm:t>
        <a:bodyPr/>
        <a:lstStyle/>
        <a:p>
          <a:endParaRPr lang="en-US"/>
        </a:p>
      </dgm:t>
    </dgm:pt>
    <dgm:pt modelId="{C7D43CD7-EB4B-4E36-BDD2-A071EA9DFF92}">
      <dgm:prSet/>
      <dgm:spPr/>
      <dgm:t>
        <a:bodyPr/>
        <a:lstStyle/>
        <a:p>
          <a:r>
            <a:rPr lang="en-US"/>
            <a:t>Goal is to create an environment in which the supervisee can do their best thinking and subsequent performance</a:t>
          </a:r>
        </a:p>
      </dgm:t>
    </dgm:pt>
    <dgm:pt modelId="{FB7B234D-FF00-4CBB-9F10-088829C4EBFC}" type="parTrans" cxnId="{D55B527C-A5CD-4C96-896E-A3E79D7FD68A}">
      <dgm:prSet/>
      <dgm:spPr/>
      <dgm:t>
        <a:bodyPr/>
        <a:lstStyle/>
        <a:p>
          <a:endParaRPr lang="en-US"/>
        </a:p>
      </dgm:t>
    </dgm:pt>
    <dgm:pt modelId="{0C4AACCB-B280-45B4-BFC7-C7B0372AD201}" type="sibTrans" cxnId="{D55B527C-A5CD-4C96-896E-A3E79D7FD68A}">
      <dgm:prSet/>
      <dgm:spPr/>
      <dgm:t>
        <a:bodyPr/>
        <a:lstStyle/>
        <a:p>
          <a:endParaRPr lang="en-US"/>
        </a:p>
      </dgm:t>
    </dgm:pt>
    <dgm:pt modelId="{0F40D03A-D503-4EE0-BDC0-3F4C7FD323C9}" type="pres">
      <dgm:prSet presAssocID="{549F7E48-5158-4AFB-B6FE-FC57F94BF808}" presName="linear" presStyleCnt="0">
        <dgm:presLayoutVars>
          <dgm:animLvl val="lvl"/>
          <dgm:resizeHandles val="exact"/>
        </dgm:presLayoutVars>
      </dgm:prSet>
      <dgm:spPr/>
    </dgm:pt>
    <dgm:pt modelId="{659FBE58-9264-4125-BAEE-ED22C5D1B751}" type="pres">
      <dgm:prSet presAssocID="{2F15AA10-C3F9-4235-A5A2-1A1E93202807}" presName="parentText" presStyleLbl="node1" presStyleIdx="0" presStyleCnt="4">
        <dgm:presLayoutVars>
          <dgm:chMax val="0"/>
          <dgm:bulletEnabled val="1"/>
        </dgm:presLayoutVars>
      </dgm:prSet>
      <dgm:spPr/>
    </dgm:pt>
    <dgm:pt modelId="{3D67522B-3DFF-49A3-9320-BE178B32889A}" type="pres">
      <dgm:prSet presAssocID="{07C62354-9A07-42C7-AD4E-4D5B4FFCB01A}" presName="spacer" presStyleCnt="0"/>
      <dgm:spPr/>
    </dgm:pt>
    <dgm:pt modelId="{35020864-367D-45D9-8D33-5E69C0733443}" type="pres">
      <dgm:prSet presAssocID="{8DF008B8-CD4F-46A5-8F42-24D3DD79D8F5}" presName="parentText" presStyleLbl="node1" presStyleIdx="1" presStyleCnt="4">
        <dgm:presLayoutVars>
          <dgm:chMax val="0"/>
          <dgm:bulletEnabled val="1"/>
        </dgm:presLayoutVars>
      </dgm:prSet>
      <dgm:spPr/>
    </dgm:pt>
    <dgm:pt modelId="{3243A17D-15F8-48A8-97A6-4F28BED89836}" type="pres">
      <dgm:prSet presAssocID="{DF606C16-1DBD-4BA4-8A95-D7434234594C}" presName="spacer" presStyleCnt="0"/>
      <dgm:spPr/>
    </dgm:pt>
    <dgm:pt modelId="{1DA8643B-72C8-4BF3-A0AD-3CDFBCFB3AAE}" type="pres">
      <dgm:prSet presAssocID="{E13BBAF7-DC50-4BD3-9319-91EDC846F558}" presName="parentText" presStyleLbl="node1" presStyleIdx="2" presStyleCnt="4">
        <dgm:presLayoutVars>
          <dgm:chMax val="0"/>
          <dgm:bulletEnabled val="1"/>
        </dgm:presLayoutVars>
      </dgm:prSet>
      <dgm:spPr/>
    </dgm:pt>
    <dgm:pt modelId="{51BA729F-E2F2-4667-95E4-481A3E1072D8}" type="pres">
      <dgm:prSet presAssocID="{F1AAC353-1917-4F4B-BACC-0A9DCCDC8942}" presName="spacer" presStyleCnt="0"/>
      <dgm:spPr/>
    </dgm:pt>
    <dgm:pt modelId="{9F1A454D-7579-4922-87E5-D62E3A8201D2}" type="pres">
      <dgm:prSet presAssocID="{C7D43CD7-EB4B-4E36-BDD2-A071EA9DFF92}" presName="parentText" presStyleLbl="node1" presStyleIdx="3" presStyleCnt="4">
        <dgm:presLayoutVars>
          <dgm:chMax val="0"/>
          <dgm:bulletEnabled val="1"/>
        </dgm:presLayoutVars>
      </dgm:prSet>
      <dgm:spPr/>
    </dgm:pt>
  </dgm:ptLst>
  <dgm:cxnLst>
    <dgm:cxn modelId="{B28EB94C-686C-46DA-8E6D-D3F79FA9117B}" srcId="{549F7E48-5158-4AFB-B6FE-FC57F94BF808}" destId="{E13BBAF7-DC50-4BD3-9319-91EDC846F558}" srcOrd="2" destOrd="0" parTransId="{D5168D64-8D1C-47B8-8CC7-1300C6F0B7AA}" sibTransId="{F1AAC353-1917-4F4B-BACC-0A9DCCDC8942}"/>
    <dgm:cxn modelId="{6D038C4D-22F1-4376-A11B-80960B17CC2E}" srcId="{549F7E48-5158-4AFB-B6FE-FC57F94BF808}" destId="{2F15AA10-C3F9-4235-A5A2-1A1E93202807}" srcOrd="0" destOrd="0" parTransId="{4AF803F8-26BD-4472-AC6A-2F9F33A9C3A3}" sibTransId="{07C62354-9A07-42C7-AD4E-4D5B4FFCB01A}"/>
    <dgm:cxn modelId="{96FF3F6E-FF36-43B1-836C-E2E7885647B7}" srcId="{549F7E48-5158-4AFB-B6FE-FC57F94BF808}" destId="{8DF008B8-CD4F-46A5-8F42-24D3DD79D8F5}" srcOrd="1" destOrd="0" parTransId="{70285FE4-F986-42B4-BC80-484ADCC3C863}" sibTransId="{DF606C16-1DBD-4BA4-8A95-D7434234594C}"/>
    <dgm:cxn modelId="{6635F352-9259-4BCA-8963-074CFE88239C}" type="presOf" srcId="{2F15AA10-C3F9-4235-A5A2-1A1E93202807}" destId="{659FBE58-9264-4125-BAEE-ED22C5D1B751}" srcOrd="0" destOrd="0" presId="urn:microsoft.com/office/officeart/2005/8/layout/vList2"/>
    <dgm:cxn modelId="{D55B527C-A5CD-4C96-896E-A3E79D7FD68A}" srcId="{549F7E48-5158-4AFB-B6FE-FC57F94BF808}" destId="{C7D43CD7-EB4B-4E36-BDD2-A071EA9DFF92}" srcOrd="3" destOrd="0" parTransId="{FB7B234D-FF00-4CBB-9F10-088829C4EBFC}" sibTransId="{0C4AACCB-B280-45B4-BFC7-C7B0372AD201}"/>
    <dgm:cxn modelId="{68511A93-E3C8-4EC5-A652-2827008A4D07}" type="presOf" srcId="{E13BBAF7-DC50-4BD3-9319-91EDC846F558}" destId="{1DA8643B-72C8-4BF3-A0AD-3CDFBCFB3AAE}" srcOrd="0" destOrd="0" presId="urn:microsoft.com/office/officeart/2005/8/layout/vList2"/>
    <dgm:cxn modelId="{C8EFEAC8-0196-4B47-8D23-AB70E65817AA}" type="presOf" srcId="{C7D43CD7-EB4B-4E36-BDD2-A071EA9DFF92}" destId="{9F1A454D-7579-4922-87E5-D62E3A8201D2}" srcOrd="0" destOrd="0" presId="urn:microsoft.com/office/officeart/2005/8/layout/vList2"/>
    <dgm:cxn modelId="{D5A579CB-FCEC-493A-8DC6-B7BD41078DD9}" type="presOf" srcId="{8DF008B8-CD4F-46A5-8F42-24D3DD79D8F5}" destId="{35020864-367D-45D9-8D33-5E69C0733443}" srcOrd="0" destOrd="0" presId="urn:microsoft.com/office/officeart/2005/8/layout/vList2"/>
    <dgm:cxn modelId="{9B5DD8E2-8A20-461F-AA5C-0CA863B30502}" type="presOf" srcId="{549F7E48-5158-4AFB-B6FE-FC57F94BF808}" destId="{0F40D03A-D503-4EE0-BDC0-3F4C7FD323C9}" srcOrd="0" destOrd="0" presId="urn:microsoft.com/office/officeart/2005/8/layout/vList2"/>
    <dgm:cxn modelId="{D576B879-15CE-4581-B5EE-3B2AA7594E08}" type="presParOf" srcId="{0F40D03A-D503-4EE0-BDC0-3F4C7FD323C9}" destId="{659FBE58-9264-4125-BAEE-ED22C5D1B751}" srcOrd="0" destOrd="0" presId="urn:microsoft.com/office/officeart/2005/8/layout/vList2"/>
    <dgm:cxn modelId="{E2843F9C-18F6-4835-A559-8DCB94888480}" type="presParOf" srcId="{0F40D03A-D503-4EE0-BDC0-3F4C7FD323C9}" destId="{3D67522B-3DFF-49A3-9320-BE178B32889A}" srcOrd="1" destOrd="0" presId="urn:microsoft.com/office/officeart/2005/8/layout/vList2"/>
    <dgm:cxn modelId="{11D0CA35-7013-412D-8351-D714885EBA26}" type="presParOf" srcId="{0F40D03A-D503-4EE0-BDC0-3F4C7FD323C9}" destId="{35020864-367D-45D9-8D33-5E69C0733443}" srcOrd="2" destOrd="0" presId="urn:microsoft.com/office/officeart/2005/8/layout/vList2"/>
    <dgm:cxn modelId="{77BC7252-C178-4624-91C3-15B073441674}" type="presParOf" srcId="{0F40D03A-D503-4EE0-BDC0-3F4C7FD323C9}" destId="{3243A17D-15F8-48A8-97A6-4F28BED89836}" srcOrd="3" destOrd="0" presId="urn:microsoft.com/office/officeart/2005/8/layout/vList2"/>
    <dgm:cxn modelId="{2E172210-C9DD-4830-ADF9-53CA54AF5593}" type="presParOf" srcId="{0F40D03A-D503-4EE0-BDC0-3F4C7FD323C9}" destId="{1DA8643B-72C8-4BF3-A0AD-3CDFBCFB3AAE}" srcOrd="4" destOrd="0" presId="urn:microsoft.com/office/officeart/2005/8/layout/vList2"/>
    <dgm:cxn modelId="{5AB1CD27-C625-4539-847C-7EEC590D797B}" type="presParOf" srcId="{0F40D03A-D503-4EE0-BDC0-3F4C7FD323C9}" destId="{51BA729F-E2F2-4667-95E4-481A3E1072D8}" srcOrd="5" destOrd="0" presId="urn:microsoft.com/office/officeart/2005/8/layout/vList2"/>
    <dgm:cxn modelId="{6DF4A235-76FF-4ACE-B589-629DC0EC46AA}" type="presParOf" srcId="{0F40D03A-D503-4EE0-BDC0-3F4C7FD323C9}" destId="{9F1A454D-7579-4922-87E5-D62E3A8201D2}" srcOrd="6"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91BBC0D7-BA27-432D-B7CD-9A6D4302636C}" type="doc">
      <dgm:prSet loTypeId="urn:microsoft.com/office/officeart/2005/8/layout/vList2" loCatId="list" qsTypeId="urn:microsoft.com/office/officeart/2005/8/quickstyle/simple1" qsCatId="simple" csTypeId="urn:microsoft.com/office/officeart/2005/8/colors/colorful5" csCatId="colorful"/>
      <dgm:spPr/>
      <dgm:t>
        <a:bodyPr/>
        <a:lstStyle/>
        <a:p>
          <a:endParaRPr lang="en-US"/>
        </a:p>
      </dgm:t>
    </dgm:pt>
    <dgm:pt modelId="{EAF7F813-66AA-4C32-AA6B-AC2FF48295F8}">
      <dgm:prSet/>
      <dgm:spPr/>
      <dgm:t>
        <a:bodyPr/>
        <a:lstStyle/>
        <a:p>
          <a:r>
            <a:rPr lang="en-US" dirty="0"/>
            <a:t>A cluster of functions -- administrative, educational and supportive -- performed within the context of a positive relationship by a person (supervisor) to whom authority has been delegated to direct, coordinate, enhance and evaluate the on-the-job performance of the supervisee(s) for whose work s/he is held accountable. </a:t>
          </a:r>
        </a:p>
      </dgm:t>
    </dgm:pt>
    <dgm:pt modelId="{C7590456-1848-440D-87E1-2AF81291737D}" type="parTrans" cxnId="{C7262825-4932-43D9-A635-7F96DFBDBF3C}">
      <dgm:prSet/>
      <dgm:spPr/>
      <dgm:t>
        <a:bodyPr/>
        <a:lstStyle/>
        <a:p>
          <a:endParaRPr lang="en-US"/>
        </a:p>
      </dgm:t>
    </dgm:pt>
    <dgm:pt modelId="{F5BD2E5E-D01B-4D06-BF16-6DF2905CFD68}" type="sibTrans" cxnId="{C7262825-4932-43D9-A635-7F96DFBDBF3C}">
      <dgm:prSet/>
      <dgm:spPr/>
      <dgm:t>
        <a:bodyPr/>
        <a:lstStyle/>
        <a:p>
          <a:endParaRPr lang="en-US"/>
        </a:p>
      </dgm:t>
    </dgm:pt>
    <dgm:pt modelId="{3DBF408F-5609-4391-AC81-B34F9C4B9B18}">
      <dgm:prSet/>
      <dgm:spPr/>
      <dgm:t>
        <a:bodyPr/>
        <a:lstStyle/>
        <a:p>
          <a:r>
            <a:rPr lang="en-US"/>
            <a:t>The primary goal of supervision is the establishment of an on-going relationship in which the supervisor designs specific learning tasks and teaching strategies related to the intern’s development as a professional. The supervisor empowers the intern to enter the profession by helping him/ her understand the core competencies of the profession. The supervisor guides the relationship to help him/her achieve success. </a:t>
          </a:r>
        </a:p>
      </dgm:t>
    </dgm:pt>
    <dgm:pt modelId="{51C758F9-63C5-404C-9A87-2BCB9B996F72}" type="parTrans" cxnId="{80E59933-0819-4ECA-ABF6-A76366E571CC}">
      <dgm:prSet/>
      <dgm:spPr/>
      <dgm:t>
        <a:bodyPr/>
        <a:lstStyle/>
        <a:p>
          <a:endParaRPr lang="en-US"/>
        </a:p>
      </dgm:t>
    </dgm:pt>
    <dgm:pt modelId="{2D094F2A-1A6F-4648-8017-AA2D0EE6CF8A}" type="sibTrans" cxnId="{80E59933-0819-4ECA-ABF6-A76366E571CC}">
      <dgm:prSet/>
      <dgm:spPr/>
      <dgm:t>
        <a:bodyPr/>
        <a:lstStyle/>
        <a:p>
          <a:endParaRPr lang="en-US"/>
        </a:p>
      </dgm:t>
    </dgm:pt>
    <dgm:pt modelId="{C9C07865-8DC2-4D55-AE7C-9297E5995815}" type="pres">
      <dgm:prSet presAssocID="{91BBC0D7-BA27-432D-B7CD-9A6D4302636C}" presName="linear" presStyleCnt="0">
        <dgm:presLayoutVars>
          <dgm:animLvl val="lvl"/>
          <dgm:resizeHandles val="exact"/>
        </dgm:presLayoutVars>
      </dgm:prSet>
      <dgm:spPr/>
    </dgm:pt>
    <dgm:pt modelId="{2AB5F795-8D4F-43E8-9B99-9FBF793156D3}" type="pres">
      <dgm:prSet presAssocID="{EAF7F813-66AA-4C32-AA6B-AC2FF48295F8}" presName="parentText" presStyleLbl="node1" presStyleIdx="0" presStyleCnt="2">
        <dgm:presLayoutVars>
          <dgm:chMax val="0"/>
          <dgm:bulletEnabled val="1"/>
        </dgm:presLayoutVars>
      </dgm:prSet>
      <dgm:spPr/>
    </dgm:pt>
    <dgm:pt modelId="{4A3E5233-6390-40E0-9829-D4C705FF5EFA}" type="pres">
      <dgm:prSet presAssocID="{F5BD2E5E-D01B-4D06-BF16-6DF2905CFD68}" presName="spacer" presStyleCnt="0"/>
      <dgm:spPr/>
    </dgm:pt>
    <dgm:pt modelId="{6E7FEFDD-4A9E-4E8C-8C5A-2F9AF3E87789}" type="pres">
      <dgm:prSet presAssocID="{3DBF408F-5609-4391-AC81-B34F9C4B9B18}" presName="parentText" presStyleLbl="node1" presStyleIdx="1" presStyleCnt="2">
        <dgm:presLayoutVars>
          <dgm:chMax val="0"/>
          <dgm:bulletEnabled val="1"/>
        </dgm:presLayoutVars>
      </dgm:prSet>
      <dgm:spPr/>
    </dgm:pt>
  </dgm:ptLst>
  <dgm:cxnLst>
    <dgm:cxn modelId="{FC0D201E-45AA-4571-B7A5-05164A44B5D6}" type="presOf" srcId="{3DBF408F-5609-4391-AC81-B34F9C4B9B18}" destId="{6E7FEFDD-4A9E-4E8C-8C5A-2F9AF3E87789}" srcOrd="0" destOrd="0" presId="urn:microsoft.com/office/officeart/2005/8/layout/vList2"/>
    <dgm:cxn modelId="{C7262825-4932-43D9-A635-7F96DFBDBF3C}" srcId="{91BBC0D7-BA27-432D-B7CD-9A6D4302636C}" destId="{EAF7F813-66AA-4C32-AA6B-AC2FF48295F8}" srcOrd="0" destOrd="0" parTransId="{C7590456-1848-440D-87E1-2AF81291737D}" sibTransId="{F5BD2E5E-D01B-4D06-BF16-6DF2905CFD68}"/>
    <dgm:cxn modelId="{67943C30-B4EB-46F7-ACF5-55FF8BC9DADB}" type="presOf" srcId="{EAF7F813-66AA-4C32-AA6B-AC2FF48295F8}" destId="{2AB5F795-8D4F-43E8-9B99-9FBF793156D3}" srcOrd="0" destOrd="0" presId="urn:microsoft.com/office/officeart/2005/8/layout/vList2"/>
    <dgm:cxn modelId="{80E59933-0819-4ECA-ABF6-A76366E571CC}" srcId="{91BBC0D7-BA27-432D-B7CD-9A6D4302636C}" destId="{3DBF408F-5609-4391-AC81-B34F9C4B9B18}" srcOrd="1" destOrd="0" parTransId="{51C758F9-63C5-404C-9A87-2BCB9B996F72}" sibTransId="{2D094F2A-1A6F-4648-8017-AA2D0EE6CF8A}"/>
    <dgm:cxn modelId="{12F007D1-A652-4824-93B3-DF7F13E90854}" type="presOf" srcId="{91BBC0D7-BA27-432D-B7CD-9A6D4302636C}" destId="{C9C07865-8DC2-4D55-AE7C-9297E5995815}" srcOrd="0" destOrd="0" presId="urn:microsoft.com/office/officeart/2005/8/layout/vList2"/>
    <dgm:cxn modelId="{7BFAD1A3-5008-4B85-8D51-BDB9F1EE4184}" type="presParOf" srcId="{C9C07865-8DC2-4D55-AE7C-9297E5995815}" destId="{2AB5F795-8D4F-43E8-9B99-9FBF793156D3}" srcOrd="0" destOrd="0" presId="urn:microsoft.com/office/officeart/2005/8/layout/vList2"/>
    <dgm:cxn modelId="{BC38B5F8-5367-4B19-AA5C-959636B0E141}" type="presParOf" srcId="{C9C07865-8DC2-4D55-AE7C-9297E5995815}" destId="{4A3E5233-6390-40E0-9829-D4C705FF5EFA}" srcOrd="1" destOrd="0" presId="urn:microsoft.com/office/officeart/2005/8/layout/vList2"/>
    <dgm:cxn modelId="{C2319374-5E1B-4707-97A9-3D60B6F83BDD}" type="presParOf" srcId="{C9C07865-8DC2-4D55-AE7C-9297E5995815}" destId="{6E7FEFDD-4A9E-4E8C-8C5A-2F9AF3E87789}" srcOrd="2"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5A1908D5-BC0B-441D-91FA-E1DEAEF51642}" type="doc">
      <dgm:prSet loTypeId="urn:microsoft.com/office/officeart/2016/7/layout/VerticalDownArrowProcess" loCatId="process" qsTypeId="urn:microsoft.com/office/officeart/2005/8/quickstyle/simple1" qsCatId="simple" csTypeId="urn:microsoft.com/office/officeart/2005/8/colors/colorful5" csCatId="colorful" phldr="1"/>
      <dgm:spPr/>
      <dgm:t>
        <a:bodyPr/>
        <a:lstStyle/>
        <a:p>
          <a:endParaRPr lang="en-US"/>
        </a:p>
      </dgm:t>
    </dgm:pt>
    <dgm:pt modelId="{C27CF104-237B-4F96-A734-A77F9D3773FB}">
      <dgm:prSet/>
      <dgm:spPr/>
      <dgm:t>
        <a:bodyPr/>
        <a:lstStyle/>
        <a:p>
          <a:r>
            <a:rPr lang="en-US"/>
            <a:t>Attend</a:t>
          </a:r>
        </a:p>
      </dgm:t>
    </dgm:pt>
    <dgm:pt modelId="{57D0EC41-0C88-4D56-94A9-3A5BE7E65C13}" type="parTrans" cxnId="{C1D21D69-9BDA-434B-80B5-5400E208C012}">
      <dgm:prSet/>
      <dgm:spPr/>
      <dgm:t>
        <a:bodyPr/>
        <a:lstStyle/>
        <a:p>
          <a:endParaRPr lang="en-US"/>
        </a:p>
      </dgm:t>
    </dgm:pt>
    <dgm:pt modelId="{9CC501DF-9FED-4821-8042-C6EB81A22839}" type="sibTrans" cxnId="{C1D21D69-9BDA-434B-80B5-5400E208C012}">
      <dgm:prSet/>
      <dgm:spPr/>
      <dgm:t>
        <a:bodyPr/>
        <a:lstStyle/>
        <a:p>
          <a:endParaRPr lang="en-US"/>
        </a:p>
      </dgm:t>
    </dgm:pt>
    <dgm:pt modelId="{2D35DB64-08ED-4BDA-9726-0CD11B97107F}">
      <dgm:prSet/>
      <dgm:spPr/>
      <dgm:t>
        <a:bodyPr/>
        <a:lstStyle/>
        <a:p>
          <a:r>
            <a:rPr lang="en-US"/>
            <a:t>Attend Field Forum </a:t>
          </a:r>
        </a:p>
      </dgm:t>
    </dgm:pt>
    <dgm:pt modelId="{5C2E354D-2AE4-437A-8C17-6B5AA8DCC52B}" type="parTrans" cxnId="{EF82BE11-B9C0-42B3-9FD2-43810C36DA20}">
      <dgm:prSet/>
      <dgm:spPr/>
      <dgm:t>
        <a:bodyPr/>
        <a:lstStyle/>
        <a:p>
          <a:endParaRPr lang="en-US"/>
        </a:p>
      </dgm:t>
    </dgm:pt>
    <dgm:pt modelId="{A48ADC9F-B69E-42DB-9B4C-76922657B2B1}" type="sibTrans" cxnId="{EF82BE11-B9C0-42B3-9FD2-43810C36DA20}">
      <dgm:prSet/>
      <dgm:spPr/>
      <dgm:t>
        <a:bodyPr/>
        <a:lstStyle/>
        <a:p>
          <a:endParaRPr lang="en-US"/>
        </a:p>
      </dgm:t>
    </dgm:pt>
    <dgm:pt modelId="{FCF3CAC8-ABA7-4E83-B20E-8CB6F866BA1F}">
      <dgm:prSet/>
      <dgm:spPr/>
      <dgm:t>
        <a:bodyPr/>
        <a:lstStyle/>
        <a:p>
          <a:r>
            <a:rPr lang="en-US"/>
            <a:t>Pass</a:t>
          </a:r>
        </a:p>
      </dgm:t>
    </dgm:pt>
    <dgm:pt modelId="{8B0CAAE9-991A-4F35-BA26-3A4F3F1837A8}" type="parTrans" cxnId="{E2CA1847-9D91-4705-8D1B-CB4874C3EA98}">
      <dgm:prSet/>
      <dgm:spPr/>
      <dgm:t>
        <a:bodyPr/>
        <a:lstStyle/>
        <a:p>
          <a:endParaRPr lang="en-US"/>
        </a:p>
      </dgm:t>
    </dgm:pt>
    <dgm:pt modelId="{D8C7C7F9-6A98-4C5F-BB1F-C8B8D86E1739}" type="sibTrans" cxnId="{E2CA1847-9D91-4705-8D1B-CB4874C3EA98}">
      <dgm:prSet/>
      <dgm:spPr/>
      <dgm:t>
        <a:bodyPr/>
        <a:lstStyle/>
        <a:p>
          <a:endParaRPr lang="en-US"/>
        </a:p>
      </dgm:t>
    </dgm:pt>
    <dgm:pt modelId="{9C8FAB1C-7A2A-40CC-8864-A2E54C3A1A63}">
      <dgm:prSet/>
      <dgm:spPr/>
      <dgm:t>
        <a:bodyPr/>
        <a:lstStyle/>
        <a:p>
          <a:r>
            <a:rPr lang="en-US" dirty="0"/>
            <a:t>Successfully pass 9 core social work courses with a C or higher</a:t>
          </a:r>
        </a:p>
      </dgm:t>
    </dgm:pt>
    <dgm:pt modelId="{B884B8F3-A50D-4FA2-842A-0E57E78FD5C3}" type="parTrans" cxnId="{05417699-9B5C-4033-8324-5D224343FD2D}">
      <dgm:prSet/>
      <dgm:spPr/>
      <dgm:t>
        <a:bodyPr/>
        <a:lstStyle/>
        <a:p>
          <a:endParaRPr lang="en-US"/>
        </a:p>
      </dgm:t>
    </dgm:pt>
    <dgm:pt modelId="{FDA8042D-B63B-44B0-A4DA-1D53554358BC}" type="sibTrans" cxnId="{05417699-9B5C-4033-8324-5D224343FD2D}">
      <dgm:prSet/>
      <dgm:spPr/>
      <dgm:t>
        <a:bodyPr/>
        <a:lstStyle/>
        <a:p>
          <a:endParaRPr lang="en-US"/>
        </a:p>
      </dgm:t>
    </dgm:pt>
    <dgm:pt modelId="{30BBF78D-DFFD-4354-AB31-10F9869AC921}">
      <dgm:prSet/>
      <dgm:spPr/>
      <dgm:t>
        <a:bodyPr/>
        <a:lstStyle/>
        <a:p>
          <a:r>
            <a:rPr lang="en-US"/>
            <a:t>Complete and submit</a:t>
          </a:r>
        </a:p>
      </dgm:t>
    </dgm:pt>
    <dgm:pt modelId="{D86E873A-58F9-4F49-891A-C02B4D03BF1B}" type="parTrans" cxnId="{AE0F5787-6BE3-4FB5-9D44-1FCF6D64EC11}">
      <dgm:prSet/>
      <dgm:spPr/>
      <dgm:t>
        <a:bodyPr/>
        <a:lstStyle/>
        <a:p>
          <a:endParaRPr lang="en-US"/>
        </a:p>
      </dgm:t>
    </dgm:pt>
    <dgm:pt modelId="{1A8E1607-8902-4B28-884D-1146FEBA8B8C}" type="sibTrans" cxnId="{AE0F5787-6BE3-4FB5-9D44-1FCF6D64EC11}">
      <dgm:prSet/>
      <dgm:spPr/>
      <dgm:t>
        <a:bodyPr/>
        <a:lstStyle/>
        <a:p>
          <a:endParaRPr lang="en-US"/>
        </a:p>
      </dgm:t>
    </dgm:pt>
    <dgm:pt modelId="{715C7E28-5944-45C5-A951-163D6E954D1E}">
      <dgm:prSet/>
      <dgm:spPr/>
      <dgm:t>
        <a:bodyPr/>
        <a:lstStyle/>
        <a:p>
          <a:r>
            <a:rPr lang="en-US"/>
            <a:t>Complete and submit field practicum application with an attached resume</a:t>
          </a:r>
        </a:p>
      </dgm:t>
    </dgm:pt>
    <dgm:pt modelId="{C617F57B-FD7A-45AF-8340-2380E2703F04}" type="parTrans" cxnId="{2601B162-DF89-48A6-B6F7-2BDD1F049EED}">
      <dgm:prSet/>
      <dgm:spPr/>
      <dgm:t>
        <a:bodyPr/>
        <a:lstStyle/>
        <a:p>
          <a:endParaRPr lang="en-US"/>
        </a:p>
      </dgm:t>
    </dgm:pt>
    <dgm:pt modelId="{C969EA97-0F5E-46C3-98D6-D44D4EF97D6D}" type="sibTrans" cxnId="{2601B162-DF89-48A6-B6F7-2BDD1F049EED}">
      <dgm:prSet/>
      <dgm:spPr/>
      <dgm:t>
        <a:bodyPr/>
        <a:lstStyle/>
        <a:p>
          <a:endParaRPr lang="en-US"/>
        </a:p>
      </dgm:t>
    </dgm:pt>
    <dgm:pt modelId="{65D49B43-BDA3-4A84-AA2F-7C02DF54515E}">
      <dgm:prSet/>
      <dgm:spPr/>
      <dgm:t>
        <a:bodyPr/>
        <a:lstStyle/>
        <a:p>
          <a:r>
            <a:rPr lang="en-US"/>
            <a:t>View</a:t>
          </a:r>
        </a:p>
      </dgm:t>
    </dgm:pt>
    <dgm:pt modelId="{7E9F3C63-CF8B-43B2-84C9-D3F4DDAD6653}" type="parTrans" cxnId="{A4A12F09-2336-45AE-A307-007032F00131}">
      <dgm:prSet/>
      <dgm:spPr/>
      <dgm:t>
        <a:bodyPr/>
        <a:lstStyle/>
        <a:p>
          <a:endParaRPr lang="en-US"/>
        </a:p>
      </dgm:t>
    </dgm:pt>
    <dgm:pt modelId="{FA92A3EC-91F0-4DF2-90EF-4848A43A2243}" type="sibTrans" cxnId="{A4A12F09-2336-45AE-A307-007032F00131}">
      <dgm:prSet/>
      <dgm:spPr/>
      <dgm:t>
        <a:bodyPr/>
        <a:lstStyle/>
        <a:p>
          <a:endParaRPr lang="en-US"/>
        </a:p>
      </dgm:t>
    </dgm:pt>
    <dgm:pt modelId="{758A4D8E-D012-49BB-AF35-10360C474A70}">
      <dgm:prSet/>
      <dgm:spPr/>
      <dgm:t>
        <a:bodyPr/>
        <a:lstStyle/>
        <a:p>
          <a:r>
            <a:rPr lang="en-US"/>
            <a:t>View video, “A Day In The Life of A Social Worker”</a:t>
          </a:r>
        </a:p>
      </dgm:t>
    </dgm:pt>
    <dgm:pt modelId="{221B9685-046D-4699-B410-B54E34A8992E}" type="parTrans" cxnId="{22E4B825-1CEF-4184-A495-4BB868CB1EFA}">
      <dgm:prSet/>
      <dgm:spPr/>
      <dgm:t>
        <a:bodyPr/>
        <a:lstStyle/>
        <a:p>
          <a:endParaRPr lang="en-US"/>
        </a:p>
      </dgm:t>
    </dgm:pt>
    <dgm:pt modelId="{9ADAFB7D-C7DD-4F30-B153-84D574D26DC4}" type="sibTrans" cxnId="{22E4B825-1CEF-4184-A495-4BB868CB1EFA}">
      <dgm:prSet/>
      <dgm:spPr/>
      <dgm:t>
        <a:bodyPr/>
        <a:lstStyle/>
        <a:p>
          <a:endParaRPr lang="en-US"/>
        </a:p>
      </dgm:t>
    </dgm:pt>
    <dgm:pt modelId="{2CD0BD70-CC2D-4080-9E18-F43BCF9711A7}">
      <dgm:prSet/>
      <dgm:spPr/>
      <dgm:t>
        <a:bodyPr/>
        <a:lstStyle/>
        <a:p>
          <a:r>
            <a:rPr lang="en-US"/>
            <a:t>Review</a:t>
          </a:r>
        </a:p>
      </dgm:t>
    </dgm:pt>
    <dgm:pt modelId="{F935E39D-00D5-4EE9-9821-635D65CD2E87}" type="parTrans" cxnId="{4A6B0D38-64B9-437A-A648-3D315E046842}">
      <dgm:prSet/>
      <dgm:spPr/>
      <dgm:t>
        <a:bodyPr/>
        <a:lstStyle/>
        <a:p>
          <a:endParaRPr lang="en-US"/>
        </a:p>
      </dgm:t>
    </dgm:pt>
    <dgm:pt modelId="{2669B7E2-31CE-4625-9884-3B00B0F50088}" type="sibTrans" cxnId="{4A6B0D38-64B9-437A-A648-3D315E046842}">
      <dgm:prSet/>
      <dgm:spPr/>
      <dgm:t>
        <a:bodyPr/>
        <a:lstStyle/>
        <a:p>
          <a:endParaRPr lang="en-US"/>
        </a:p>
      </dgm:t>
    </dgm:pt>
    <dgm:pt modelId="{06DE678C-86C3-4237-8C98-F4EC746BAAF6}">
      <dgm:prSet/>
      <dgm:spPr/>
      <dgm:t>
        <a:bodyPr/>
        <a:lstStyle/>
        <a:p>
          <a:r>
            <a:rPr lang="en-US"/>
            <a:t>Review the Council on Social Work Education (CSWE) 9 Core Competencies</a:t>
          </a:r>
        </a:p>
      </dgm:t>
    </dgm:pt>
    <dgm:pt modelId="{78FE1FE5-6FB8-4401-9027-68430A3C365E}" type="parTrans" cxnId="{4FF124F0-68F6-4CCA-88D3-C4A46A5E017C}">
      <dgm:prSet/>
      <dgm:spPr/>
      <dgm:t>
        <a:bodyPr/>
        <a:lstStyle/>
        <a:p>
          <a:endParaRPr lang="en-US"/>
        </a:p>
      </dgm:t>
    </dgm:pt>
    <dgm:pt modelId="{CB9D9D2B-4EC3-47D3-9355-D70197CDBFA4}" type="sibTrans" cxnId="{4FF124F0-68F6-4CCA-88D3-C4A46A5E017C}">
      <dgm:prSet/>
      <dgm:spPr/>
      <dgm:t>
        <a:bodyPr/>
        <a:lstStyle/>
        <a:p>
          <a:endParaRPr lang="en-US"/>
        </a:p>
      </dgm:t>
    </dgm:pt>
    <dgm:pt modelId="{1FA9139C-95AC-48CF-9FFF-7682C6071FA2}">
      <dgm:prSet/>
      <dgm:spPr/>
      <dgm:t>
        <a:bodyPr/>
        <a:lstStyle/>
        <a:p>
          <a:r>
            <a:rPr lang="en-US"/>
            <a:t>Schedule</a:t>
          </a:r>
        </a:p>
      </dgm:t>
    </dgm:pt>
    <dgm:pt modelId="{73508B77-8B7B-452D-AD74-334A968D4C32}" type="parTrans" cxnId="{92CB30F2-61F8-447F-8C84-78560D30C536}">
      <dgm:prSet/>
      <dgm:spPr/>
      <dgm:t>
        <a:bodyPr/>
        <a:lstStyle/>
        <a:p>
          <a:endParaRPr lang="en-US"/>
        </a:p>
      </dgm:t>
    </dgm:pt>
    <dgm:pt modelId="{AA101966-72F4-4136-A4D9-864524CDD5A6}" type="sibTrans" cxnId="{92CB30F2-61F8-447F-8C84-78560D30C536}">
      <dgm:prSet/>
      <dgm:spPr/>
      <dgm:t>
        <a:bodyPr/>
        <a:lstStyle/>
        <a:p>
          <a:endParaRPr lang="en-US"/>
        </a:p>
      </dgm:t>
    </dgm:pt>
    <dgm:pt modelId="{191A68FF-39DC-493F-B5B6-34BAAC58270B}">
      <dgm:prSet/>
      <dgm:spPr/>
      <dgm:t>
        <a:bodyPr/>
        <a:lstStyle/>
        <a:p>
          <a:r>
            <a:rPr lang="en-US"/>
            <a:t>Schedule individual meeting with Director of Field Placement </a:t>
          </a:r>
        </a:p>
      </dgm:t>
    </dgm:pt>
    <dgm:pt modelId="{85DD5ADD-8329-4E47-8AD4-0EEC49B63F2D}" type="parTrans" cxnId="{91A68846-9B09-4D03-B7EF-D3149DE9B822}">
      <dgm:prSet/>
      <dgm:spPr/>
      <dgm:t>
        <a:bodyPr/>
        <a:lstStyle/>
        <a:p>
          <a:endParaRPr lang="en-US"/>
        </a:p>
      </dgm:t>
    </dgm:pt>
    <dgm:pt modelId="{2146ED06-CA38-4E86-92C6-EB4BBAD4DD02}" type="sibTrans" cxnId="{91A68846-9B09-4D03-B7EF-D3149DE9B822}">
      <dgm:prSet/>
      <dgm:spPr/>
      <dgm:t>
        <a:bodyPr/>
        <a:lstStyle/>
        <a:p>
          <a:endParaRPr lang="en-US"/>
        </a:p>
      </dgm:t>
    </dgm:pt>
    <dgm:pt modelId="{541D3692-D741-470B-9C01-2E505A7EA845}">
      <dgm:prSet/>
      <dgm:spPr/>
      <dgm:t>
        <a:bodyPr/>
        <a:lstStyle/>
        <a:p>
          <a:r>
            <a:rPr lang="en-US"/>
            <a:t>Receive</a:t>
          </a:r>
        </a:p>
      </dgm:t>
    </dgm:pt>
    <dgm:pt modelId="{9E57512C-0F60-4EA8-ABE0-C34DE14EF3B1}" type="parTrans" cxnId="{56258CCA-98AE-4A4D-A3D3-0A1E3610A96D}">
      <dgm:prSet/>
      <dgm:spPr/>
      <dgm:t>
        <a:bodyPr/>
        <a:lstStyle/>
        <a:p>
          <a:endParaRPr lang="en-US"/>
        </a:p>
      </dgm:t>
    </dgm:pt>
    <dgm:pt modelId="{AE931402-8C35-436C-9DF1-C8B6BAAA4D33}" type="sibTrans" cxnId="{56258CCA-98AE-4A4D-A3D3-0A1E3610A96D}">
      <dgm:prSet/>
      <dgm:spPr/>
      <dgm:t>
        <a:bodyPr/>
        <a:lstStyle/>
        <a:p>
          <a:endParaRPr lang="en-US"/>
        </a:p>
      </dgm:t>
    </dgm:pt>
    <dgm:pt modelId="{A1AE02BB-28F6-4893-B4B7-B2292479B4B8}">
      <dgm:prSet/>
      <dgm:spPr/>
      <dgm:t>
        <a:bodyPr/>
        <a:lstStyle/>
        <a:p>
          <a:r>
            <a:rPr lang="en-US"/>
            <a:t>Receive potential placement and schedule interview</a:t>
          </a:r>
        </a:p>
      </dgm:t>
    </dgm:pt>
    <dgm:pt modelId="{FF14E0F7-87C3-4DE5-BBE1-56D4D3D0D10C}" type="parTrans" cxnId="{408490B6-A8E7-4236-8114-85A9B784067E}">
      <dgm:prSet/>
      <dgm:spPr/>
      <dgm:t>
        <a:bodyPr/>
        <a:lstStyle/>
        <a:p>
          <a:endParaRPr lang="en-US"/>
        </a:p>
      </dgm:t>
    </dgm:pt>
    <dgm:pt modelId="{48670BDD-6F72-4A12-B6B2-CC1B3AD3041D}" type="sibTrans" cxnId="{408490B6-A8E7-4236-8114-85A9B784067E}">
      <dgm:prSet/>
      <dgm:spPr/>
      <dgm:t>
        <a:bodyPr/>
        <a:lstStyle/>
        <a:p>
          <a:endParaRPr lang="en-US"/>
        </a:p>
      </dgm:t>
    </dgm:pt>
    <dgm:pt modelId="{C89AE4DB-83AE-4298-9F31-D1874C7D94B4}">
      <dgm:prSet/>
      <dgm:spPr/>
      <dgm:t>
        <a:bodyPr/>
        <a:lstStyle/>
        <a:p>
          <a:r>
            <a:rPr lang="en-US"/>
            <a:t>Interview</a:t>
          </a:r>
        </a:p>
      </dgm:t>
    </dgm:pt>
    <dgm:pt modelId="{ECCA1234-AC69-4AD8-B5EF-F24DF0766515}" type="parTrans" cxnId="{65F68FCE-6722-4307-BE61-3E2EE5E18AE4}">
      <dgm:prSet/>
      <dgm:spPr/>
      <dgm:t>
        <a:bodyPr/>
        <a:lstStyle/>
        <a:p>
          <a:endParaRPr lang="en-US"/>
        </a:p>
      </dgm:t>
    </dgm:pt>
    <dgm:pt modelId="{8112A89F-DF42-4C3C-B5F4-EBB29785F64F}" type="sibTrans" cxnId="{65F68FCE-6722-4307-BE61-3E2EE5E18AE4}">
      <dgm:prSet/>
      <dgm:spPr/>
      <dgm:t>
        <a:bodyPr/>
        <a:lstStyle/>
        <a:p>
          <a:endParaRPr lang="en-US"/>
        </a:p>
      </dgm:t>
    </dgm:pt>
    <dgm:pt modelId="{A0F21330-AA67-4BA5-93AC-DD0370C9E8F6}">
      <dgm:prSet/>
      <dgm:spPr/>
      <dgm:t>
        <a:bodyPr/>
        <a:lstStyle/>
        <a:p>
          <a:r>
            <a:rPr lang="en-US" dirty="0"/>
            <a:t>Interview with agency and if both parties are in agreement, identify start date and any necessary paperwork that must be completed. </a:t>
          </a:r>
        </a:p>
      </dgm:t>
    </dgm:pt>
    <dgm:pt modelId="{13FE8930-F0FB-48A4-B63C-1C25F002CA37}" type="parTrans" cxnId="{3D4308FF-B82E-4D62-8C18-9801A2388662}">
      <dgm:prSet/>
      <dgm:spPr/>
      <dgm:t>
        <a:bodyPr/>
        <a:lstStyle/>
        <a:p>
          <a:endParaRPr lang="en-US"/>
        </a:p>
      </dgm:t>
    </dgm:pt>
    <dgm:pt modelId="{296D0F29-D97D-48F0-A6D6-9FC87C9730EA}" type="sibTrans" cxnId="{3D4308FF-B82E-4D62-8C18-9801A2388662}">
      <dgm:prSet/>
      <dgm:spPr/>
      <dgm:t>
        <a:bodyPr/>
        <a:lstStyle/>
        <a:p>
          <a:endParaRPr lang="en-US"/>
        </a:p>
      </dgm:t>
    </dgm:pt>
    <dgm:pt modelId="{01F8C732-C6BC-4CC9-BEBA-31290A7259C6}" type="pres">
      <dgm:prSet presAssocID="{5A1908D5-BC0B-441D-91FA-E1DEAEF51642}" presName="Name0" presStyleCnt="0">
        <dgm:presLayoutVars>
          <dgm:dir/>
          <dgm:animLvl val="lvl"/>
          <dgm:resizeHandles val="exact"/>
        </dgm:presLayoutVars>
      </dgm:prSet>
      <dgm:spPr/>
    </dgm:pt>
    <dgm:pt modelId="{1830FF34-33CC-4E0B-87F9-4474EF7EB0AB}" type="pres">
      <dgm:prSet presAssocID="{C89AE4DB-83AE-4298-9F31-D1874C7D94B4}" presName="boxAndChildren" presStyleCnt="0"/>
      <dgm:spPr/>
    </dgm:pt>
    <dgm:pt modelId="{E2D37D52-2D66-4C75-AD77-9BFCF48BE5E5}" type="pres">
      <dgm:prSet presAssocID="{C89AE4DB-83AE-4298-9F31-D1874C7D94B4}" presName="parentTextBox" presStyleLbl="alignNode1" presStyleIdx="0" presStyleCnt="8"/>
      <dgm:spPr/>
    </dgm:pt>
    <dgm:pt modelId="{7AF24F3A-54B9-4F35-BD2B-89E51D8ECE3F}" type="pres">
      <dgm:prSet presAssocID="{C89AE4DB-83AE-4298-9F31-D1874C7D94B4}" presName="descendantBox" presStyleLbl="bgAccFollowNode1" presStyleIdx="0" presStyleCnt="8"/>
      <dgm:spPr/>
    </dgm:pt>
    <dgm:pt modelId="{27FAFDEA-413D-41D8-8D53-BCA5C907994E}" type="pres">
      <dgm:prSet presAssocID="{AE931402-8C35-436C-9DF1-C8B6BAAA4D33}" presName="sp" presStyleCnt="0"/>
      <dgm:spPr/>
    </dgm:pt>
    <dgm:pt modelId="{3173FA1E-DD14-4306-B4EA-119A8708ECDD}" type="pres">
      <dgm:prSet presAssocID="{541D3692-D741-470B-9C01-2E505A7EA845}" presName="arrowAndChildren" presStyleCnt="0"/>
      <dgm:spPr/>
    </dgm:pt>
    <dgm:pt modelId="{292234D5-7787-4EC9-956C-FF1179E134EB}" type="pres">
      <dgm:prSet presAssocID="{541D3692-D741-470B-9C01-2E505A7EA845}" presName="parentTextArrow" presStyleLbl="node1" presStyleIdx="0" presStyleCnt="0"/>
      <dgm:spPr/>
    </dgm:pt>
    <dgm:pt modelId="{670EC992-DA7E-4636-80E6-2C47C0DC322A}" type="pres">
      <dgm:prSet presAssocID="{541D3692-D741-470B-9C01-2E505A7EA845}" presName="arrow" presStyleLbl="alignNode1" presStyleIdx="1" presStyleCnt="8"/>
      <dgm:spPr/>
    </dgm:pt>
    <dgm:pt modelId="{52797B8C-D012-45CE-BB6C-AAEE44B42106}" type="pres">
      <dgm:prSet presAssocID="{541D3692-D741-470B-9C01-2E505A7EA845}" presName="descendantArrow" presStyleLbl="bgAccFollowNode1" presStyleIdx="1" presStyleCnt="8"/>
      <dgm:spPr/>
    </dgm:pt>
    <dgm:pt modelId="{B9C61F34-38BF-4528-A9E7-A4C0986C1E7A}" type="pres">
      <dgm:prSet presAssocID="{AA101966-72F4-4136-A4D9-864524CDD5A6}" presName="sp" presStyleCnt="0"/>
      <dgm:spPr/>
    </dgm:pt>
    <dgm:pt modelId="{76EEF84B-F3B1-4B92-A1C4-D1D70869076A}" type="pres">
      <dgm:prSet presAssocID="{1FA9139C-95AC-48CF-9FFF-7682C6071FA2}" presName="arrowAndChildren" presStyleCnt="0"/>
      <dgm:spPr/>
    </dgm:pt>
    <dgm:pt modelId="{5EF49ED7-6C3A-4A57-B81F-8217AA019FF1}" type="pres">
      <dgm:prSet presAssocID="{1FA9139C-95AC-48CF-9FFF-7682C6071FA2}" presName="parentTextArrow" presStyleLbl="node1" presStyleIdx="0" presStyleCnt="0"/>
      <dgm:spPr/>
    </dgm:pt>
    <dgm:pt modelId="{80597604-FBDA-4BBE-AB97-0796F6C3227F}" type="pres">
      <dgm:prSet presAssocID="{1FA9139C-95AC-48CF-9FFF-7682C6071FA2}" presName="arrow" presStyleLbl="alignNode1" presStyleIdx="2" presStyleCnt="8"/>
      <dgm:spPr/>
    </dgm:pt>
    <dgm:pt modelId="{0787CCAC-3ACF-4F5C-9462-7807E5BF0F7B}" type="pres">
      <dgm:prSet presAssocID="{1FA9139C-95AC-48CF-9FFF-7682C6071FA2}" presName="descendantArrow" presStyleLbl="bgAccFollowNode1" presStyleIdx="2" presStyleCnt="8"/>
      <dgm:spPr/>
    </dgm:pt>
    <dgm:pt modelId="{FDACDD16-BCA8-44E8-91DD-FE66A9A333B6}" type="pres">
      <dgm:prSet presAssocID="{2669B7E2-31CE-4625-9884-3B00B0F50088}" presName="sp" presStyleCnt="0"/>
      <dgm:spPr/>
    </dgm:pt>
    <dgm:pt modelId="{D9CEFD51-7496-437A-81BA-9EB7F5C182FC}" type="pres">
      <dgm:prSet presAssocID="{2CD0BD70-CC2D-4080-9E18-F43BCF9711A7}" presName="arrowAndChildren" presStyleCnt="0"/>
      <dgm:spPr/>
    </dgm:pt>
    <dgm:pt modelId="{33A67505-AF92-45EF-9BFC-77C4FFB49989}" type="pres">
      <dgm:prSet presAssocID="{2CD0BD70-CC2D-4080-9E18-F43BCF9711A7}" presName="parentTextArrow" presStyleLbl="node1" presStyleIdx="0" presStyleCnt="0"/>
      <dgm:spPr/>
    </dgm:pt>
    <dgm:pt modelId="{26BA3A9E-C303-4A72-810F-271B7E2B10C4}" type="pres">
      <dgm:prSet presAssocID="{2CD0BD70-CC2D-4080-9E18-F43BCF9711A7}" presName="arrow" presStyleLbl="alignNode1" presStyleIdx="3" presStyleCnt="8"/>
      <dgm:spPr/>
    </dgm:pt>
    <dgm:pt modelId="{FFF81C2E-2912-4E7E-BEB1-634114FED451}" type="pres">
      <dgm:prSet presAssocID="{2CD0BD70-CC2D-4080-9E18-F43BCF9711A7}" presName="descendantArrow" presStyleLbl="bgAccFollowNode1" presStyleIdx="3" presStyleCnt="8"/>
      <dgm:spPr/>
    </dgm:pt>
    <dgm:pt modelId="{CCA3E129-8A86-434B-B1B0-0A750BC17B2F}" type="pres">
      <dgm:prSet presAssocID="{FA92A3EC-91F0-4DF2-90EF-4848A43A2243}" presName="sp" presStyleCnt="0"/>
      <dgm:spPr/>
    </dgm:pt>
    <dgm:pt modelId="{0E7B0941-0E38-4B1A-A91F-937B41B6AB7A}" type="pres">
      <dgm:prSet presAssocID="{65D49B43-BDA3-4A84-AA2F-7C02DF54515E}" presName="arrowAndChildren" presStyleCnt="0"/>
      <dgm:spPr/>
    </dgm:pt>
    <dgm:pt modelId="{9EFB984E-D9BC-42EC-A281-ABF8EE9CFD8B}" type="pres">
      <dgm:prSet presAssocID="{65D49B43-BDA3-4A84-AA2F-7C02DF54515E}" presName="parentTextArrow" presStyleLbl="node1" presStyleIdx="0" presStyleCnt="0"/>
      <dgm:spPr/>
    </dgm:pt>
    <dgm:pt modelId="{3D6D1708-D962-48A3-9623-A0C8B91AF977}" type="pres">
      <dgm:prSet presAssocID="{65D49B43-BDA3-4A84-AA2F-7C02DF54515E}" presName="arrow" presStyleLbl="alignNode1" presStyleIdx="4" presStyleCnt="8"/>
      <dgm:spPr/>
    </dgm:pt>
    <dgm:pt modelId="{5BA9262C-7A8C-4E42-B74B-B390F38F8E41}" type="pres">
      <dgm:prSet presAssocID="{65D49B43-BDA3-4A84-AA2F-7C02DF54515E}" presName="descendantArrow" presStyleLbl="bgAccFollowNode1" presStyleIdx="4" presStyleCnt="8"/>
      <dgm:spPr/>
    </dgm:pt>
    <dgm:pt modelId="{0B570FB6-192F-4F62-9833-D45272F4CF97}" type="pres">
      <dgm:prSet presAssocID="{1A8E1607-8902-4B28-884D-1146FEBA8B8C}" presName="sp" presStyleCnt="0"/>
      <dgm:spPr/>
    </dgm:pt>
    <dgm:pt modelId="{6925477D-D9BF-4C8F-8876-639C16337E38}" type="pres">
      <dgm:prSet presAssocID="{30BBF78D-DFFD-4354-AB31-10F9869AC921}" presName="arrowAndChildren" presStyleCnt="0"/>
      <dgm:spPr/>
    </dgm:pt>
    <dgm:pt modelId="{E445D8BB-C9E7-476C-AC19-F06888C96D27}" type="pres">
      <dgm:prSet presAssocID="{30BBF78D-DFFD-4354-AB31-10F9869AC921}" presName="parentTextArrow" presStyleLbl="node1" presStyleIdx="0" presStyleCnt="0"/>
      <dgm:spPr/>
    </dgm:pt>
    <dgm:pt modelId="{C1944E99-1DAA-43E2-A371-1FAE790A3ABB}" type="pres">
      <dgm:prSet presAssocID="{30BBF78D-DFFD-4354-AB31-10F9869AC921}" presName="arrow" presStyleLbl="alignNode1" presStyleIdx="5" presStyleCnt="8"/>
      <dgm:spPr/>
    </dgm:pt>
    <dgm:pt modelId="{CB9CC860-7E40-428C-95AB-99A3B60E29D1}" type="pres">
      <dgm:prSet presAssocID="{30BBF78D-DFFD-4354-AB31-10F9869AC921}" presName="descendantArrow" presStyleLbl="bgAccFollowNode1" presStyleIdx="5" presStyleCnt="8"/>
      <dgm:spPr/>
    </dgm:pt>
    <dgm:pt modelId="{7C3BC1A7-4DC0-42B3-BB4B-66E2CD1ADDF2}" type="pres">
      <dgm:prSet presAssocID="{D8C7C7F9-6A98-4C5F-BB1F-C8B8D86E1739}" presName="sp" presStyleCnt="0"/>
      <dgm:spPr/>
    </dgm:pt>
    <dgm:pt modelId="{AC111542-44D9-48B0-B8BD-9938C4E507E1}" type="pres">
      <dgm:prSet presAssocID="{FCF3CAC8-ABA7-4E83-B20E-8CB6F866BA1F}" presName="arrowAndChildren" presStyleCnt="0"/>
      <dgm:spPr/>
    </dgm:pt>
    <dgm:pt modelId="{2971FD0C-32CE-4A83-B4A7-BD7686514A83}" type="pres">
      <dgm:prSet presAssocID="{FCF3CAC8-ABA7-4E83-B20E-8CB6F866BA1F}" presName="parentTextArrow" presStyleLbl="node1" presStyleIdx="0" presStyleCnt="0"/>
      <dgm:spPr/>
    </dgm:pt>
    <dgm:pt modelId="{83B0CCA1-59E1-4710-93F7-2E51F02CCA05}" type="pres">
      <dgm:prSet presAssocID="{FCF3CAC8-ABA7-4E83-B20E-8CB6F866BA1F}" presName="arrow" presStyleLbl="alignNode1" presStyleIdx="6" presStyleCnt="8"/>
      <dgm:spPr/>
    </dgm:pt>
    <dgm:pt modelId="{ED7C7BD1-A06D-4534-802C-87AA88A9DD93}" type="pres">
      <dgm:prSet presAssocID="{FCF3CAC8-ABA7-4E83-B20E-8CB6F866BA1F}" presName="descendantArrow" presStyleLbl="bgAccFollowNode1" presStyleIdx="6" presStyleCnt="8"/>
      <dgm:spPr/>
    </dgm:pt>
    <dgm:pt modelId="{BED31B6B-3C90-4E7E-B86C-21C621AE6180}" type="pres">
      <dgm:prSet presAssocID="{9CC501DF-9FED-4821-8042-C6EB81A22839}" presName="sp" presStyleCnt="0"/>
      <dgm:spPr/>
    </dgm:pt>
    <dgm:pt modelId="{1BA89B25-0500-45A1-B3CF-7C7C704ABCCF}" type="pres">
      <dgm:prSet presAssocID="{C27CF104-237B-4F96-A734-A77F9D3773FB}" presName="arrowAndChildren" presStyleCnt="0"/>
      <dgm:spPr/>
    </dgm:pt>
    <dgm:pt modelId="{C8390170-0D85-476E-AADF-C8AAB14E7C9A}" type="pres">
      <dgm:prSet presAssocID="{C27CF104-237B-4F96-A734-A77F9D3773FB}" presName="parentTextArrow" presStyleLbl="node1" presStyleIdx="0" presStyleCnt="0"/>
      <dgm:spPr/>
    </dgm:pt>
    <dgm:pt modelId="{17CE574E-B1BC-4E6D-B601-6E338DF85ABD}" type="pres">
      <dgm:prSet presAssocID="{C27CF104-237B-4F96-A734-A77F9D3773FB}" presName="arrow" presStyleLbl="alignNode1" presStyleIdx="7" presStyleCnt="8"/>
      <dgm:spPr/>
    </dgm:pt>
    <dgm:pt modelId="{D9712A42-CC09-43C9-A1C3-4548AA2F1254}" type="pres">
      <dgm:prSet presAssocID="{C27CF104-237B-4F96-A734-A77F9D3773FB}" presName="descendantArrow" presStyleLbl="bgAccFollowNode1" presStyleIdx="7" presStyleCnt="8"/>
      <dgm:spPr/>
    </dgm:pt>
  </dgm:ptLst>
  <dgm:cxnLst>
    <dgm:cxn modelId="{12B0B300-91A8-4DF1-8EFC-7F53E45E1288}" type="presOf" srcId="{06DE678C-86C3-4237-8C98-F4EC746BAAF6}" destId="{FFF81C2E-2912-4E7E-BEB1-634114FED451}" srcOrd="0" destOrd="0" presId="urn:microsoft.com/office/officeart/2016/7/layout/VerticalDownArrowProcess"/>
    <dgm:cxn modelId="{A4A12F09-2336-45AE-A307-007032F00131}" srcId="{5A1908D5-BC0B-441D-91FA-E1DEAEF51642}" destId="{65D49B43-BDA3-4A84-AA2F-7C02DF54515E}" srcOrd="3" destOrd="0" parTransId="{7E9F3C63-CF8B-43B2-84C9-D3F4DDAD6653}" sibTransId="{FA92A3EC-91F0-4DF2-90EF-4848A43A2243}"/>
    <dgm:cxn modelId="{EF82BE11-B9C0-42B3-9FD2-43810C36DA20}" srcId="{C27CF104-237B-4F96-A734-A77F9D3773FB}" destId="{2D35DB64-08ED-4BDA-9726-0CD11B97107F}" srcOrd="0" destOrd="0" parTransId="{5C2E354D-2AE4-437A-8C17-6B5AA8DCC52B}" sibTransId="{A48ADC9F-B69E-42DB-9B4C-76922657B2B1}"/>
    <dgm:cxn modelId="{77146C1E-C6F3-489E-B911-31CE08EE7162}" type="presOf" srcId="{2CD0BD70-CC2D-4080-9E18-F43BCF9711A7}" destId="{33A67505-AF92-45EF-9BFC-77C4FFB49989}" srcOrd="0" destOrd="0" presId="urn:microsoft.com/office/officeart/2016/7/layout/VerticalDownArrowProcess"/>
    <dgm:cxn modelId="{518B3520-E841-48AC-808D-25D9DA0F722B}" type="presOf" srcId="{715C7E28-5944-45C5-A951-163D6E954D1E}" destId="{CB9CC860-7E40-428C-95AB-99A3B60E29D1}" srcOrd="0" destOrd="0" presId="urn:microsoft.com/office/officeart/2016/7/layout/VerticalDownArrowProcess"/>
    <dgm:cxn modelId="{22E4B825-1CEF-4184-A495-4BB868CB1EFA}" srcId="{65D49B43-BDA3-4A84-AA2F-7C02DF54515E}" destId="{758A4D8E-D012-49BB-AF35-10360C474A70}" srcOrd="0" destOrd="0" parTransId="{221B9685-046D-4699-B410-B54E34A8992E}" sibTransId="{9ADAFB7D-C7DD-4F30-B153-84D574D26DC4}"/>
    <dgm:cxn modelId="{D2A78E2D-2615-4FCB-9208-509E7374F3EB}" type="presOf" srcId="{30BBF78D-DFFD-4354-AB31-10F9869AC921}" destId="{E445D8BB-C9E7-476C-AC19-F06888C96D27}" srcOrd="0" destOrd="0" presId="urn:microsoft.com/office/officeart/2016/7/layout/VerticalDownArrowProcess"/>
    <dgm:cxn modelId="{88AF4B31-903A-4490-B48D-68F43E22F66D}" type="presOf" srcId="{541D3692-D741-470B-9C01-2E505A7EA845}" destId="{670EC992-DA7E-4636-80E6-2C47C0DC322A}" srcOrd="1" destOrd="0" presId="urn:microsoft.com/office/officeart/2016/7/layout/VerticalDownArrowProcess"/>
    <dgm:cxn modelId="{4A6B0D38-64B9-437A-A648-3D315E046842}" srcId="{5A1908D5-BC0B-441D-91FA-E1DEAEF51642}" destId="{2CD0BD70-CC2D-4080-9E18-F43BCF9711A7}" srcOrd="4" destOrd="0" parTransId="{F935E39D-00D5-4EE9-9821-635D65CD2E87}" sibTransId="{2669B7E2-31CE-4625-9884-3B00B0F50088}"/>
    <dgm:cxn modelId="{603E6739-7DEC-4705-ADB3-BD24ADBF30EC}" type="presOf" srcId="{A1AE02BB-28F6-4893-B4B7-B2292479B4B8}" destId="{52797B8C-D012-45CE-BB6C-AAEE44B42106}" srcOrd="0" destOrd="0" presId="urn:microsoft.com/office/officeart/2016/7/layout/VerticalDownArrowProcess"/>
    <dgm:cxn modelId="{F231693F-EE7A-44F7-8CB1-A916A2A65209}" type="presOf" srcId="{FCF3CAC8-ABA7-4E83-B20E-8CB6F866BA1F}" destId="{2971FD0C-32CE-4A83-B4A7-BD7686514A83}" srcOrd="0" destOrd="0" presId="urn:microsoft.com/office/officeart/2016/7/layout/VerticalDownArrowProcess"/>
    <dgm:cxn modelId="{2601B162-DF89-48A6-B6F7-2BDD1F049EED}" srcId="{30BBF78D-DFFD-4354-AB31-10F9869AC921}" destId="{715C7E28-5944-45C5-A951-163D6E954D1E}" srcOrd="0" destOrd="0" parTransId="{C617F57B-FD7A-45AF-8340-2380E2703F04}" sibTransId="{C969EA97-0F5E-46C3-98D6-D44D4EF97D6D}"/>
    <dgm:cxn modelId="{2E639745-FF3C-44E7-A4AB-F9146FA926C8}" type="presOf" srcId="{541D3692-D741-470B-9C01-2E505A7EA845}" destId="{292234D5-7787-4EC9-956C-FF1179E134EB}" srcOrd="0" destOrd="0" presId="urn:microsoft.com/office/officeart/2016/7/layout/VerticalDownArrowProcess"/>
    <dgm:cxn modelId="{91A68846-9B09-4D03-B7EF-D3149DE9B822}" srcId="{1FA9139C-95AC-48CF-9FFF-7682C6071FA2}" destId="{191A68FF-39DC-493F-B5B6-34BAAC58270B}" srcOrd="0" destOrd="0" parTransId="{85DD5ADD-8329-4E47-8AD4-0EEC49B63F2D}" sibTransId="{2146ED06-CA38-4E86-92C6-EB4BBAD4DD02}"/>
    <dgm:cxn modelId="{E2CA1847-9D91-4705-8D1B-CB4874C3EA98}" srcId="{5A1908D5-BC0B-441D-91FA-E1DEAEF51642}" destId="{FCF3CAC8-ABA7-4E83-B20E-8CB6F866BA1F}" srcOrd="1" destOrd="0" parTransId="{8B0CAAE9-991A-4F35-BA26-3A4F3F1837A8}" sibTransId="{D8C7C7F9-6A98-4C5F-BB1F-C8B8D86E1739}"/>
    <dgm:cxn modelId="{C1D21D69-9BDA-434B-80B5-5400E208C012}" srcId="{5A1908D5-BC0B-441D-91FA-E1DEAEF51642}" destId="{C27CF104-237B-4F96-A734-A77F9D3773FB}" srcOrd="0" destOrd="0" parTransId="{57D0EC41-0C88-4D56-94A9-3A5BE7E65C13}" sibTransId="{9CC501DF-9FED-4821-8042-C6EB81A22839}"/>
    <dgm:cxn modelId="{C579966A-39DE-4138-B4FF-0E9D9DA1C892}" type="presOf" srcId="{C89AE4DB-83AE-4298-9F31-D1874C7D94B4}" destId="{E2D37D52-2D66-4C75-AD77-9BFCF48BE5E5}" srcOrd="0" destOrd="0" presId="urn:microsoft.com/office/officeart/2016/7/layout/VerticalDownArrowProcess"/>
    <dgm:cxn modelId="{1C31DF6D-552A-4F92-B7B9-45575DAE6A55}" type="presOf" srcId="{65D49B43-BDA3-4A84-AA2F-7C02DF54515E}" destId="{9EFB984E-D9BC-42EC-A281-ABF8EE9CFD8B}" srcOrd="0" destOrd="0" presId="urn:microsoft.com/office/officeart/2016/7/layout/VerticalDownArrowProcess"/>
    <dgm:cxn modelId="{4EFF7C71-2ABF-49A1-BBAD-759EF66F3BE6}" type="presOf" srcId="{1FA9139C-95AC-48CF-9FFF-7682C6071FA2}" destId="{5EF49ED7-6C3A-4A57-B81F-8217AA019FF1}" srcOrd="0" destOrd="0" presId="urn:microsoft.com/office/officeart/2016/7/layout/VerticalDownArrowProcess"/>
    <dgm:cxn modelId="{C9897D80-7AD6-41B7-A8F2-4E53ACB6D38A}" type="presOf" srcId="{5A1908D5-BC0B-441D-91FA-E1DEAEF51642}" destId="{01F8C732-C6BC-4CC9-BEBA-31290A7259C6}" srcOrd="0" destOrd="0" presId="urn:microsoft.com/office/officeart/2016/7/layout/VerticalDownArrowProcess"/>
    <dgm:cxn modelId="{D9010884-5CDF-4306-BD8B-B33E63E5BC0C}" type="presOf" srcId="{191A68FF-39DC-493F-B5B6-34BAAC58270B}" destId="{0787CCAC-3ACF-4F5C-9462-7807E5BF0F7B}" srcOrd="0" destOrd="0" presId="urn:microsoft.com/office/officeart/2016/7/layout/VerticalDownArrowProcess"/>
    <dgm:cxn modelId="{AE0F5787-6BE3-4FB5-9D44-1FCF6D64EC11}" srcId="{5A1908D5-BC0B-441D-91FA-E1DEAEF51642}" destId="{30BBF78D-DFFD-4354-AB31-10F9869AC921}" srcOrd="2" destOrd="0" parTransId="{D86E873A-58F9-4F49-891A-C02B4D03BF1B}" sibTransId="{1A8E1607-8902-4B28-884D-1146FEBA8B8C}"/>
    <dgm:cxn modelId="{C6BA1897-4457-4D5F-AE63-3E434CA8866D}" type="presOf" srcId="{30BBF78D-DFFD-4354-AB31-10F9869AC921}" destId="{C1944E99-1DAA-43E2-A371-1FAE790A3ABB}" srcOrd="1" destOrd="0" presId="urn:microsoft.com/office/officeart/2016/7/layout/VerticalDownArrowProcess"/>
    <dgm:cxn modelId="{05417699-9B5C-4033-8324-5D224343FD2D}" srcId="{FCF3CAC8-ABA7-4E83-B20E-8CB6F866BA1F}" destId="{9C8FAB1C-7A2A-40CC-8864-A2E54C3A1A63}" srcOrd="0" destOrd="0" parTransId="{B884B8F3-A50D-4FA2-842A-0E57E78FD5C3}" sibTransId="{FDA8042D-B63B-44B0-A4DA-1D53554358BC}"/>
    <dgm:cxn modelId="{5569F9A8-8538-40AF-9F9C-EEC4B34A9977}" type="presOf" srcId="{C27CF104-237B-4F96-A734-A77F9D3773FB}" destId="{17CE574E-B1BC-4E6D-B601-6E338DF85ABD}" srcOrd="1" destOrd="0" presId="urn:microsoft.com/office/officeart/2016/7/layout/VerticalDownArrowProcess"/>
    <dgm:cxn modelId="{408490B6-A8E7-4236-8114-85A9B784067E}" srcId="{541D3692-D741-470B-9C01-2E505A7EA845}" destId="{A1AE02BB-28F6-4893-B4B7-B2292479B4B8}" srcOrd="0" destOrd="0" parTransId="{FF14E0F7-87C3-4DE5-BBE1-56D4D3D0D10C}" sibTransId="{48670BDD-6F72-4A12-B6B2-CC1B3AD3041D}"/>
    <dgm:cxn modelId="{626FA5B6-44F2-47C6-BDF8-D472BBE488C7}" type="presOf" srcId="{2D35DB64-08ED-4BDA-9726-0CD11B97107F}" destId="{D9712A42-CC09-43C9-A1C3-4548AA2F1254}" srcOrd="0" destOrd="0" presId="urn:microsoft.com/office/officeart/2016/7/layout/VerticalDownArrowProcess"/>
    <dgm:cxn modelId="{706D17B7-1FF0-40AB-9215-DCFC0C99A407}" type="presOf" srcId="{1FA9139C-95AC-48CF-9FFF-7682C6071FA2}" destId="{80597604-FBDA-4BBE-AB97-0796F6C3227F}" srcOrd="1" destOrd="0" presId="urn:microsoft.com/office/officeart/2016/7/layout/VerticalDownArrowProcess"/>
    <dgm:cxn modelId="{56E870C1-8FA3-4687-96B1-BD40A795592F}" type="presOf" srcId="{758A4D8E-D012-49BB-AF35-10360C474A70}" destId="{5BA9262C-7A8C-4E42-B74B-B390F38F8E41}" srcOrd="0" destOrd="0" presId="urn:microsoft.com/office/officeart/2016/7/layout/VerticalDownArrowProcess"/>
    <dgm:cxn modelId="{3243A7C5-A640-48A6-B55D-360B5F594F05}" type="presOf" srcId="{A0F21330-AA67-4BA5-93AC-DD0370C9E8F6}" destId="{7AF24F3A-54B9-4F35-BD2B-89E51D8ECE3F}" srcOrd="0" destOrd="0" presId="urn:microsoft.com/office/officeart/2016/7/layout/VerticalDownArrowProcess"/>
    <dgm:cxn modelId="{56258CCA-98AE-4A4D-A3D3-0A1E3610A96D}" srcId="{5A1908D5-BC0B-441D-91FA-E1DEAEF51642}" destId="{541D3692-D741-470B-9C01-2E505A7EA845}" srcOrd="6" destOrd="0" parTransId="{9E57512C-0F60-4EA8-ABE0-C34DE14EF3B1}" sibTransId="{AE931402-8C35-436C-9DF1-C8B6BAAA4D33}"/>
    <dgm:cxn modelId="{65F68FCE-6722-4307-BE61-3E2EE5E18AE4}" srcId="{5A1908D5-BC0B-441D-91FA-E1DEAEF51642}" destId="{C89AE4DB-83AE-4298-9F31-D1874C7D94B4}" srcOrd="7" destOrd="0" parTransId="{ECCA1234-AC69-4AD8-B5EF-F24DF0766515}" sibTransId="{8112A89F-DF42-4C3C-B5F4-EBB29785F64F}"/>
    <dgm:cxn modelId="{ED5FA3D1-7565-4762-941F-18A83EBA4884}" type="presOf" srcId="{2CD0BD70-CC2D-4080-9E18-F43BCF9711A7}" destId="{26BA3A9E-C303-4A72-810F-271B7E2B10C4}" srcOrd="1" destOrd="0" presId="urn:microsoft.com/office/officeart/2016/7/layout/VerticalDownArrowProcess"/>
    <dgm:cxn modelId="{CD3509D7-C944-4A70-912F-0B70C561A6AB}" type="presOf" srcId="{FCF3CAC8-ABA7-4E83-B20E-8CB6F866BA1F}" destId="{83B0CCA1-59E1-4710-93F7-2E51F02CCA05}" srcOrd="1" destOrd="0" presId="urn:microsoft.com/office/officeart/2016/7/layout/VerticalDownArrowProcess"/>
    <dgm:cxn modelId="{4B7A9BE3-D761-461A-A99B-E3BB7B8F611D}" type="presOf" srcId="{9C8FAB1C-7A2A-40CC-8864-A2E54C3A1A63}" destId="{ED7C7BD1-A06D-4534-802C-87AA88A9DD93}" srcOrd="0" destOrd="0" presId="urn:microsoft.com/office/officeart/2016/7/layout/VerticalDownArrowProcess"/>
    <dgm:cxn modelId="{E54CADEE-D5CC-41B0-A887-AB872A67AAE7}" type="presOf" srcId="{C27CF104-237B-4F96-A734-A77F9D3773FB}" destId="{C8390170-0D85-476E-AADF-C8AAB14E7C9A}" srcOrd="0" destOrd="0" presId="urn:microsoft.com/office/officeart/2016/7/layout/VerticalDownArrowProcess"/>
    <dgm:cxn modelId="{4FF124F0-68F6-4CCA-88D3-C4A46A5E017C}" srcId="{2CD0BD70-CC2D-4080-9E18-F43BCF9711A7}" destId="{06DE678C-86C3-4237-8C98-F4EC746BAAF6}" srcOrd="0" destOrd="0" parTransId="{78FE1FE5-6FB8-4401-9027-68430A3C365E}" sibTransId="{CB9D9D2B-4EC3-47D3-9355-D70197CDBFA4}"/>
    <dgm:cxn modelId="{92CB30F2-61F8-447F-8C84-78560D30C536}" srcId="{5A1908D5-BC0B-441D-91FA-E1DEAEF51642}" destId="{1FA9139C-95AC-48CF-9FFF-7682C6071FA2}" srcOrd="5" destOrd="0" parTransId="{73508B77-8B7B-452D-AD74-334A968D4C32}" sibTransId="{AA101966-72F4-4136-A4D9-864524CDD5A6}"/>
    <dgm:cxn modelId="{F32005F8-5530-4008-B3B3-F07A2870D6C2}" type="presOf" srcId="{65D49B43-BDA3-4A84-AA2F-7C02DF54515E}" destId="{3D6D1708-D962-48A3-9623-A0C8B91AF977}" srcOrd="1" destOrd="0" presId="urn:microsoft.com/office/officeart/2016/7/layout/VerticalDownArrowProcess"/>
    <dgm:cxn modelId="{3D4308FF-B82E-4D62-8C18-9801A2388662}" srcId="{C89AE4DB-83AE-4298-9F31-D1874C7D94B4}" destId="{A0F21330-AA67-4BA5-93AC-DD0370C9E8F6}" srcOrd="0" destOrd="0" parTransId="{13FE8930-F0FB-48A4-B63C-1C25F002CA37}" sibTransId="{296D0F29-D97D-48F0-A6D6-9FC87C9730EA}"/>
    <dgm:cxn modelId="{D49D24F4-902A-4B00-9DDE-D57D8F5F0C18}" type="presParOf" srcId="{01F8C732-C6BC-4CC9-BEBA-31290A7259C6}" destId="{1830FF34-33CC-4E0B-87F9-4474EF7EB0AB}" srcOrd="0" destOrd="0" presId="urn:microsoft.com/office/officeart/2016/7/layout/VerticalDownArrowProcess"/>
    <dgm:cxn modelId="{6F81200B-68BF-421F-AC30-EDD28EDCDA16}" type="presParOf" srcId="{1830FF34-33CC-4E0B-87F9-4474EF7EB0AB}" destId="{E2D37D52-2D66-4C75-AD77-9BFCF48BE5E5}" srcOrd="0" destOrd="0" presId="urn:microsoft.com/office/officeart/2016/7/layout/VerticalDownArrowProcess"/>
    <dgm:cxn modelId="{4039809B-CC6D-48D4-A2A1-84101FB68BF2}" type="presParOf" srcId="{1830FF34-33CC-4E0B-87F9-4474EF7EB0AB}" destId="{7AF24F3A-54B9-4F35-BD2B-89E51D8ECE3F}" srcOrd="1" destOrd="0" presId="urn:microsoft.com/office/officeart/2016/7/layout/VerticalDownArrowProcess"/>
    <dgm:cxn modelId="{2A465B6C-FA10-4EB3-81F4-3D53DE59E67E}" type="presParOf" srcId="{01F8C732-C6BC-4CC9-BEBA-31290A7259C6}" destId="{27FAFDEA-413D-41D8-8D53-BCA5C907994E}" srcOrd="1" destOrd="0" presId="urn:microsoft.com/office/officeart/2016/7/layout/VerticalDownArrowProcess"/>
    <dgm:cxn modelId="{ED7FEF41-2B15-4ABD-A579-2A7657EF86BC}" type="presParOf" srcId="{01F8C732-C6BC-4CC9-BEBA-31290A7259C6}" destId="{3173FA1E-DD14-4306-B4EA-119A8708ECDD}" srcOrd="2" destOrd="0" presId="urn:microsoft.com/office/officeart/2016/7/layout/VerticalDownArrowProcess"/>
    <dgm:cxn modelId="{6933D4CD-4ACF-4151-BF6B-ACD6EE903A93}" type="presParOf" srcId="{3173FA1E-DD14-4306-B4EA-119A8708ECDD}" destId="{292234D5-7787-4EC9-956C-FF1179E134EB}" srcOrd="0" destOrd="0" presId="urn:microsoft.com/office/officeart/2016/7/layout/VerticalDownArrowProcess"/>
    <dgm:cxn modelId="{829EFA15-2B54-43CF-AD3E-8096F674EF72}" type="presParOf" srcId="{3173FA1E-DD14-4306-B4EA-119A8708ECDD}" destId="{670EC992-DA7E-4636-80E6-2C47C0DC322A}" srcOrd="1" destOrd="0" presId="urn:microsoft.com/office/officeart/2016/7/layout/VerticalDownArrowProcess"/>
    <dgm:cxn modelId="{1D4CC95D-BD05-4FB3-B136-387DAB0994A2}" type="presParOf" srcId="{3173FA1E-DD14-4306-B4EA-119A8708ECDD}" destId="{52797B8C-D012-45CE-BB6C-AAEE44B42106}" srcOrd="2" destOrd="0" presId="urn:microsoft.com/office/officeart/2016/7/layout/VerticalDownArrowProcess"/>
    <dgm:cxn modelId="{FB1EF26C-C248-4CD5-977A-08C0DAA0C8D7}" type="presParOf" srcId="{01F8C732-C6BC-4CC9-BEBA-31290A7259C6}" destId="{B9C61F34-38BF-4528-A9E7-A4C0986C1E7A}" srcOrd="3" destOrd="0" presId="urn:microsoft.com/office/officeart/2016/7/layout/VerticalDownArrowProcess"/>
    <dgm:cxn modelId="{BE65ABDE-1E6B-4769-B99A-B00DB0708BB7}" type="presParOf" srcId="{01F8C732-C6BC-4CC9-BEBA-31290A7259C6}" destId="{76EEF84B-F3B1-4B92-A1C4-D1D70869076A}" srcOrd="4" destOrd="0" presId="urn:microsoft.com/office/officeart/2016/7/layout/VerticalDownArrowProcess"/>
    <dgm:cxn modelId="{3FC5178F-4D57-4B30-900C-238D9571311B}" type="presParOf" srcId="{76EEF84B-F3B1-4B92-A1C4-D1D70869076A}" destId="{5EF49ED7-6C3A-4A57-B81F-8217AA019FF1}" srcOrd="0" destOrd="0" presId="urn:microsoft.com/office/officeart/2016/7/layout/VerticalDownArrowProcess"/>
    <dgm:cxn modelId="{CAF1B510-5D83-478B-9E20-A0C30E05C0B2}" type="presParOf" srcId="{76EEF84B-F3B1-4B92-A1C4-D1D70869076A}" destId="{80597604-FBDA-4BBE-AB97-0796F6C3227F}" srcOrd="1" destOrd="0" presId="urn:microsoft.com/office/officeart/2016/7/layout/VerticalDownArrowProcess"/>
    <dgm:cxn modelId="{77C28520-5258-41A6-8CCC-BC8B0D06190D}" type="presParOf" srcId="{76EEF84B-F3B1-4B92-A1C4-D1D70869076A}" destId="{0787CCAC-3ACF-4F5C-9462-7807E5BF0F7B}" srcOrd="2" destOrd="0" presId="urn:microsoft.com/office/officeart/2016/7/layout/VerticalDownArrowProcess"/>
    <dgm:cxn modelId="{FA20BF04-CBC9-485B-8E74-7AC95C143C17}" type="presParOf" srcId="{01F8C732-C6BC-4CC9-BEBA-31290A7259C6}" destId="{FDACDD16-BCA8-44E8-91DD-FE66A9A333B6}" srcOrd="5" destOrd="0" presId="urn:microsoft.com/office/officeart/2016/7/layout/VerticalDownArrowProcess"/>
    <dgm:cxn modelId="{58A4134D-AD3B-4BC9-9241-EBB850FA36D9}" type="presParOf" srcId="{01F8C732-C6BC-4CC9-BEBA-31290A7259C6}" destId="{D9CEFD51-7496-437A-81BA-9EB7F5C182FC}" srcOrd="6" destOrd="0" presId="urn:microsoft.com/office/officeart/2016/7/layout/VerticalDownArrowProcess"/>
    <dgm:cxn modelId="{4A730352-2C86-4FA6-8E46-5C17B8F676EF}" type="presParOf" srcId="{D9CEFD51-7496-437A-81BA-9EB7F5C182FC}" destId="{33A67505-AF92-45EF-9BFC-77C4FFB49989}" srcOrd="0" destOrd="0" presId="urn:microsoft.com/office/officeart/2016/7/layout/VerticalDownArrowProcess"/>
    <dgm:cxn modelId="{27ADEEC5-CDD8-41BE-899B-48502E732E5E}" type="presParOf" srcId="{D9CEFD51-7496-437A-81BA-9EB7F5C182FC}" destId="{26BA3A9E-C303-4A72-810F-271B7E2B10C4}" srcOrd="1" destOrd="0" presId="urn:microsoft.com/office/officeart/2016/7/layout/VerticalDownArrowProcess"/>
    <dgm:cxn modelId="{7CDBCF69-A17F-41B0-8840-D3D97B6317B1}" type="presParOf" srcId="{D9CEFD51-7496-437A-81BA-9EB7F5C182FC}" destId="{FFF81C2E-2912-4E7E-BEB1-634114FED451}" srcOrd="2" destOrd="0" presId="urn:microsoft.com/office/officeart/2016/7/layout/VerticalDownArrowProcess"/>
    <dgm:cxn modelId="{DA8A14A8-5733-44BE-A7C4-B01C6BEE03AC}" type="presParOf" srcId="{01F8C732-C6BC-4CC9-BEBA-31290A7259C6}" destId="{CCA3E129-8A86-434B-B1B0-0A750BC17B2F}" srcOrd="7" destOrd="0" presId="urn:microsoft.com/office/officeart/2016/7/layout/VerticalDownArrowProcess"/>
    <dgm:cxn modelId="{37CB07D7-572A-4BC6-AD0A-46AA6162C6CF}" type="presParOf" srcId="{01F8C732-C6BC-4CC9-BEBA-31290A7259C6}" destId="{0E7B0941-0E38-4B1A-A91F-937B41B6AB7A}" srcOrd="8" destOrd="0" presId="urn:microsoft.com/office/officeart/2016/7/layout/VerticalDownArrowProcess"/>
    <dgm:cxn modelId="{F0992641-A8D8-43B2-9795-287F4B931692}" type="presParOf" srcId="{0E7B0941-0E38-4B1A-A91F-937B41B6AB7A}" destId="{9EFB984E-D9BC-42EC-A281-ABF8EE9CFD8B}" srcOrd="0" destOrd="0" presId="urn:microsoft.com/office/officeart/2016/7/layout/VerticalDownArrowProcess"/>
    <dgm:cxn modelId="{8AC5A127-2702-43F8-B2DB-DD23BC5568CF}" type="presParOf" srcId="{0E7B0941-0E38-4B1A-A91F-937B41B6AB7A}" destId="{3D6D1708-D962-48A3-9623-A0C8B91AF977}" srcOrd="1" destOrd="0" presId="urn:microsoft.com/office/officeart/2016/7/layout/VerticalDownArrowProcess"/>
    <dgm:cxn modelId="{BDCCD83B-CD32-4BF7-877F-01DCC2DFFB73}" type="presParOf" srcId="{0E7B0941-0E38-4B1A-A91F-937B41B6AB7A}" destId="{5BA9262C-7A8C-4E42-B74B-B390F38F8E41}" srcOrd="2" destOrd="0" presId="urn:microsoft.com/office/officeart/2016/7/layout/VerticalDownArrowProcess"/>
    <dgm:cxn modelId="{839D16FF-01ED-41F2-90E2-60622A95DAAC}" type="presParOf" srcId="{01F8C732-C6BC-4CC9-BEBA-31290A7259C6}" destId="{0B570FB6-192F-4F62-9833-D45272F4CF97}" srcOrd="9" destOrd="0" presId="urn:microsoft.com/office/officeart/2016/7/layout/VerticalDownArrowProcess"/>
    <dgm:cxn modelId="{90EBB1C5-2674-4A64-B038-923C1AE9E788}" type="presParOf" srcId="{01F8C732-C6BC-4CC9-BEBA-31290A7259C6}" destId="{6925477D-D9BF-4C8F-8876-639C16337E38}" srcOrd="10" destOrd="0" presId="urn:microsoft.com/office/officeart/2016/7/layout/VerticalDownArrowProcess"/>
    <dgm:cxn modelId="{3D6C880C-098F-43D5-8772-B68B2FF25A4C}" type="presParOf" srcId="{6925477D-D9BF-4C8F-8876-639C16337E38}" destId="{E445D8BB-C9E7-476C-AC19-F06888C96D27}" srcOrd="0" destOrd="0" presId="urn:microsoft.com/office/officeart/2016/7/layout/VerticalDownArrowProcess"/>
    <dgm:cxn modelId="{465F3267-8028-4FFD-A862-44652567028C}" type="presParOf" srcId="{6925477D-D9BF-4C8F-8876-639C16337E38}" destId="{C1944E99-1DAA-43E2-A371-1FAE790A3ABB}" srcOrd="1" destOrd="0" presId="urn:microsoft.com/office/officeart/2016/7/layout/VerticalDownArrowProcess"/>
    <dgm:cxn modelId="{A8F9FA00-9B44-426C-AC69-C1400283DBB6}" type="presParOf" srcId="{6925477D-D9BF-4C8F-8876-639C16337E38}" destId="{CB9CC860-7E40-428C-95AB-99A3B60E29D1}" srcOrd="2" destOrd="0" presId="urn:microsoft.com/office/officeart/2016/7/layout/VerticalDownArrowProcess"/>
    <dgm:cxn modelId="{922BE86C-E7D6-49CD-9FA1-D7598143D192}" type="presParOf" srcId="{01F8C732-C6BC-4CC9-BEBA-31290A7259C6}" destId="{7C3BC1A7-4DC0-42B3-BB4B-66E2CD1ADDF2}" srcOrd="11" destOrd="0" presId="urn:microsoft.com/office/officeart/2016/7/layout/VerticalDownArrowProcess"/>
    <dgm:cxn modelId="{83F59965-CAE7-4B84-A6EE-D2B34ECA3506}" type="presParOf" srcId="{01F8C732-C6BC-4CC9-BEBA-31290A7259C6}" destId="{AC111542-44D9-48B0-B8BD-9938C4E507E1}" srcOrd="12" destOrd="0" presId="urn:microsoft.com/office/officeart/2016/7/layout/VerticalDownArrowProcess"/>
    <dgm:cxn modelId="{907B1385-AA2E-4639-BC5E-DD73FC00F579}" type="presParOf" srcId="{AC111542-44D9-48B0-B8BD-9938C4E507E1}" destId="{2971FD0C-32CE-4A83-B4A7-BD7686514A83}" srcOrd="0" destOrd="0" presId="urn:microsoft.com/office/officeart/2016/7/layout/VerticalDownArrowProcess"/>
    <dgm:cxn modelId="{687E0485-6C6D-4E6F-A19D-31A4DE9082BE}" type="presParOf" srcId="{AC111542-44D9-48B0-B8BD-9938C4E507E1}" destId="{83B0CCA1-59E1-4710-93F7-2E51F02CCA05}" srcOrd="1" destOrd="0" presId="urn:microsoft.com/office/officeart/2016/7/layout/VerticalDownArrowProcess"/>
    <dgm:cxn modelId="{86D3C31D-EFC8-4DD5-B6AA-5740CA032192}" type="presParOf" srcId="{AC111542-44D9-48B0-B8BD-9938C4E507E1}" destId="{ED7C7BD1-A06D-4534-802C-87AA88A9DD93}" srcOrd="2" destOrd="0" presId="urn:microsoft.com/office/officeart/2016/7/layout/VerticalDownArrowProcess"/>
    <dgm:cxn modelId="{9FCA5BD8-3CC5-4414-8C8C-8975D3C6B666}" type="presParOf" srcId="{01F8C732-C6BC-4CC9-BEBA-31290A7259C6}" destId="{BED31B6B-3C90-4E7E-B86C-21C621AE6180}" srcOrd="13" destOrd="0" presId="urn:microsoft.com/office/officeart/2016/7/layout/VerticalDownArrowProcess"/>
    <dgm:cxn modelId="{DF5A8515-5C62-4240-B88E-025846C75BF5}" type="presParOf" srcId="{01F8C732-C6BC-4CC9-BEBA-31290A7259C6}" destId="{1BA89B25-0500-45A1-B3CF-7C7C704ABCCF}" srcOrd="14" destOrd="0" presId="urn:microsoft.com/office/officeart/2016/7/layout/VerticalDownArrowProcess"/>
    <dgm:cxn modelId="{EF1D876C-DAE9-464F-A017-9E6F23BD56AC}" type="presParOf" srcId="{1BA89B25-0500-45A1-B3CF-7C7C704ABCCF}" destId="{C8390170-0D85-476E-AADF-C8AAB14E7C9A}" srcOrd="0" destOrd="0" presId="urn:microsoft.com/office/officeart/2016/7/layout/VerticalDownArrowProcess"/>
    <dgm:cxn modelId="{D6783931-375D-4971-BB8C-ADBE46466677}" type="presParOf" srcId="{1BA89B25-0500-45A1-B3CF-7C7C704ABCCF}" destId="{17CE574E-B1BC-4E6D-B601-6E338DF85ABD}" srcOrd="1" destOrd="0" presId="urn:microsoft.com/office/officeart/2016/7/layout/VerticalDownArrowProcess"/>
    <dgm:cxn modelId="{55F7CD27-661D-4FDD-AE04-6D6E471A75EB}" type="presParOf" srcId="{1BA89B25-0500-45A1-B3CF-7C7C704ABCCF}" destId="{D9712A42-CC09-43C9-A1C3-4548AA2F1254}" srcOrd="2" destOrd="0" presId="urn:microsoft.com/office/officeart/2016/7/layout/VerticalDownArrow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51CA2189-4314-4A09-BB06-BFFDD15280A8}" type="doc">
      <dgm:prSet loTypeId="urn:microsoft.com/office/officeart/2005/8/layout/vList2" loCatId="list" qsTypeId="urn:microsoft.com/office/officeart/2005/8/quickstyle/simple1" qsCatId="simple" csTypeId="urn:microsoft.com/office/officeart/2005/8/colors/colorful5" csCatId="colorful"/>
      <dgm:spPr/>
      <dgm:t>
        <a:bodyPr/>
        <a:lstStyle/>
        <a:p>
          <a:endParaRPr lang="en-US"/>
        </a:p>
      </dgm:t>
    </dgm:pt>
    <dgm:pt modelId="{273D4C83-E2B3-4312-9ED3-9DFDF55E32D5}">
      <dgm:prSet/>
      <dgm:spPr/>
      <dgm:t>
        <a:bodyPr/>
        <a:lstStyle/>
        <a:p>
          <a:r>
            <a:rPr lang="en-US"/>
            <a:t>The MSW program at the University of Memphis offers two specializations: 1) </a:t>
          </a:r>
          <a:r>
            <a:rPr lang="en-US" i="1"/>
            <a:t>Advanced Practice with Children and Families </a:t>
          </a:r>
          <a:r>
            <a:rPr lang="en-US"/>
            <a:t>and 2) </a:t>
          </a:r>
          <a:r>
            <a:rPr lang="en-US" i="1"/>
            <a:t>Advanced Practice with Adults and Families</a:t>
          </a:r>
          <a:r>
            <a:rPr lang="en-US"/>
            <a:t>. </a:t>
          </a:r>
        </a:p>
      </dgm:t>
    </dgm:pt>
    <dgm:pt modelId="{51EC3E71-9BDF-40F4-8D07-904C159F1E52}" type="parTrans" cxnId="{A802DA9D-269A-4C28-BDA2-FFA17226CBC6}">
      <dgm:prSet/>
      <dgm:spPr/>
      <dgm:t>
        <a:bodyPr/>
        <a:lstStyle/>
        <a:p>
          <a:endParaRPr lang="en-US"/>
        </a:p>
      </dgm:t>
    </dgm:pt>
    <dgm:pt modelId="{88574BD9-E9D9-4A39-A628-044F04196774}" type="sibTrans" cxnId="{A802DA9D-269A-4C28-BDA2-FFA17226CBC6}">
      <dgm:prSet/>
      <dgm:spPr/>
      <dgm:t>
        <a:bodyPr/>
        <a:lstStyle/>
        <a:p>
          <a:endParaRPr lang="en-US"/>
        </a:p>
      </dgm:t>
    </dgm:pt>
    <dgm:pt modelId="{C63E1938-B03C-40C0-891A-40E8002DA49B}">
      <dgm:prSet/>
      <dgm:spPr/>
      <dgm:t>
        <a:bodyPr/>
        <a:lstStyle/>
        <a:p>
          <a:r>
            <a:rPr lang="en-US"/>
            <a:t>The goal of each specialization is to advance the generalist practice content in a manner that prepares students to utilize evidence‐based, ethically‐informed social work practices to help either children/youth or adults and families promote, restore, and maintain social functioning. </a:t>
          </a:r>
        </a:p>
      </dgm:t>
    </dgm:pt>
    <dgm:pt modelId="{89653415-2925-4DB7-8649-AA01D7B7A9BB}" type="parTrans" cxnId="{4C79ADB0-3C80-4C76-9B3E-9BCB353B254F}">
      <dgm:prSet/>
      <dgm:spPr/>
      <dgm:t>
        <a:bodyPr/>
        <a:lstStyle/>
        <a:p>
          <a:endParaRPr lang="en-US"/>
        </a:p>
      </dgm:t>
    </dgm:pt>
    <dgm:pt modelId="{66B2C175-6A70-45D7-8C9F-739606B93594}" type="sibTrans" cxnId="{4C79ADB0-3C80-4C76-9B3E-9BCB353B254F}">
      <dgm:prSet/>
      <dgm:spPr/>
      <dgm:t>
        <a:bodyPr/>
        <a:lstStyle/>
        <a:p>
          <a:endParaRPr lang="en-US"/>
        </a:p>
      </dgm:t>
    </dgm:pt>
    <dgm:pt modelId="{DB173BB9-560F-411B-88CA-F67F6EEF36F7}" type="pres">
      <dgm:prSet presAssocID="{51CA2189-4314-4A09-BB06-BFFDD15280A8}" presName="linear" presStyleCnt="0">
        <dgm:presLayoutVars>
          <dgm:animLvl val="lvl"/>
          <dgm:resizeHandles val="exact"/>
        </dgm:presLayoutVars>
      </dgm:prSet>
      <dgm:spPr/>
    </dgm:pt>
    <dgm:pt modelId="{1F28C8B9-6B00-4860-8290-2951ED796F2E}" type="pres">
      <dgm:prSet presAssocID="{273D4C83-E2B3-4312-9ED3-9DFDF55E32D5}" presName="parentText" presStyleLbl="node1" presStyleIdx="0" presStyleCnt="2">
        <dgm:presLayoutVars>
          <dgm:chMax val="0"/>
          <dgm:bulletEnabled val="1"/>
        </dgm:presLayoutVars>
      </dgm:prSet>
      <dgm:spPr/>
    </dgm:pt>
    <dgm:pt modelId="{0964A2E6-4C2C-41EA-9BCD-3EBF0DA3458C}" type="pres">
      <dgm:prSet presAssocID="{88574BD9-E9D9-4A39-A628-044F04196774}" presName="spacer" presStyleCnt="0"/>
      <dgm:spPr/>
    </dgm:pt>
    <dgm:pt modelId="{490A7EA4-4BB5-4281-B6B9-B2CE83943CE2}" type="pres">
      <dgm:prSet presAssocID="{C63E1938-B03C-40C0-891A-40E8002DA49B}" presName="parentText" presStyleLbl="node1" presStyleIdx="1" presStyleCnt="2">
        <dgm:presLayoutVars>
          <dgm:chMax val="0"/>
          <dgm:bulletEnabled val="1"/>
        </dgm:presLayoutVars>
      </dgm:prSet>
      <dgm:spPr/>
    </dgm:pt>
  </dgm:ptLst>
  <dgm:cxnLst>
    <dgm:cxn modelId="{8E59082E-D4D3-4FAD-8EF7-A70524AB4428}" type="presOf" srcId="{51CA2189-4314-4A09-BB06-BFFDD15280A8}" destId="{DB173BB9-560F-411B-88CA-F67F6EEF36F7}" srcOrd="0" destOrd="0" presId="urn:microsoft.com/office/officeart/2005/8/layout/vList2"/>
    <dgm:cxn modelId="{A802DA9D-269A-4C28-BDA2-FFA17226CBC6}" srcId="{51CA2189-4314-4A09-BB06-BFFDD15280A8}" destId="{273D4C83-E2B3-4312-9ED3-9DFDF55E32D5}" srcOrd="0" destOrd="0" parTransId="{51EC3E71-9BDF-40F4-8D07-904C159F1E52}" sibTransId="{88574BD9-E9D9-4A39-A628-044F04196774}"/>
    <dgm:cxn modelId="{597B7CAF-A1EB-4A8E-8FFE-9078184F4C0A}" type="presOf" srcId="{273D4C83-E2B3-4312-9ED3-9DFDF55E32D5}" destId="{1F28C8B9-6B00-4860-8290-2951ED796F2E}" srcOrd="0" destOrd="0" presId="urn:microsoft.com/office/officeart/2005/8/layout/vList2"/>
    <dgm:cxn modelId="{4C79ADB0-3C80-4C76-9B3E-9BCB353B254F}" srcId="{51CA2189-4314-4A09-BB06-BFFDD15280A8}" destId="{C63E1938-B03C-40C0-891A-40E8002DA49B}" srcOrd="1" destOrd="0" parTransId="{89653415-2925-4DB7-8649-AA01D7B7A9BB}" sibTransId="{66B2C175-6A70-45D7-8C9F-739606B93594}"/>
    <dgm:cxn modelId="{D9A343F8-FF2E-4729-BBB3-BBBEDCAB9FA5}" type="presOf" srcId="{C63E1938-B03C-40C0-891A-40E8002DA49B}" destId="{490A7EA4-4BB5-4281-B6B9-B2CE83943CE2}" srcOrd="0" destOrd="0" presId="urn:microsoft.com/office/officeart/2005/8/layout/vList2"/>
    <dgm:cxn modelId="{65213631-175F-4614-BC16-41CFB6C8E6BA}" type="presParOf" srcId="{DB173BB9-560F-411B-88CA-F67F6EEF36F7}" destId="{1F28C8B9-6B00-4860-8290-2951ED796F2E}" srcOrd="0" destOrd="0" presId="urn:microsoft.com/office/officeart/2005/8/layout/vList2"/>
    <dgm:cxn modelId="{E7526262-7738-4E2C-8A52-0F442301CC6D}" type="presParOf" srcId="{DB173BB9-560F-411B-88CA-F67F6EEF36F7}" destId="{0964A2E6-4C2C-41EA-9BCD-3EBF0DA3458C}" srcOrd="1" destOrd="0" presId="urn:microsoft.com/office/officeart/2005/8/layout/vList2"/>
    <dgm:cxn modelId="{A5107ED9-5838-4A3D-B603-A879B443CC55}" type="presParOf" srcId="{DB173BB9-560F-411B-88CA-F67F6EEF36F7}" destId="{490A7EA4-4BB5-4281-B6B9-B2CE83943CE2}" srcOrd="2"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26C32F2D-D602-464E-BA63-B559C9438965}" type="doc">
      <dgm:prSet loTypeId="urn:microsoft.com/office/officeart/2005/8/layout/vList2" loCatId="list" qsTypeId="urn:microsoft.com/office/officeart/2005/8/quickstyle/simple1" qsCatId="simple" csTypeId="urn:microsoft.com/office/officeart/2005/8/colors/colorful5" csCatId="colorful" phldr="1"/>
      <dgm:spPr/>
      <dgm:t>
        <a:bodyPr/>
        <a:lstStyle/>
        <a:p>
          <a:endParaRPr lang="en-US"/>
        </a:p>
      </dgm:t>
    </dgm:pt>
    <dgm:pt modelId="{B2A15027-0EFA-4358-ABBF-FA3411020BBB}">
      <dgm:prSet/>
      <dgm:spPr/>
      <dgm:t>
        <a:bodyPr/>
        <a:lstStyle/>
        <a:p>
          <a:r>
            <a:rPr lang="en-US" u="sng"/>
            <a:t>1</a:t>
          </a:r>
          <a:r>
            <a:rPr lang="en-US" u="sng" baseline="30000"/>
            <a:t>st</a:t>
          </a:r>
          <a:r>
            <a:rPr lang="en-US" u="sng"/>
            <a:t> Year MSW</a:t>
          </a:r>
          <a:endParaRPr lang="en-US"/>
        </a:p>
      </dgm:t>
    </dgm:pt>
    <dgm:pt modelId="{000AC9F5-E684-40EE-83C8-C2A803215637}" type="parTrans" cxnId="{CBED67F4-BEC6-482B-BC32-DB8DCA497D36}">
      <dgm:prSet/>
      <dgm:spPr/>
      <dgm:t>
        <a:bodyPr/>
        <a:lstStyle/>
        <a:p>
          <a:endParaRPr lang="en-US"/>
        </a:p>
      </dgm:t>
    </dgm:pt>
    <dgm:pt modelId="{9293F278-0FDC-449D-9388-0D29C43181D6}" type="sibTrans" cxnId="{CBED67F4-BEC6-482B-BC32-DB8DCA497D36}">
      <dgm:prSet/>
      <dgm:spPr/>
      <dgm:t>
        <a:bodyPr/>
        <a:lstStyle/>
        <a:p>
          <a:endParaRPr lang="en-US"/>
        </a:p>
      </dgm:t>
    </dgm:pt>
    <dgm:pt modelId="{48E594EC-2CD0-4495-A1D2-5FDFD0D59A91}">
      <dgm:prSet/>
      <dgm:spPr/>
      <dgm:t>
        <a:bodyPr/>
        <a:lstStyle/>
        <a:p>
          <a:r>
            <a:rPr lang="en-US" dirty="0"/>
            <a:t>SWRK 7051 Foundation Field Placement I – 160 (14-16 </a:t>
          </a:r>
          <a:r>
            <a:rPr lang="en-US" dirty="0" err="1"/>
            <a:t>hrs</a:t>
          </a:r>
          <a:r>
            <a:rPr lang="en-US" dirty="0"/>
            <a:t> a week)</a:t>
          </a:r>
        </a:p>
      </dgm:t>
    </dgm:pt>
    <dgm:pt modelId="{6B237C60-E58A-44D9-A1C3-913DA8F8CAE0}" type="parTrans" cxnId="{E6475A57-58CD-4702-AABA-56B3A7AB5506}">
      <dgm:prSet/>
      <dgm:spPr/>
      <dgm:t>
        <a:bodyPr/>
        <a:lstStyle/>
        <a:p>
          <a:endParaRPr lang="en-US"/>
        </a:p>
      </dgm:t>
    </dgm:pt>
    <dgm:pt modelId="{09FF4704-DD0D-4C70-9FAA-F0C40F7FE29D}" type="sibTrans" cxnId="{E6475A57-58CD-4702-AABA-56B3A7AB5506}">
      <dgm:prSet/>
      <dgm:spPr/>
      <dgm:t>
        <a:bodyPr/>
        <a:lstStyle/>
        <a:p>
          <a:endParaRPr lang="en-US"/>
        </a:p>
      </dgm:t>
    </dgm:pt>
    <dgm:pt modelId="{869E4CFC-652C-4E48-8DD3-7E2A6317800B}">
      <dgm:prSet/>
      <dgm:spPr/>
      <dgm:t>
        <a:bodyPr/>
        <a:lstStyle/>
        <a:p>
          <a:r>
            <a:rPr lang="en-US" dirty="0"/>
            <a:t>SWRK 7052 Foundation Field Placement II –180 (16-18 </a:t>
          </a:r>
          <a:r>
            <a:rPr lang="en-US" dirty="0" err="1"/>
            <a:t>hrs</a:t>
          </a:r>
          <a:r>
            <a:rPr lang="en-US" dirty="0"/>
            <a:t> a week)</a:t>
          </a:r>
        </a:p>
      </dgm:t>
    </dgm:pt>
    <dgm:pt modelId="{CA371BBD-CD8C-4D28-8966-9A6AAEF12ECC}" type="parTrans" cxnId="{23BD9CB9-2592-40A5-B685-BF067A88B7A1}">
      <dgm:prSet/>
      <dgm:spPr/>
      <dgm:t>
        <a:bodyPr/>
        <a:lstStyle/>
        <a:p>
          <a:endParaRPr lang="en-US"/>
        </a:p>
      </dgm:t>
    </dgm:pt>
    <dgm:pt modelId="{3F32B2D1-BF4D-4D4E-B1F7-C4ED7A9F2358}" type="sibTrans" cxnId="{23BD9CB9-2592-40A5-B685-BF067A88B7A1}">
      <dgm:prSet/>
      <dgm:spPr/>
      <dgm:t>
        <a:bodyPr/>
        <a:lstStyle/>
        <a:p>
          <a:endParaRPr lang="en-US"/>
        </a:p>
      </dgm:t>
    </dgm:pt>
    <dgm:pt modelId="{E49344DF-F6B8-4655-A7A0-7B397A43A2C1}">
      <dgm:prSet/>
      <dgm:spPr/>
      <dgm:t>
        <a:bodyPr/>
        <a:lstStyle/>
        <a:p>
          <a:r>
            <a:rPr lang="en-US" dirty="0"/>
            <a:t>Total Hours: 340 (COVID-19 REDUCED HOURS)</a:t>
          </a:r>
        </a:p>
      </dgm:t>
    </dgm:pt>
    <dgm:pt modelId="{AA0565F6-81CC-452F-B13A-9CCB469AB4E7}" type="parTrans" cxnId="{F60E8CC4-E828-4228-98B8-CF3A4D41FDC1}">
      <dgm:prSet/>
      <dgm:spPr/>
      <dgm:t>
        <a:bodyPr/>
        <a:lstStyle/>
        <a:p>
          <a:endParaRPr lang="en-US"/>
        </a:p>
      </dgm:t>
    </dgm:pt>
    <dgm:pt modelId="{A7218EE5-7D22-4DA0-B1E2-D6BD023E4F5A}" type="sibTrans" cxnId="{F60E8CC4-E828-4228-98B8-CF3A4D41FDC1}">
      <dgm:prSet/>
      <dgm:spPr/>
      <dgm:t>
        <a:bodyPr/>
        <a:lstStyle/>
        <a:p>
          <a:endParaRPr lang="en-US"/>
        </a:p>
      </dgm:t>
    </dgm:pt>
    <dgm:pt modelId="{D90E470D-8461-402E-926D-272B20CDDE63}" type="pres">
      <dgm:prSet presAssocID="{26C32F2D-D602-464E-BA63-B559C9438965}" presName="linear" presStyleCnt="0">
        <dgm:presLayoutVars>
          <dgm:animLvl val="lvl"/>
          <dgm:resizeHandles val="exact"/>
        </dgm:presLayoutVars>
      </dgm:prSet>
      <dgm:spPr/>
    </dgm:pt>
    <dgm:pt modelId="{05CC62EE-CFEC-4D42-9154-9E5D554F5AEA}" type="pres">
      <dgm:prSet presAssocID="{B2A15027-0EFA-4358-ABBF-FA3411020BBB}" presName="parentText" presStyleLbl="node1" presStyleIdx="0" presStyleCnt="2">
        <dgm:presLayoutVars>
          <dgm:chMax val="0"/>
          <dgm:bulletEnabled val="1"/>
        </dgm:presLayoutVars>
      </dgm:prSet>
      <dgm:spPr/>
    </dgm:pt>
    <dgm:pt modelId="{791A6B2E-A325-4410-8C73-53043C70FE80}" type="pres">
      <dgm:prSet presAssocID="{B2A15027-0EFA-4358-ABBF-FA3411020BBB}" presName="childText" presStyleLbl="revTx" presStyleIdx="0" presStyleCnt="1">
        <dgm:presLayoutVars>
          <dgm:bulletEnabled val="1"/>
        </dgm:presLayoutVars>
      </dgm:prSet>
      <dgm:spPr/>
    </dgm:pt>
    <dgm:pt modelId="{91C59745-F088-4C7E-B335-76F458A3353F}" type="pres">
      <dgm:prSet presAssocID="{E49344DF-F6B8-4655-A7A0-7B397A43A2C1}" presName="parentText" presStyleLbl="node1" presStyleIdx="1" presStyleCnt="2">
        <dgm:presLayoutVars>
          <dgm:chMax val="0"/>
          <dgm:bulletEnabled val="1"/>
        </dgm:presLayoutVars>
      </dgm:prSet>
      <dgm:spPr/>
    </dgm:pt>
  </dgm:ptLst>
  <dgm:cxnLst>
    <dgm:cxn modelId="{E6475A57-58CD-4702-AABA-56B3A7AB5506}" srcId="{B2A15027-0EFA-4358-ABBF-FA3411020BBB}" destId="{48E594EC-2CD0-4495-A1D2-5FDFD0D59A91}" srcOrd="0" destOrd="0" parTransId="{6B237C60-E58A-44D9-A1C3-913DA8F8CAE0}" sibTransId="{09FF4704-DD0D-4C70-9FAA-F0C40F7FE29D}"/>
    <dgm:cxn modelId="{B5C38D8B-66DA-45B6-AE46-06DF6D30D5D3}" type="presOf" srcId="{B2A15027-0EFA-4358-ABBF-FA3411020BBB}" destId="{05CC62EE-CFEC-4D42-9154-9E5D554F5AEA}" srcOrd="0" destOrd="0" presId="urn:microsoft.com/office/officeart/2005/8/layout/vList2"/>
    <dgm:cxn modelId="{8AA09FA3-AA11-4C9D-BAB1-594F839FF62F}" type="presOf" srcId="{E49344DF-F6B8-4655-A7A0-7B397A43A2C1}" destId="{91C59745-F088-4C7E-B335-76F458A3353F}" srcOrd="0" destOrd="0" presId="urn:microsoft.com/office/officeart/2005/8/layout/vList2"/>
    <dgm:cxn modelId="{B7FA85B9-B113-4AE6-9888-6A21D84228B9}" type="presOf" srcId="{869E4CFC-652C-4E48-8DD3-7E2A6317800B}" destId="{791A6B2E-A325-4410-8C73-53043C70FE80}" srcOrd="0" destOrd="1" presId="urn:microsoft.com/office/officeart/2005/8/layout/vList2"/>
    <dgm:cxn modelId="{23BD9CB9-2592-40A5-B685-BF067A88B7A1}" srcId="{B2A15027-0EFA-4358-ABBF-FA3411020BBB}" destId="{869E4CFC-652C-4E48-8DD3-7E2A6317800B}" srcOrd="1" destOrd="0" parTransId="{CA371BBD-CD8C-4D28-8966-9A6AAEF12ECC}" sibTransId="{3F32B2D1-BF4D-4D4E-B1F7-C4ED7A9F2358}"/>
    <dgm:cxn modelId="{F60E8CC4-E828-4228-98B8-CF3A4D41FDC1}" srcId="{26C32F2D-D602-464E-BA63-B559C9438965}" destId="{E49344DF-F6B8-4655-A7A0-7B397A43A2C1}" srcOrd="1" destOrd="0" parTransId="{AA0565F6-81CC-452F-B13A-9CCB469AB4E7}" sibTransId="{A7218EE5-7D22-4DA0-B1E2-D6BD023E4F5A}"/>
    <dgm:cxn modelId="{EEEF53CB-70B6-4939-A64A-BCF851136E23}" type="presOf" srcId="{26C32F2D-D602-464E-BA63-B559C9438965}" destId="{D90E470D-8461-402E-926D-272B20CDDE63}" srcOrd="0" destOrd="0" presId="urn:microsoft.com/office/officeart/2005/8/layout/vList2"/>
    <dgm:cxn modelId="{131DEAF2-F561-47E3-9C4E-28D201AB81C1}" type="presOf" srcId="{48E594EC-2CD0-4495-A1D2-5FDFD0D59A91}" destId="{791A6B2E-A325-4410-8C73-53043C70FE80}" srcOrd="0" destOrd="0" presId="urn:microsoft.com/office/officeart/2005/8/layout/vList2"/>
    <dgm:cxn modelId="{CBED67F4-BEC6-482B-BC32-DB8DCA497D36}" srcId="{26C32F2D-D602-464E-BA63-B559C9438965}" destId="{B2A15027-0EFA-4358-ABBF-FA3411020BBB}" srcOrd="0" destOrd="0" parTransId="{000AC9F5-E684-40EE-83C8-C2A803215637}" sibTransId="{9293F278-0FDC-449D-9388-0D29C43181D6}"/>
    <dgm:cxn modelId="{9F64BAE7-05D8-48F4-95F0-9EBF49AA979A}" type="presParOf" srcId="{D90E470D-8461-402E-926D-272B20CDDE63}" destId="{05CC62EE-CFEC-4D42-9154-9E5D554F5AEA}" srcOrd="0" destOrd="0" presId="urn:microsoft.com/office/officeart/2005/8/layout/vList2"/>
    <dgm:cxn modelId="{4B7EF81F-BC07-4C9C-AEC6-09E04BAD6087}" type="presParOf" srcId="{D90E470D-8461-402E-926D-272B20CDDE63}" destId="{791A6B2E-A325-4410-8C73-53043C70FE80}" srcOrd="1" destOrd="0" presId="urn:microsoft.com/office/officeart/2005/8/layout/vList2"/>
    <dgm:cxn modelId="{CACEC42F-0ADA-432C-95D4-8A38AE387904}" type="presParOf" srcId="{D90E470D-8461-402E-926D-272B20CDDE63}" destId="{91C59745-F088-4C7E-B335-76F458A3353F}" srcOrd="2"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46ADB22D-DDDA-4EE2-A1E3-2FBDD2BD1058}" type="doc">
      <dgm:prSet loTypeId="urn:microsoft.com/office/officeart/2005/8/layout/vList5" loCatId="list" qsTypeId="urn:microsoft.com/office/officeart/2005/8/quickstyle/simple1" qsCatId="simple" csTypeId="urn:microsoft.com/office/officeart/2005/8/colors/colorful5" csCatId="colorful" phldr="1"/>
      <dgm:spPr/>
      <dgm:t>
        <a:bodyPr/>
        <a:lstStyle/>
        <a:p>
          <a:endParaRPr lang="en-US"/>
        </a:p>
      </dgm:t>
    </dgm:pt>
    <dgm:pt modelId="{B686AE48-019C-4E1E-8E43-E873AFD417E1}">
      <dgm:prSet/>
      <dgm:spPr/>
      <dgm:t>
        <a:bodyPr/>
        <a:lstStyle/>
        <a:p>
          <a:r>
            <a:rPr lang="en-US"/>
            <a:t>Students are required to participate in field seminar classes</a:t>
          </a:r>
        </a:p>
      </dgm:t>
    </dgm:pt>
    <dgm:pt modelId="{44302BD2-0310-4404-89D1-8D51687D407C}" type="parTrans" cxnId="{5EEC07D2-E1E1-424C-80AE-CAB3A45E2DDA}">
      <dgm:prSet/>
      <dgm:spPr/>
      <dgm:t>
        <a:bodyPr/>
        <a:lstStyle/>
        <a:p>
          <a:endParaRPr lang="en-US"/>
        </a:p>
      </dgm:t>
    </dgm:pt>
    <dgm:pt modelId="{445465A6-3B64-4640-A27F-EE0701FB8D22}" type="sibTrans" cxnId="{5EEC07D2-E1E1-424C-80AE-CAB3A45E2DDA}">
      <dgm:prSet/>
      <dgm:spPr/>
      <dgm:t>
        <a:bodyPr/>
        <a:lstStyle/>
        <a:p>
          <a:endParaRPr lang="en-US"/>
        </a:p>
      </dgm:t>
    </dgm:pt>
    <dgm:pt modelId="{57F76F34-46DC-4D44-988F-16D38D934FAB}">
      <dgm:prSet/>
      <dgm:spPr/>
      <dgm:t>
        <a:bodyPr/>
        <a:lstStyle/>
        <a:p>
          <a:r>
            <a:rPr lang="en-US" u="sng"/>
            <a:t>1</a:t>
          </a:r>
          <a:r>
            <a:rPr lang="en-US" u="sng" baseline="30000"/>
            <a:t>st</a:t>
          </a:r>
          <a:r>
            <a:rPr lang="en-US" u="sng"/>
            <a:t> year MSW Full-Time (7051/7052)</a:t>
          </a:r>
          <a:endParaRPr lang="en-US"/>
        </a:p>
      </dgm:t>
    </dgm:pt>
    <dgm:pt modelId="{A2FAADFB-82D0-4920-9AD4-E07252904E87}" type="parTrans" cxnId="{7B31C257-F50E-4F29-B2E2-C555BD0BDE46}">
      <dgm:prSet/>
      <dgm:spPr/>
      <dgm:t>
        <a:bodyPr/>
        <a:lstStyle/>
        <a:p>
          <a:endParaRPr lang="en-US"/>
        </a:p>
      </dgm:t>
    </dgm:pt>
    <dgm:pt modelId="{1348F561-28E6-4D12-AA0F-6971C49EF939}" type="sibTrans" cxnId="{7B31C257-F50E-4F29-B2E2-C555BD0BDE46}">
      <dgm:prSet/>
      <dgm:spPr/>
      <dgm:t>
        <a:bodyPr/>
        <a:lstStyle/>
        <a:p>
          <a:endParaRPr lang="en-US"/>
        </a:p>
      </dgm:t>
    </dgm:pt>
    <dgm:pt modelId="{AA958B7D-80AB-43C6-93EC-E2386CB4D361}">
      <dgm:prSet/>
      <dgm:spPr/>
      <dgm:t>
        <a:bodyPr/>
        <a:lstStyle/>
        <a:p>
          <a:r>
            <a:rPr lang="en-US" dirty="0"/>
            <a:t>Have seminar class monthly throughout the semester (MUST complete SWRK 7001 course before starting field)</a:t>
          </a:r>
        </a:p>
      </dgm:t>
    </dgm:pt>
    <dgm:pt modelId="{59C9CC26-7477-4680-B8FC-1CDE270E6698}" type="parTrans" cxnId="{BC825FD9-364A-444A-80B3-A19099FACDEA}">
      <dgm:prSet/>
      <dgm:spPr/>
      <dgm:t>
        <a:bodyPr/>
        <a:lstStyle/>
        <a:p>
          <a:endParaRPr lang="en-US"/>
        </a:p>
      </dgm:t>
    </dgm:pt>
    <dgm:pt modelId="{989D319A-5999-450A-A5C8-A39EE88969C0}" type="sibTrans" cxnId="{BC825FD9-364A-444A-80B3-A19099FACDEA}">
      <dgm:prSet/>
      <dgm:spPr/>
      <dgm:t>
        <a:bodyPr/>
        <a:lstStyle/>
        <a:p>
          <a:endParaRPr lang="en-US"/>
        </a:p>
      </dgm:t>
    </dgm:pt>
    <dgm:pt modelId="{1D056967-2E77-4A2C-B294-BB686972F334}">
      <dgm:prSet/>
      <dgm:spPr/>
      <dgm:t>
        <a:bodyPr/>
        <a:lstStyle/>
        <a:p>
          <a:r>
            <a:rPr lang="en-US" dirty="0"/>
            <a:t>Will start field mid-September (</a:t>
          </a:r>
          <a:r>
            <a:rPr lang="en-US" i="1" dirty="0"/>
            <a:t>tentative</a:t>
          </a:r>
          <a:r>
            <a:rPr lang="en-US" dirty="0"/>
            <a:t>)</a:t>
          </a:r>
        </a:p>
      </dgm:t>
    </dgm:pt>
    <dgm:pt modelId="{928FB298-057E-4871-A308-9B2E7DF01327}" type="parTrans" cxnId="{33C9B899-2C57-4D2F-94D7-90F0BE3EACCD}">
      <dgm:prSet/>
      <dgm:spPr/>
      <dgm:t>
        <a:bodyPr/>
        <a:lstStyle/>
        <a:p>
          <a:endParaRPr lang="en-US"/>
        </a:p>
      </dgm:t>
    </dgm:pt>
    <dgm:pt modelId="{2CD86E14-B0C3-4143-8118-8BE8D12DFE66}" type="sibTrans" cxnId="{33C9B899-2C57-4D2F-94D7-90F0BE3EACCD}">
      <dgm:prSet/>
      <dgm:spPr/>
      <dgm:t>
        <a:bodyPr/>
        <a:lstStyle/>
        <a:p>
          <a:endParaRPr lang="en-US"/>
        </a:p>
      </dgm:t>
    </dgm:pt>
    <dgm:pt modelId="{D8EA7697-50D0-49C3-9EB7-6281D28BA423}">
      <dgm:prSet/>
      <dgm:spPr/>
      <dgm:t>
        <a:bodyPr/>
        <a:lstStyle/>
        <a:p>
          <a:r>
            <a:rPr lang="en-US" dirty="0"/>
            <a:t>In class one Thursday a month (1:30pm-4:30pm) they will get field hours for class</a:t>
          </a:r>
        </a:p>
      </dgm:t>
    </dgm:pt>
    <dgm:pt modelId="{26E050DD-3E25-4B9F-98C1-8AE02EB76528}" type="parTrans" cxnId="{18B36CCA-A85F-4EAE-BEDD-5812BA45467E}">
      <dgm:prSet/>
      <dgm:spPr/>
      <dgm:t>
        <a:bodyPr/>
        <a:lstStyle/>
        <a:p>
          <a:endParaRPr lang="en-US"/>
        </a:p>
      </dgm:t>
    </dgm:pt>
    <dgm:pt modelId="{DFB086B7-456E-4251-BFF2-74585693B07B}" type="sibTrans" cxnId="{18B36CCA-A85F-4EAE-BEDD-5812BA45467E}">
      <dgm:prSet/>
      <dgm:spPr/>
      <dgm:t>
        <a:bodyPr/>
        <a:lstStyle/>
        <a:p>
          <a:endParaRPr lang="en-US"/>
        </a:p>
      </dgm:t>
    </dgm:pt>
    <dgm:pt modelId="{4CF91C92-3980-4EB3-92E2-4476B78A29D2}">
      <dgm:prSet/>
      <dgm:spPr/>
      <dgm:t>
        <a:bodyPr/>
        <a:lstStyle/>
        <a:p>
          <a:r>
            <a:rPr lang="en-US" u="sng"/>
            <a:t>1</a:t>
          </a:r>
          <a:r>
            <a:rPr lang="en-US" u="sng" baseline="30000"/>
            <a:t>st</a:t>
          </a:r>
          <a:r>
            <a:rPr lang="en-US" u="sng"/>
            <a:t> year MSW Extended Study (7051/7052)</a:t>
          </a:r>
          <a:endParaRPr lang="en-US"/>
        </a:p>
      </dgm:t>
    </dgm:pt>
    <dgm:pt modelId="{A8F6BAF5-EF79-406A-9E64-6F79564E89F4}" type="parTrans" cxnId="{D9281766-01A5-4578-B423-8A13224239FD}">
      <dgm:prSet/>
      <dgm:spPr/>
      <dgm:t>
        <a:bodyPr/>
        <a:lstStyle/>
        <a:p>
          <a:endParaRPr lang="en-US"/>
        </a:p>
      </dgm:t>
    </dgm:pt>
    <dgm:pt modelId="{C720839D-E671-4313-8C5C-283E84EE92A9}" type="sibTrans" cxnId="{D9281766-01A5-4578-B423-8A13224239FD}">
      <dgm:prSet/>
      <dgm:spPr/>
      <dgm:t>
        <a:bodyPr/>
        <a:lstStyle/>
        <a:p>
          <a:endParaRPr lang="en-US"/>
        </a:p>
      </dgm:t>
    </dgm:pt>
    <dgm:pt modelId="{AA450597-C68B-4202-9ABA-4675E7AA16D4}">
      <dgm:prSet custT="1"/>
      <dgm:spPr/>
      <dgm:t>
        <a:bodyPr/>
        <a:lstStyle/>
        <a:p>
          <a:r>
            <a:rPr lang="en-US" sz="1600" dirty="0"/>
            <a:t>Extended Study students have completed SWRK 7001 and will start field in August</a:t>
          </a:r>
        </a:p>
      </dgm:t>
    </dgm:pt>
    <dgm:pt modelId="{9E4B542B-BB20-4B22-B1DD-2CADC655E7F7}" type="parTrans" cxnId="{79B35809-AC8E-4CE2-8834-7B16A9469A82}">
      <dgm:prSet/>
      <dgm:spPr/>
      <dgm:t>
        <a:bodyPr/>
        <a:lstStyle/>
        <a:p>
          <a:endParaRPr lang="en-US"/>
        </a:p>
      </dgm:t>
    </dgm:pt>
    <dgm:pt modelId="{7579FC98-C3EA-4B06-B8BD-D63050EF94C6}" type="sibTrans" cxnId="{79B35809-AC8E-4CE2-8834-7B16A9469A82}">
      <dgm:prSet/>
      <dgm:spPr/>
      <dgm:t>
        <a:bodyPr/>
        <a:lstStyle/>
        <a:p>
          <a:endParaRPr lang="en-US"/>
        </a:p>
      </dgm:t>
    </dgm:pt>
    <dgm:pt modelId="{5F327B44-EE9E-406E-B4F9-D361C77482C6}">
      <dgm:prSet custT="1"/>
      <dgm:spPr/>
      <dgm:t>
        <a:bodyPr/>
        <a:lstStyle/>
        <a:p>
          <a:r>
            <a:rPr lang="en-US" sz="1600" dirty="0"/>
            <a:t>In class one Monday a month (5:30-8:30pm) or, online and they will get field hours for class</a:t>
          </a:r>
        </a:p>
      </dgm:t>
    </dgm:pt>
    <dgm:pt modelId="{6F1F5F66-FC47-4534-AD5E-E9B3F835477D}" type="parTrans" cxnId="{9D68B3C2-6077-4990-9E0D-04EF69861354}">
      <dgm:prSet/>
      <dgm:spPr/>
      <dgm:t>
        <a:bodyPr/>
        <a:lstStyle/>
        <a:p>
          <a:endParaRPr lang="en-US"/>
        </a:p>
      </dgm:t>
    </dgm:pt>
    <dgm:pt modelId="{79B9087F-CFDA-451E-81BD-020B79C9F6DC}" type="sibTrans" cxnId="{9D68B3C2-6077-4990-9E0D-04EF69861354}">
      <dgm:prSet/>
      <dgm:spPr/>
      <dgm:t>
        <a:bodyPr/>
        <a:lstStyle/>
        <a:p>
          <a:endParaRPr lang="en-US"/>
        </a:p>
      </dgm:t>
    </dgm:pt>
    <dgm:pt modelId="{047E52C6-C004-4809-A693-860D8BF37C01}" type="pres">
      <dgm:prSet presAssocID="{46ADB22D-DDDA-4EE2-A1E3-2FBDD2BD1058}" presName="Name0" presStyleCnt="0">
        <dgm:presLayoutVars>
          <dgm:dir/>
          <dgm:animLvl val="lvl"/>
          <dgm:resizeHandles val="exact"/>
        </dgm:presLayoutVars>
      </dgm:prSet>
      <dgm:spPr/>
    </dgm:pt>
    <dgm:pt modelId="{86FDFD20-D9F0-448E-988B-EFEB1F203969}" type="pres">
      <dgm:prSet presAssocID="{B686AE48-019C-4E1E-8E43-E873AFD417E1}" presName="linNode" presStyleCnt="0"/>
      <dgm:spPr/>
    </dgm:pt>
    <dgm:pt modelId="{E5B6FC87-763E-4C5A-965B-31A132C7D28B}" type="pres">
      <dgm:prSet presAssocID="{B686AE48-019C-4E1E-8E43-E873AFD417E1}" presName="parentText" presStyleLbl="node1" presStyleIdx="0" presStyleCnt="3">
        <dgm:presLayoutVars>
          <dgm:chMax val="1"/>
          <dgm:bulletEnabled val="1"/>
        </dgm:presLayoutVars>
      </dgm:prSet>
      <dgm:spPr/>
    </dgm:pt>
    <dgm:pt modelId="{9BF99873-CB1A-4A53-8797-CF68E5DF0461}" type="pres">
      <dgm:prSet presAssocID="{445465A6-3B64-4640-A27F-EE0701FB8D22}" presName="sp" presStyleCnt="0"/>
      <dgm:spPr/>
    </dgm:pt>
    <dgm:pt modelId="{5DA75D80-EE66-4C5E-9D72-0DC2558978B4}" type="pres">
      <dgm:prSet presAssocID="{57F76F34-46DC-4D44-988F-16D38D934FAB}" presName="linNode" presStyleCnt="0"/>
      <dgm:spPr/>
    </dgm:pt>
    <dgm:pt modelId="{2436E204-5F2B-463D-B0D3-44F270814801}" type="pres">
      <dgm:prSet presAssocID="{57F76F34-46DC-4D44-988F-16D38D934FAB}" presName="parentText" presStyleLbl="node1" presStyleIdx="1" presStyleCnt="3">
        <dgm:presLayoutVars>
          <dgm:chMax val="1"/>
          <dgm:bulletEnabled val="1"/>
        </dgm:presLayoutVars>
      </dgm:prSet>
      <dgm:spPr/>
    </dgm:pt>
    <dgm:pt modelId="{7178DD5F-E41C-4E58-BD67-B12F9754D5E3}" type="pres">
      <dgm:prSet presAssocID="{57F76F34-46DC-4D44-988F-16D38D934FAB}" presName="descendantText" presStyleLbl="alignAccFollowNode1" presStyleIdx="0" presStyleCnt="2">
        <dgm:presLayoutVars>
          <dgm:bulletEnabled val="1"/>
        </dgm:presLayoutVars>
      </dgm:prSet>
      <dgm:spPr/>
    </dgm:pt>
    <dgm:pt modelId="{E2735833-DD28-4120-B39B-D7A6DE04C261}" type="pres">
      <dgm:prSet presAssocID="{1348F561-28E6-4D12-AA0F-6971C49EF939}" presName="sp" presStyleCnt="0"/>
      <dgm:spPr/>
    </dgm:pt>
    <dgm:pt modelId="{55CC1AB2-950A-4A28-ADBE-138DCCF75E4C}" type="pres">
      <dgm:prSet presAssocID="{4CF91C92-3980-4EB3-92E2-4476B78A29D2}" presName="linNode" presStyleCnt="0"/>
      <dgm:spPr/>
    </dgm:pt>
    <dgm:pt modelId="{5BC82A46-6433-46F6-8095-623A23EF2471}" type="pres">
      <dgm:prSet presAssocID="{4CF91C92-3980-4EB3-92E2-4476B78A29D2}" presName="parentText" presStyleLbl="node1" presStyleIdx="2" presStyleCnt="3">
        <dgm:presLayoutVars>
          <dgm:chMax val="1"/>
          <dgm:bulletEnabled val="1"/>
        </dgm:presLayoutVars>
      </dgm:prSet>
      <dgm:spPr/>
    </dgm:pt>
    <dgm:pt modelId="{6256BABF-161E-4A7D-839D-2C8CDC5B9C24}" type="pres">
      <dgm:prSet presAssocID="{4CF91C92-3980-4EB3-92E2-4476B78A29D2}" presName="descendantText" presStyleLbl="alignAccFollowNode1" presStyleIdx="1" presStyleCnt="2" custLinFactNeighborX="-135" custLinFactNeighborY="-2035">
        <dgm:presLayoutVars>
          <dgm:bulletEnabled val="1"/>
        </dgm:presLayoutVars>
      </dgm:prSet>
      <dgm:spPr/>
    </dgm:pt>
  </dgm:ptLst>
  <dgm:cxnLst>
    <dgm:cxn modelId="{0906C108-965D-44ED-8330-8E1273A72D98}" type="presOf" srcId="{57F76F34-46DC-4D44-988F-16D38D934FAB}" destId="{2436E204-5F2B-463D-B0D3-44F270814801}" srcOrd="0" destOrd="0" presId="urn:microsoft.com/office/officeart/2005/8/layout/vList5"/>
    <dgm:cxn modelId="{79B35809-AC8E-4CE2-8834-7B16A9469A82}" srcId="{4CF91C92-3980-4EB3-92E2-4476B78A29D2}" destId="{AA450597-C68B-4202-9ABA-4675E7AA16D4}" srcOrd="0" destOrd="0" parTransId="{9E4B542B-BB20-4B22-B1DD-2CADC655E7F7}" sibTransId="{7579FC98-C3EA-4B06-B8BD-D63050EF94C6}"/>
    <dgm:cxn modelId="{64A19112-9E0B-4845-AC7B-013A150DB48A}" type="presOf" srcId="{5F327B44-EE9E-406E-B4F9-D361C77482C6}" destId="{6256BABF-161E-4A7D-839D-2C8CDC5B9C24}" srcOrd="0" destOrd="1" presId="urn:microsoft.com/office/officeart/2005/8/layout/vList5"/>
    <dgm:cxn modelId="{4E75055C-85A4-441A-AAFD-537B12A7FCB9}" type="presOf" srcId="{D8EA7697-50D0-49C3-9EB7-6281D28BA423}" destId="{7178DD5F-E41C-4E58-BD67-B12F9754D5E3}" srcOrd="0" destOrd="2" presId="urn:microsoft.com/office/officeart/2005/8/layout/vList5"/>
    <dgm:cxn modelId="{84DD2645-2431-46F9-9BEF-9620144FF399}" type="presOf" srcId="{46ADB22D-DDDA-4EE2-A1E3-2FBDD2BD1058}" destId="{047E52C6-C004-4809-A693-860D8BF37C01}" srcOrd="0" destOrd="0" presId="urn:microsoft.com/office/officeart/2005/8/layout/vList5"/>
    <dgm:cxn modelId="{D9281766-01A5-4578-B423-8A13224239FD}" srcId="{46ADB22D-DDDA-4EE2-A1E3-2FBDD2BD1058}" destId="{4CF91C92-3980-4EB3-92E2-4476B78A29D2}" srcOrd="2" destOrd="0" parTransId="{A8F6BAF5-EF79-406A-9E64-6F79564E89F4}" sibTransId="{C720839D-E671-4313-8C5C-283E84EE92A9}"/>
    <dgm:cxn modelId="{E36FB96E-B74E-45F3-88D8-32BCC7B7245C}" type="presOf" srcId="{4CF91C92-3980-4EB3-92E2-4476B78A29D2}" destId="{5BC82A46-6433-46F6-8095-623A23EF2471}" srcOrd="0" destOrd="0" presId="urn:microsoft.com/office/officeart/2005/8/layout/vList5"/>
    <dgm:cxn modelId="{7B31C257-F50E-4F29-B2E2-C555BD0BDE46}" srcId="{46ADB22D-DDDA-4EE2-A1E3-2FBDD2BD1058}" destId="{57F76F34-46DC-4D44-988F-16D38D934FAB}" srcOrd="1" destOrd="0" parTransId="{A2FAADFB-82D0-4920-9AD4-E07252904E87}" sibTransId="{1348F561-28E6-4D12-AA0F-6971C49EF939}"/>
    <dgm:cxn modelId="{33C9B899-2C57-4D2F-94D7-90F0BE3EACCD}" srcId="{57F76F34-46DC-4D44-988F-16D38D934FAB}" destId="{1D056967-2E77-4A2C-B294-BB686972F334}" srcOrd="1" destOrd="0" parTransId="{928FB298-057E-4871-A308-9B2E7DF01327}" sibTransId="{2CD86E14-B0C3-4143-8118-8BE8D12DFE66}"/>
    <dgm:cxn modelId="{DDF754B0-3FDB-4A58-81A6-E982673C0757}" type="presOf" srcId="{B686AE48-019C-4E1E-8E43-E873AFD417E1}" destId="{E5B6FC87-763E-4C5A-965B-31A132C7D28B}" srcOrd="0" destOrd="0" presId="urn:microsoft.com/office/officeart/2005/8/layout/vList5"/>
    <dgm:cxn modelId="{F2AF69BD-F083-4FDE-A80F-AA24D0657F9B}" type="presOf" srcId="{AA450597-C68B-4202-9ABA-4675E7AA16D4}" destId="{6256BABF-161E-4A7D-839D-2C8CDC5B9C24}" srcOrd="0" destOrd="0" presId="urn:microsoft.com/office/officeart/2005/8/layout/vList5"/>
    <dgm:cxn modelId="{9D68B3C2-6077-4990-9E0D-04EF69861354}" srcId="{4CF91C92-3980-4EB3-92E2-4476B78A29D2}" destId="{5F327B44-EE9E-406E-B4F9-D361C77482C6}" srcOrd="1" destOrd="0" parTransId="{6F1F5F66-FC47-4534-AD5E-E9B3F835477D}" sibTransId="{79B9087F-CFDA-451E-81BD-020B79C9F6DC}"/>
    <dgm:cxn modelId="{C4B322C7-24B3-4AF3-9BDA-F06A4A8ED2F4}" type="presOf" srcId="{1D056967-2E77-4A2C-B294-BB686972F334}" destId="{7178DD5F-E41C-4E58-BD67-B12F9754D5E3}" srcOrd="0" destOrd="1" presId="urn:microsoft.com/office/officeart/2005/8/layout/vList5"/>
    <dgm:cxn modelId="{18B36CCA-A85F-4EAE-BEDD-5812BA45467E}" srcId="{57F76F34-46DC-4D44-988F-16D38D934FAB}" destId="{D8EA7697-50D0-49C3-9EB7-6281D28BA423}" srcOrd="2" destOrd="0" parTransId="{26E050DD-3E25-4B9F-98C1-8AE02EB76528}" sibTransId="{DFB086B7-456E-4251-BFF2-74585693B07B}"/>
    <dgm:cxn modelId="{5EEC07D2-E1E1-424C-80AE-CAB3A45E2DDA}" srcId="{46ADB22D-DDDA-4EE2-A1E3-2FBDD2BD1058}" destId="{B686AE48-019C-4E1E-8E43-E873AFD417E1}" srcOrd="0" destOrd="0" parTransId="{44302BD2-0310-4404-89D1-8D51687D407C}" sibTransId="{445465A6-3B64-4640-A27F-EE0701FB8D22}"/>
    <dgm:cxn modelId="{27B54CD8-8FFE-4FD3-879F-9C577EC9656F}" type="presOf" srcId="{AA958B7D-80AB-43C6-93EC-E2386CB4D361}" destId="{7178DD5F-E41C-4E58-BD67-B12F9754D5E3}" srcOrd="0" destOrd="0" presId="urn:microsoft.com/office/officeart/2005/8/layout/vList5"/>
    <dgm:cxn modelId="{BC825FD9-364A-444A-80B3-A19099FACDEA}" srcId="{57F76F34-46DC-4D44-988F-16D38D934FAB}" destId="{AA958B7D-80AB-43C6-93EC-E2386CB4D361}" srcOrd="0" destOrd="0" parTransId="{59C9CC26-7477-4680-B8FC-1CDE270E6698}" sibTransId="{989D319A-5999-450A-A5C8-A39EE88969C0}"/>
    <dgm:cxn modelId="{C1CE616F-C3E3-4D6F-A554-F77A79D30B24}" type="presParOf" srcId="{047E52C6-C004-4809-A693-860D8BF37C01}" destId="{86FDFD20-D9F0-448E-988B-EFEB1F203969}" srcOrd="0" destOrd="0" presId="urn:microsoft.com/office/officeart/2005/8/layout/vList5"/>
    <dgm:cxn modelId="{899FC3E6-13C9-4709-8972-4DA8FB47DE8B}" type="presParOf" srcId="{86FDFD20-D9F0-448E-988B-EFEB1F203969}" destId="{E5B6FC87-763E-4C5A-965B-31A132C7D28B}" srcOrd="0" destOrd="0" presId="urn:microsoft.com/office/officeart/2005/8/layout/vList5"/>
    <dgm:cxn modelId="{933C91EB-7321-4C2A-ACBA-6C3EC5D5D1EA}" type="presParOf" srcId="{047E52C6-C004-4809-A693-860D8BF37C01}" destId="{9BF99873-CB1A-4A53-8797-CF68E5DF0461}" srcOrd="1" destOrd="0" presId="urn:microsoft.com/office/officeart/2005/8/layout/vList5"/>
    <dgm:cxn modelId="{61183B9F-1957-4361-8815-559BE64126B9}" type="presParOf" srcId="{047E52C6-C004-4809-A693-860D8BF37C01}" destId="{5DA75D80-EE66-4C5E-9D72-0DC2558978B4}" srcOrd="2" destOrd="0" presId="urn:microsoft.com/office/officeart/2005/8/layout/vList5"/>
    <dgm:cxn modelId="{B2D63BC6-4660-4BF0-A841-27BDED7403E9}" type="presParOf" srcId="{5DA75D80-EE66-4C5E-9D72-0DC2558978B4}" destId="{2436E204-5F2B-463D-B0D3-44F270814801}" srcOrd="0" destOrd="0" presId="urn:microsoft.com/office/officeart/2005/8/layout/vList5"/>
    <dgm:cxn modelId="{2DB7C721-DC58-4604-9465-D38768B92C5D}" type="presParOf" srcId="{5DA75D80-EE66-4C5E-9D72-0DC2558978B4}" destId="{7178DD5F-E41C-4E58-BD67-B12F9754D5E3}" srcOrd="1" destOrd="0" presId="urn:microsoft.com/office/officeart/2005/8/layout/vList5"/>
    <dgm:cxn modelId="{8C64C880-342D-48F8-A623-055851DAE109}" type="presParOf" srcId="{047E52C6-C004-4809-A693-860D8BF37C01}" destId="{E2735833-DD28-4120-B39B-D7A6DE04C261}" srcOrd="3" destOrd="0" presId="urn:microsoft.com/office/officeart/2005/8/layout/vList5"/>
    <dgm:cxn modelId="{1430408C-FB14-4051-BEF6-292EA30CAF09}" type="presParOf" srcId="{047E52C6-C004-4809-A693-860D8BF37C01}" destId="{55CC1AB2-950A-4A28-ADBE-138DCCF75E4C}" srcOrd="4" destOrd="0" presId="urn:microsoft.com/office/officeart/2005/8/layout/vList5"/>
    <dgm:cxn modelId="{1C84A1CF-C365-45FE-B05F-8FFDEE2A66F4}" type="presParOf" srcId="{55CC1AB2-950A-4A28-ADBE-138DCCF75E4C}" destId="{5BC82A46-6433-46F6-8095-623A23EF2471}" srcOrd="0" destOrd="0" presId="urn:microsoft.com/office/officeart/2005/8/layout/vList5"/>
    <dgm:cxn modelId="{E4C58FB9-65D7-4358-88DA-CC95D140144A}" type="presParOf" srcId="{55CC1AB2-950A-4A28-ADBE-138DCCF75E4C}" destId="{6256BABF-161E-4A7D-839D-2C8CDC5B9C24}"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3895215-673E-4328-B1A7-E9817D6FD21A}">
      <dsp:nvSpPr>
        <dsp:cNvPr id="0" name=""/>
        <dsp:cNvSpPr/>
      </dsp:nvSpPr>
      <dsp:spPr>
        <a:xfrm>
          <a:off x="0" y="926041"/>
          <a:ext cx="6263640" cy="1127295"/>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9070" tIns="179070" rIns="179070" bIns="179070" numCol="1" spcCol="1270" anchor="ctr" anchorCtr="0">
          <a:noAutofit/>
        </a:bodyPr>
        <a:lstStyle/>
        <a:p>
          <a:pPr marL="0" lvl="0" indent="0" algn="l" defTabSz="2089150">
            <a:lnSpc>
              <a:spcPct val="90000"/>
            </a:lnSpc>
            <a:spcBef>
              <a:spcPct val="0"/>
            </a:spcBef>
            <a:spcAft>
              <a:spcPct val="35000"/>
            </a:spcAft>
            <a:buNone/>
          </a:pPr>
          <a:r>
            <a:rPr lang="en-US" sz="4700" b="1" kern="1200"/>
            <a:t>Welcome/Introduction </a:t>
          </a:r>
          <a:endParaRPr lang="en-US" sz="4700" kern="1200"/>
        </a:p>
      </dsp:txBody>
      <dsp:txXfrm>
        <a:off x="55030" y="981071"/>
        <a:ext cx="6153580" cy="1017235"/>
      </dsp:txXfrm>
    </dsp:sp>
    <dsp:sp modelId="{267D97DC-6345-46B0-93F4-8E2B254F7D27}">
      <dsp:nvSpPr>
        <dsp:cNvPr id="0" name=""/>
        <dsp:cNvSpPr/>
      </dsp:nvSpPr>
      <dsp:spPr>
        <a:xfrm>
          <a:off x="0" y="2188696"/>
          <a:ext cx="6263640" cy="1127295"/>
        </a:xfrm>
        <a:prstGeom prst="roundRect">
          <a:avLst/>
        </a:prstGeom>
        <a:solidFill>
          <a:schemeClr val="accent5">
            <a:hueOff val="-3676672"/>
            <a:satOff val="-5114"/>
            <a:lumOff val="-196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9070" tIns="179070" rIns="179070" bIns="179070" numCol="1" spcCol="1270" anchor="ctr" anchorCtr="0">
          <a:noAutofit/>
        </a:bodyPr>
        <a:lstStyle/>
        <a:p>
          <a:pPr marL="0" lvl="0" indent="0" algn="l" defTabSz="2089150">
            <a:lnSpc>
              <a:spcPct val="90000"/>
            </a:lnSpc>
            <a:spcBef>
              <a:spcPct val="0"/>
            </a:spcBef>
            <a:spcAft>
              <a:spcPct val="35000"/>
            </a:spcAft>
            <a:buNone/>
          </a:pPr>
          <a:r>
            <a:rPr lang="en-US" sz="4700" b="1" kern="1200"/>
            <a:t>Training </a:t>
          </a:r>
          <a:endParaRPr lang="en-US" sz="4700" kern="1200"/>
        </a:p>
      </dsp:txBody>
      <dsp:txXfrm>
        <a:off x="55030" y="2243726"/>
        <a:ext cx="6153580" cy="1017235"/>
      </dsp:txXfrm>
    </dsp:sp>
    <dsp:sp modelId="{663E82DC-A2C7-452D-85AD-F636440AF8F7}">
      <dsp:nvSpPr>
        <dsp:cNvPr id="0" name=""/>
        <dsp:cNvSpPr/>
      </dsp:nvSpPr>
      <dsp:spPr>
        <a:xfrm>
          <a:off x="0" y="3451351"/>
          <a:ext cx="6263640" cy="1127295"/>
        </a:xfrm>
        <a:prstGeom prst="roundRect">
          <a:avLst/>
        </a:prstGeom>
        <a:solidFill>
          <a:schemeClr val="accent5">
            <a:hueOff val="-7353344"/>
            <a:satOff val="-10228"/>
            <a:lumOff val="-392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9070" tIns="179070" rIns="179070" bIns="179070" numCol="1" spcCol="1270" anchor="ctr" anchorCtr="0">
          <a:noAutofit/>
        </a:bodyPr>
        <a:lstStyle/>
        <a:p>
          <a:pPr marL="0" lvl="0" indent="0" algn="l" defTabSz="2089150">
            <a:lnSpc>
              <a:spcPct val="90000"/>
            </a:lnSpc>
            <a:spcBef>
              <a:spcPct val="0"/>
            </a:spcBef>
            <a:spcAft>
              <a:spcPct val="35000"/>
            </a:spcAft>
            <a:buNone/>
          </a:pPr>
          <a:r>
            <a:rPr lang="en-US" sz="4700" b="1" kern="1200"/>
            <a:t>Closing </a:t>
          </a:r>
          <a:endParaRPr lang="en-US" sz="4700" kern="1200"/>
        </a:p>
      </dsp:txBody>
      <dsp:txXfrm>
        <a:off x="55030" y="3506381"/>
        <a:ext cx="6153580" cy="101723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F64EE4E-202B-4C74-B951-ED002C517FE8}">
      <dsp:nvSpPr>
        <dsp:cNvPr id="0" name=""/>
        <dsp:cNvSpPr/>
      </dsp:nvSpPr>
      <dsp:spPr>
        <a:xfrm>
          <a:off x="130938" y="1393"/>
          <a:ext cx="4224635" cy="2682643"/>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1628B4A-1D5B-4A63-BEAE-A2F2B2A5519B}">
      <dsp:nvSpPr>
        <dsp:cNvPr id="0" name=""/>
        <dsp:cNvSpPr/>
      </dsp:nvSpPr>
      <dsp:spPr>
        <a:xfrm>
          <a:off x="600342" y="447327"/>
          <a:ext cx="4224635" cy="2682643"/>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a:t>Field education is the signature pedagogy in social work education</a:t>
          </a:r>
        </a:p>
      </dsp:txBody>
      <dsp:txXfrm>
        <a:off x="678914" y="525899"/>
        <a:ext cx="4067491" cy="2525499"/>
      </dsp:txXfrm>
    </dsp:sp>
    <dsp:sp modelId="{99C3DB08-BBFF-468C-81F2-C0D1BB6016EB}">
      <dsp:nvSpPr>
        <dsp:cNvPr id="0" name=""/>
        <dsp:cNvSpPr/>
      </dsp:nvSpPr>
      <dsp:spPr>
        <a:xfrm>
          <a:off x="5294381" y="1393"/>
          <a:ext cx="4224635" cy="2682643"/>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DA10B94-1A5F-4669-987E-6CDBF1ED38EF}">
      <dsp:nvSpPr>
        <dsp:cNvPr id="0" name=""/>
        <dsp:cNvSpPr/>
      </dsp:nvSpPr>
      <dsp:spPr>
        <a:xfrm>
          <a:off x="5763785" y="447327"/>
          <a:ext cx="4224635" cy="2682643"/>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a:t>Like all accredited social work programs, the School of Social Work utilizes a competency-based approach to identify and assess what students demonstrate in practice.</a:t>
          </a:r>
        </a:p>
      </dsp:txBody>
      <dsp:txXfrm>
        <a:off x="5842357" y="525899"/>
        <a:ext cx="4067491" cy="2525499"/>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C2BE19B-02D9-4788-862B-01CF5A913117}">
      <dsp:nvSpPr>
        <dsp:cNvPr id="0" name=""/>
        <dsp:cNvSpPr/>
      </dsp:nvSpPr>
      <dsp:spPr>
        <a:xfrm>
          <a:off x="2023872" y="278"/>
          <a:ext cx="8095488" cy="376118"/>
        </a:xfrm>
        <a:prstGeom prst="rect">
          <a:avLst/>
        </a:prstGeom>
        <a:solidFill>
          <a:schemeClr val="accent2">
            <a:tint val="40000"/>
            <a:alpha val="90000"/>
            <a:hueOff val="0"/>
            <a:satOff val="0"/>
            <a:lumOff val="0"/>
            <a:alphaOff val="0"/>
          </a:schemeClr>
        </a:solidFill>
        <a:ln w="12700" cap="flat" cmpd="sng" algn="ctr">
          <a:solidFill>
            <a:schemeClr val="accent2">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57075" tIns="95534" rIns="157075" bIns="95534" numCol="1" spcCol="1270" anchor="ctr" anchorCtr="0">
          <a:noAutofit/>
        </a:bodyPr>
        <a:lstStyle/>
        <a:p>
          <a:pPr marL="0" lvl="0" indent="0" algn="l" defTabSz="577850">
            <a:lnSpc>
              <a:spcPct val="90000"/>
            </a:lnSpc>
            <a:spcBef>
              <a:spcPct val="0"/>
            </a:spcBef>
            <a:spcAft>
              <a:spcPct val="35000"/>
            </a:spcAft>
            <a:buNone/>
          </a:pPr>
          <a:r>
            <a:rPr lang="en-US" sz="1300" kern="1200"/>
            <a:t>Demonstrate Ethical and Professional Behavior</a:t>
          </a:r>
        </a:p>
      </dsp:txBody>
      <dsp:txXfrm>
        <a:off x="2023872" y="278"/>
        <a:ext cx="8095488" cy="376118"/>
      </dsp:txXfrm>
    </dsp:sp>
    <dsp:sp modelId="{A8421B09-60BD-45CA-8153-E915171997AC}">
      <dsp:nvSpPr>
        <dsp:cNvPr id="0" name=""/>
        <dsp:cNvSpPr/>
      </dsp:nvSpPr>
      <dsp:spPr>
        <a:xfrm>
          <a:off x="0" y="278"/>
          <a:ext cx="2023872" cy="376118"/>
        </a:xfrm>
        <a:prstGeom prst="rect">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7097" tIns="37152" rIns="107097" bIns="37152" numCol="1" spcCol="1270" anchor="ctr" anchorCtr="0">
          <a:noAutofit/>
        </a:bodyPr>
        <a:lstStyle/>
        <a:p>
          <a:pPr marL="0" lvl="0" indent="0" algn="ctr" defTabSz="755650">
            <a:lnSpc>
              <a:spcPct val="90000"/>
            </a:lnSpc>
            <a:spcBef>
              <a:spcPct val="0"/>
            </a:spcBef>
            <a:spcAft>
              <a:spcPct val="35000"/>
            </a:spcAft>
            <a:buNone/>
          </a:pPr>
          <a:r>
            <a:rPr lang="en-US" sz="1700" kern="1200"/>
            <a:t>Demonstrate</a:t>
          </a:r>
        </a:p>
      </dsp:txBody>
      <dsp:txXfrm>
        <a:off x="0" y="278"/>
        <a:ext cx="2023872" cy="376118"/>
      </dsp:txXfrm>
    </dsp:sp>
    <dsp:sp modelId="{79C2C5A0-DA37-4475-A5E4-86B115670549}">
      <dsp:nvSpPr>
        <dsp:cNvPr id="0" name=""/>
        <dsp:cNvSpPr/>
      </dsp:nvSpPr>
      <dsp:spPr>
        <a:xfrm>
          <a:off x="2023872" y="398964"/>
          <a:ext cx="8095488" cy="376118"/>
        </a:xfrm>
        <a:prstGeom prst="rect">
          <a:avLst/>
        </a:prstGeom>
        <a:solidFill>
          <a:schemeClr val="accent2">
            <a:tint val="40000"/>
            <a:alpha val="90000"/>
            <a:hueOff val="-106153"/>
            <a:satOff val="-9418"/>
            <a:lumOff val="-96"/>
            <a:alphaOff val="0"/>
          </a:schemeClr>
        </a:solidFill>
        <a:ln w="12700" cap="flat" cmpd="sng" algn="ctr">
          <a:solidFill>
            <a:schemeClr val="accent2">
              <a:tint val="40000"/>
              <a:alpha val="90000"/>
              <a:hueOff val="-106153"/>
              <a:satOff val="-9418"/>
              <a:lumOff val="-96"/>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57075" tIns="95534" rIns="157075" bIns="95534" numCol="1" spcCol="1270" anchor="ctr" anchorCtr="0">
          <a:noAutofit/>
        </a:bodyPr>
        <a:lstStyle/>
        <a:p>
          <a:pPr marL="0" lvl="0" indent="0" algn="l" defTabSz="577850">
            <a:lnSpc>
              <a:spcPct val="90000"/>
            </a:lnSpc>
            <a:spcBef>
              <a:spcPct val="0"/>
            </a:spcBef>
            <a:spcAft>
              <a:spcPct val="35000"/>
            </a:spcAft>
            <a:buNone/>
          </a:pPr>
          <a:r>
            <a:rPr lang="en-US" sz="1300" kern="1200" dirty="0"/>
            <a:t>Engage in Diversity and Difference in Practice</a:t>
          </a:r>
        </a:p>
      </dsp:txBody>
      <dsp:txXfrm>
        <a:off x="2023872" y="398964"/>
        <a:ext cx="8095488" cy="376118"/>
      </dsp:txXfrm>
    </dsp:sp>
    <dsp:sp modelId="{2ED0C347-80A2-4BAA-88ED-FBB22FEFDC2C}">
      <dsp:nvSpPr>
        <dsp:cNvPr id="0" name=""/>
        <dsp:cNvSpPr/>
      </dsp:nvSpPr>
      <dsp:spPr>
        <a:xfrm>
          <a:off x="0" y="398964"/>
          <a:ext cx="2023872" cy="376118"/>
        </a:xfrm>
        <a:prstGeom prst="rect">
          <a:avLst/>
        </a:prstGeom>
        <a:solidFill>
          <a:schemeClr val="accent2">
            <a:hueOff val="-181920"/>
            <a:satOff val="-10491"/>
            <a:lumOff val="1078"/>
            <a:alphaOff val="0"/>
          </a:schemeClr>
        </a:solidFill>
        <a:ln w="12700" cap="flat" cmpd="sng" algn="ctr">
          <a:solidFill>
            <a:schemeClr val="accent2">
              <a:hueOff val="-181920"/>
              <a:satOff val="-10491"/>
              <a:lumOff val="1078"/>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7097" tIns="37152" rIns="107097" bIns="37152" numCol="1" spcCol="1270" anchor="ctr" anchorCtr="0">
          <a:noAutofit/>
        </a:bodyPr>
        <a:lstStyle/>
        <a:p>
          <a:pPr marL="0" lvl="0" indent="0" algn="ctr" defTabSz="755650">
            <a:lnSpc>
              <a:spcPct val="90000"/>
            </a:lnSpc>
            <a:spcBef>
              <a:spcPct val="0"/>
            </a:spcBef>
            <a:spcAft>
              <a:spcPct val="35000"/>
            </a:spcAft>
            <a:buNone/>
          </a:pPr>
          <a:r>
            <a:rPr lang="en-US" sz="1700" kern="1200"/>
            <a:t>Engage</a:t>
          </a:r>
        </a:p>
      </dsp:txBody>
      <dsp:txXfrm>
        <a:off x="0" y="398964"/>
        <a:ext cx="2023872" cy="376118"/>
      </dsp:txXfrm>
    </dsp:sp>
    <dsp:sp modelId="{F29508FC-6895-4FC5-A174-E5C91FD106B9}">
      <dsp:nvSpPr>
        <dsp:cNvPr id="0" name=""/>
        <dsp:cNvSpPr/>
      </dsp:nvSpPr>
      <dsp:spPr>
        <a:xfrm>
          <a:off x="2023872" y="797649"/>
          <a:ext cx="8095488" cy="376118"/>
        </a:xfrm>
        <a:prstGeom prst="rect">
          <a:avLst/>
        </a:prstGeom>
        <a:solidFill>
          <a:schemeClr val="accent2">
            <a:tint val="40000"/>
            <a:alpha val="90000"/>
            <a:hueOff val="-212306"/>
            <a:satOff val="-18836"/>
            <a:lumOff val="-192"/>
            <a:alphaOff val="0"/>
          </a:schemeClr>
        </a:solidFill>
        <a:ln w="12700" cap="flat" cmpd="sng" algn="ctr">
          <a:solidFill>
            <a:schemeClr val="accent2">
              <a:tint val="40000"/>
              <a:alpha val="90000"/>
              <a:hueOff val="-212306"/>
              <a:satOff val="-18836"/>
              <a:lumOff val="-192"/>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57075" tIns="95534" rIns="157075" bIns="95534" numCol="1" spcCol="1270" anchor="ctr" anchorCtr="0">
          <a:noAutofit/>
        </a:bodyPr>
        <a:lstStyle/>
        <a:p>
          <a:pPr marL="0" lvl="0" indent="0" algn="l" defTabSz="577850">
            <a:lnSpc>
              <a:spcPct val="90000"/>
            </a:lnSpc>
            <a:spcBef>
              <a:spcPct val="0"/>
            </a:spcBef>
            <a:spcAft>
              <a:spcPct val="35000"/>
            </a:spcAft>
            <a:buNone/>
          </a:pPr>
          <a:r>
            <a:rPr lang="en-US" sz="1300" kern="1200"/>
            <a:t>Advance Human Rights and Social, Economic, and Environmental Justice</a:t>
          </a:r>
        </a:p>
      </dsp:txBody>
      <dsp:txXfrm>
        <a:off x="2023872" y="797649"/>
        <a:ext cx="8095488" cy="376118"/>
      </dsp:txXfrm>
    </dsp:sp>
    <dsp:sp modelId="{DE3E94C7-7C69-4213-ACDC-16B886645177}">
      <dsp:nvSpPr>
        <dsp:cNvPr id="0" name=""/>
        <dsp:cNvSpPr/>
      </dsp:nvSpPr>
      <dsp:spPr>
        <a:xfrm>
          <a:off x="0" y="797649"/>
          <a:ext cx="2023872" cy="376118"/>
        </a:xfrm>
        <a:prstGeom prst="rect">
          <a:avLst/>
        </a:prstGeom>
        <a:solidFill>
          <a:schemeClr val="accent2">
            <a:hueOff val="-363841"/>
            <a:satOff val="-20982"/>
            <a:lumOff val="2157"/>
            <a:alphaOff val="0"/>
          </a:schemeClr>
        </a:solidFill>
        <a:ln w="12700" cap="flat" cmpd="sng" algn="ctr">
          <a:solidFill>
            <a:schemeClr val="accent2">
              <a:hueOff val="-363841"/>
              <a:satOff val="-20982"/>
              <a:lumOff val="2157"/>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7097" tIns="37152" rIns="107097" bIns="37152" numCol="1" spcCol="1270" anchor="ctr" anchorCtr="0">
          <a:noAutofit/>
        </a:bodyPr>
        <a:lstStyle/>
        <a:p>
          <a:pPr marL="0" lvl="0" indent="0" algn="ctr" defTabSz="755650">
            <a:lnSpc>
              <a:spcPct val="90000"/>
            </a:lnSpc>
            <a:spcBef>
              <a:spcPct val="0"/>
            </a:spcBef>
            <a:spcAft>
              <a:spcPct val="35000"/>
            </a:spcAft>
            <a:buNone/>
          </a:pPr>
          <a:r>
            <a:rPr lang="en-US" sz="1700" kern="1200"/>
            <a:t>Advance</a:t>
          </a:r>
        </a:p>
      </dsp:txBody>
      <dsp:txXfrm>
        <a:off x="0" y="797649"/>
        <a:ext cx="2023872" cy="376118"/>
      </dsp:txXfrm>
    </dsp:sp>
    <dsp:sp modelId="{7F15039C-F6D7-4804-BAB9-FF5E2A482566}">
      <dsp:nvSpPr>
        <dsp:cNvPr id="0" name=""/>
        <dsp:cNvSpPr/>
      </dsp:nvSpPr>
      <dsp:spPr>
        <a:xfrm>
          <a:off x="2023872" y="1196335"/>
          <a:ext cx="8095488" cy="376118"/>
        </a:xfrm>
        <a:prstGeom prst="rect">
          <a:avLst/>
        </a:prstGeom>
        <a:solidFill>
          <a:schemeClr val="accent2">
            <a:tint val="40000"/>
            <a:alpha val="90000"/>
            <a:hueOff val="-318460"/>
            <a:satOff val="-28255"/>
            <a:lumOff val="-288"/>
            <a:alphaOff val="0"/>
          </a:schemeClr>
        </a:solidFill>
        <a:ln w="12700" cap="flat" cmpd="sng" algn="ctr">
          <a:solidFill>
            <a:schemeClr val="accent2">
              <a:tint val="40000"/>
              <a:alpha val="90000"/>
              <a:hueOff val="-318460"/>
              <a:satOff val="-28255"/>
              <a:lumOff val="-288"/>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57075" tIns="95534" rIns="157075" bIns="95534" numCol="1" spcCol="1270" anchor="ctr" anchorCtr="0">
          <a:noAutofit/>
        </a:bodyPr>
        <a:lstStyle/>
        <a:p>
          <a:pPr marL="0" lvl="0" indent="0" algn="l" defTabSz="577850">
            <a:lnSpc>
              <a:spcPct val="90000"/>
            </a:lnSpc>
            <a:spcBef>
              <a:spcPct val="0"/>
            </a:spcBef>
            <a:spcAft>
              <a:spcPct val="35000"/>
            </a:spcAft>
            <a:buNone/>
          </a:pPr>
          <a:r>
            <a:rPr lang="en-US" sz="1300" kern="1200"/>
            <a:t>Engage In Practice-informed Research and Research-informed Practice</a:t>
          </a:r>
        </a:p>
      </dsp:txBody>
      <dsp:txXfrm>
        <a:off x="2023872" y="1196335"/>
        <a:ext cx="8095488" cy="376118"/>
      </dsp:txXfrm>
    </dsp:sp>
    <dsp:sp modelId="{45E6E95A-A47D-45D0-839A-76C126F168FC}">
      <dsp:nvSpPr>
        <dsp:cNvPr id="0" name=""/>
        <dsp:cNvSpPr/>
      </dsp:nvSpPr>
      <dsp:spPr>
        <a:xfrm>
          <a:off x="0" y="1196335"/>
          <a:ext cx="2023872" cy="376118"/>
        </a:xfrm>
        <a:prstGeom prst="rect">
          <a:avLst/>
        </a:prstGeom>
        <a:solidFill>
          <a:schemeClr val="accent2">
            <a:hueOff val="-545761"/>
            <a:satOff val="-31473"/>
            <a:lumOff val="3235"/>
            <a:alphaOff val="0"/>
          </a:schemeClr>
        </a:solidFill>
        <a:ln w="12700" cap="flat" cmpd="sng" algn="ctr">
          <a:solidFill>
            <a:schemeClr val="accent2">
              <a:hueOff val="-545761"/>
              <a:satOff val="-31473"/>
              <a:lumOff val="3235"/>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7097" tIns="37152" rIns="107097" bIns="37152" numCol="1" spcCol="1270" anchor="ctr" anchorCtr="0">
          <a:noAutofit/>
        </a:bodyPr>
        <a:lstStyle/>
        <a:p>
          <a:pPr marL="0" lvl="0" indent="0" algn="ctr" defTabSz="755650">
            <a:lnSpc>
              <a:spcPct val="90000"/>
            </a:lnSpc>
            <a:spcBef>
              <a:spcPct val="0"/>
            </a:spcBef>
            <a:spcAft>
              <a:spcPct val="35000"/>
            </a:spcAft>
            <a:buNone/>
          </a:pPr>
          <a:r>
            <a:rPr lang="en-US" sz="1700" kern="1200" dirty="0"/>
            <a:t>Engage</a:t>
          </a:r>
        </a:p>
      </dsp:txBody>
      <dsp:txXfrm>
        <a:off x="0" y="1196335"/>
        <a:ext cx="2023872" cy="376118"/>
      </dsp:txXfrm>
    </dsp:sp>
    <dsp:sp modelId="{F02157A0-2B2C-49F4-88CC-8C383BF3D902}">
      <dsp:nvSpPr>
        <dsp:cNvPr id="0" name=""/>
        <dsp:cNvSpPr/>
      </dsp:nvSpPr>
      <dsp:spPr>
        <a:xfrm>
          <a:off x="2023872" y="1595020"/>
          <a:ext cx="8095488" cy="376118"/>
        </a:xfrm>
        <a:prstGeom prst="rect">
          <a:avLst/>
        </a:prstGeom>
        <a:solidFill>
          <a:schemeClr val="accent2">
            <a:tint val="40000"/>
            <a:alpha val="90000"/>
            <a:hueOff val="-424613"/>
            <a:satOff val="-37673"/>
            <a:lumOff val="-385"/>
            <a:alphaOff val="0"/>
          </a:schemeClr>
        </a:solidFill>
        <a:ln w="12700" cap="flat" cmpd="sng" algn="ctr">
          <a:solidFill>
            <a:schemeClr val="accent2">
              <a:tint val="40000"/>
              <a:alpha val="90000"/>
              <a:hueOff val="-424613"/>
              <a:satOff val="-37673"/>
              <a:lumOff val="-385"/>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57075" tIns="95534" rIns="157075" bIns="95534" numCol="1" spcCol="1270" anchor="ctr" anchorCtr="0">
          <a:noAutofit/>
        </a:bodyPr>
        <a:lstStyle/>
        <a:p>
          <a:pPr marL="0" lvl="0" indent="0" algn="l" defTabSz="577850">
            <a:lnSpc>
              <a:spcPct val="90000"/>
            </a:lnSpc>
            <a:spcBef>
              <a:spcPct val="0"/>
            </a:spcBef>
            <a:spcAft>
              <a:spcPct val="35000"/>
            </a:spcAft>
            <a:buNone/>
          </a:pPr>
          <a:r>
            <a:rPr lang="en-US" sz="1300" kern="1200"/>
            <a:t>Engage in Policy Practice</a:t>
          </a:r>
        </a:p>
      </dsp:txBody>
      <dsp:txXfrm>
        <a:off x="2023872" y="1595020"/>
        <a:ext cx="8095488" cy="376118"/>
      </dsp:txXfrm>
    </dsp:sp>
    <dsp:sp modelId="{A62B5433-E737-4912-86A7-2EC5FBD39FFA}">
      <dsp:nvSpPr>
        <dsp:cNvPr id="0" name=""/>
        <dsp:cNvSpPr/>
      </dsp:nvSpPr>
      <dsp:spPr>
        <a:xfrm>
          <a:off x="0" y="1595020"/>
          <a:ext cx="2023872" cy="376118"/>
        </a:xfrm>
        <a:prstGeom prst="rect">
          <a:avLst/>
        </a:prstGeom>
        <a:solidFill>
          <a:schemeClr val="accent2">
            <a:hueOff val="-727682"/>
            <a:satOff val="-41964"/>
            <a:lumOff val="4314"/>
            <a:alphaOff val="0"/>
          </a:schemeClr>
        </a:solidFill>
        <a:ln w="12700" cap="flat" cmpd="sng" algn="ctr">
          <a:solidFill>
            <a:schemeClr val="accent2">
              <a:hueOff val="-727682"/>
              <a:satOff val="-41964"/>
              <a:lumOff val="4314"/>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7097" tIns="37152" rIns="107097" bIns="37152" numCol="1" spcCol="1270" anchor="ctr" anchorCtr="0">
          <a:noAutofit/>
        </a:bodyPr>
        <a:lstStyle/>
        <a:p>
          <a:pPr marL="0" lvl="0" indent="0" algn="ctr" defTabSz="755650">
            <a:lnSpc>
              <a:spcPct val="90000"/>
            </a:lnSpc>
            <a:spcBef>
              <a:spcPct val="0"/>
            </a:spcBef>
            <a:spcAft>
              <a:spcPct val="35000"/>
            </a:spcAft>
            <a:buNone/>
          </a:pPr>
          <a:r>
            <a:rPr lang="en-US" sz="1700" kern="1200" dirty="0"/>
            <a:t>Engage</a:t>
          </a:r>
        </a:p>
      </dsp:txBody>
      <dsp:txXfrm>
        <a:off x="0" y="1595020"/>
        <a:ext cx="2023872" cy="376118"/>
      </dsp:txXfrm>
    </dsp:sp>
    <dsp:sp modelId="{62E626DB-17CD-4DD4-9927-46D00D46AA1E}">
      <dsp:nvSpPr>
        <dsp:cNvPr id="0" name=""/>
        <dsp:cNvSpPr/>
      </dsp:nvSpPr>
      <dsp:spPr>
        <a:xfrm>
          <a:off x="2023872" y="1993706"/>
          <a:ext cx="8095488" cy="376118"/>
        </a:xfrm>
        <a:prstGeom prst="rect">
          <a:avLst/>
        </a:prstGeom>
        <a:solidFill>
          <a:schemeClr val="accent2">
            <a:tint val="40000"/>
            <a:alpha val="90000"/>
            <a:hueOff val="-530766"/>
            <a:satOff val="-47091"/>
            <a:lumOff val="-481"/>
            <a:alphaOff val="0"/>
          </a:schemeClr>
        </a:solidFill>
        <a:ln w="12700" cap="flat" cmpd="sng" algn="ctr">
          <a:solidFill>
            <a:schemeClr val="accent2">
              <a:tint val="40000"/>
              <a:alpha val="90000"/>
              <a:hueOff val="-530766"/>
              <a:satOff val="-47091"/>
              <a:lumOff val="-481"/>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57075" tIns="95534" rIns="157075" bIns="95534" numCol="1" spcCol="1270" anchor="ctr" anchorCtr="0">
          <a:noAutofit/>
        </a:bodyPr>
        <a:lstStyle/>
        <a:p>
          <a:pPr marL="0" lvl="0" indent="0" algn="l" defTabSz="577850">
            <a:lnSpc>
              <a:spcPct val="90000"/>
            </a:lnSpc>
            <a:spcBef>
              <a:spcPct val="0"/>
            </a:spcBef>
            <a:spcAft>
              <a:spcPct val="35000"/>
            </a:spcAft>
            <a:buNone/>
          </a:pPr>
          <a:r>
            <a:rPr lang="en-US" sz="1300" kern="1200"/>
            <a:t>Engage with Individuals, Families, Groups, Organizations, and Communities</a:t>
          </a:r>
        </a:p>
      </dsp:txBody>
      <dsp:txXfrm>
        <a:off x="2023872" y="1993706"/>
        <a:ext cx="8095488" cy="376118"/>
      </dsp:txXfrm>
    </dsp:sp>
    <dsp:sp modelId="{004C9C29-9236-4600-AF0A-CA6CAB074E72}">
      <dsp:nvSpPr>
        <dsp:cNvPr id="0" name=""/>
        <dsp:cNvSpPr/>
      </dsp:nvSpPr>
      <dsp:spPr>
        <a:xfrm>
          <a:off x="0" y="1993706"/>
          <a:ext cx="2023872" cy="376118"/>
        </a:xfrm>
        <a:prstGeom prst="rect">
          <a:avLst/>
        </a:prstGeom>
        <a:solidFill>
          <a:schemeClr val="accent2">
            <a:hueOff val="-909602"/>
            <a:satOff val="-52455"/>
            <a:lumOff val="5392"/>
            <a:alphaOff val="0"/>
          </a:schemeClr>
        </a:solidFill>
        <a:ln w="12700" cap="flat" cmpd="sng" algn="ctr">
          <a:solidFill>
            <a:schemeClr val="accent2">
              <a:hueOff val="-909602"/>
              <a:satOff val="-52455"/>
              <a:lumOff val="5392"/>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7097" tIns="37152" rIns="107097" bIns="37152" numCol="1" spcCol="1270" anchor="ctr" anchorCtr="0">
          <a:noAutofit/>
        </a:bodyPr>
        <a:lstStyle/>
        <a:p>
          <a:pPr marL="0" lvl="0" indent="0" algn="ctr" defTabSz="755650">
            <a:lnSpc>
              <a:spcPct val="90000"/>
            </a:lnSpc>
            <a:spcBef>
              <a:spcPct val="0"/>
            </a:spcBef>
            <a:spcAft>
              <a:spcPct val="35000"/>
            </a:spcAft>
            <a:buNone/>
          </a:pPr>
          <a:r>
            <a:rPr lang="en-US" sz="1700" kern="1200"/>
            <a:t>Engage</a:t>
          </a:r>
        </a:p>
      </dsp:txBody>
      <dsp:txXfrm>
        <a:off x="0" y="1993706"/>
        <a:ext cx="2023872" cy="376118"/>
      </dsp:txXfrm>
    </dsp:sp>
    <dsp:sp modelId="{5F3BDE04-8CD4-40B5-BB91-DC24A1B5C898}">
      <dsp:nvSpPr>
        <dsp:cNvPr id="0" name=""/>
        <dsp:cNvSpPr/>
      </dsp:nvSpPr>
      <dsp:spPr>
        <a:xfrm>
          <a:off x="2023872" y="2392391"/>
          <a:ext cx="8095488" cy="376118"/>
        </a:xfrm>
        <a:prstGeom prst="rect">
          <a:avLst/>
        </a:prstGeom>
        <a:solidFill>
          <a:schemeClr val="accent2">
            <a:tint val="40000"/>
            <a:alpha val="90000"/>
            <a:hueOff val="-636919"/>
            <a:satOff val="-56510"/>
            <a:lumOff val="-577"/>
            <a:alphaOff val="0"/>
          </a:schemeClr>
        </a:solidFill>
        <a:ln w="12700" cap="flat" cmpd="sng" algn="ctr">
          <a:solidFill>
            <a:schemeClr val="accent2">
              <a:tint val="40000"/>
              <a:alpha val="90000"/>
              <a:hueOff val="-636919"/>
              <a:satOff val="-56510"/>
              <a:lumOff val="-577"/>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57075" tIns="95534" rIns="157075" bIns="95534" numCol="1" spcCol="1270" anchor="ctr" anchorCtr="0">
          <a:noAutofit/>
        </a:bodyPr>
        <a:lstStyle/>
        <a:p>
          <a:pPr marL="0" lvl="0" indent="0" algn="l" defTabSz="577850">
            <a:lnSpc>
              <a:spcPct val="90000"/>
            </a:lnSpc>
            <a:spcBef>
              <a:spcPct val="0"/>
            </a:spcBef>
            <a:spcAft>
              <a:spcPct val="35000"/>
            </a:spcAft>
            <a:buNone/>
          </a:pPr>
          <a:r>
            <a:rPr lang="en-US" sz="1300" kern="1200"/>
            <a:t>Assess Individuals, Families, Groups, Organizations, and Communities </a:t>
          </a:r>
        </a:p>
      </dsp:txBody>
      <dsp:txXfrm>
        <a:off x="2023872" y="2392391"/>
        <a:ext cx="8095488" cy="376118"/>
      </dsp:txXfrm>
    </dsp:sp>
    <dsp:sp modelId="{A5F6E754-810E-4B60-827A-351E8E27A1D6}">
      <dsp:nvSpPr>
        <dsp:cNvPr id="0" name=""/>
        <dsp:cNvSpPr/>
      </dsp:nvSpPr>
      <dsp:spPr>
        <a:xfrm>
          <a:off x="0" y="2392391"/>
          <a:ext cx="2023872" cy="376118"/>
        </a:xfrm>
        <a:prstGeom prst="rect">
          <a:avLst/>
        </a:prstGeom>
        <a:solidFill>
          <a:schemeClr val="accent2">
            <a:hueOff val="-1091522"/>
            <a:satOff val="-62946"/>
            <a:lumOff val="6471"/>
            <a:alphaOff val="0"/>
          </a:schemeClr>
        </a:solidFill>
        <a:ln w="12700" cap="flat" cmpd="sng" algn="ctr">
          <a:solidFill>
            <a:schemeClr val="accent2">
              <a:hueOff val="-1091522"/>
              <a:satOff val="-62946"/>
              <a:lumOff val="6471"/>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7097" tIns="37152" rIns="107097" bIns="37152" numCol="1" spcCol="1270" anchor="ctr" anchorCtr="0">
          <a:noAutofit/>
        </a:bodyPr>
        <a:lstStyle/>
        <a:p>
          <a:pPr marL="0" lvl="0" indent="0" algn="ctr" defTabSz="755650">
            <a:lnSpc>
              <a:spcPct val="90000"/>
            </a:lnSpc>
            <a:spcBef>
              <a:spcPct val="0"/>
            </a:spcBef>
            <a:spcAft>
              <a:spcPct val="35000"/>
            </a:spcAft>
            <a:buNone/>
          </a:pPr>
          <a:r>
            <a:rPr lang="en-US" sz="1700" kern="1200"/>
            <a:t>Assess</a:t>
          </a:r>
        </a:p>
      </dsp:txBody>
      <dsp:txXfrm>
        <a:off x="0" y="2392391"/>
        <a:ext cx="2023872" cy="376118"/>
      </dsp:txXfrm>
    </dsp:sp>
    <dsp:sp modelId="{4720B610-0371-48AD-BEF8-9515F0A39167}">
      <dsp:nvSpPr>
        <dsp:cNvPr id="0" name=""/>
        <dsp:cNvSpPr/>
      </dsp:nvSpPr>
      <dsp:spPr>
        <a:xfrm>
          <a:off x="2023872" y="2791077"/>
          <a:ext cx="8095488" cy="376118"/>
        </a:xfrm>
        <a:prstGeom prst="rect">
          <a:avLst/>
        </a:prstGeom>
        <a:solidFill>
          <a:schemeClr val="accent2">
            <a:tint val="40000"/>
            <a:alpha val="90000"/>
            <a:hueOff val="-743073"/>
            <a:satOff val="-65928"/>
            <a:lumOff val="-673"/>
            <a:alphaOff val="0"/>
          </a:schemeClr>
        </a:solidFill>
        <a:ln w="12700" cap="flat" cmpd="sng" algn="ctr">
          <a:solidFill>
            <a:schemeClr val="accent2">
              <a:tint val="40000"/>
              <a:alpha val="90000"/>
              <a:hueOff val="-743073"/>
              <a:satOff val="-65928"/>
              <a:lumOff val="-673"/>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57075" tIns="95534" rIns="157075" bIns="95534" numCol="1" spcCol="1270" anchor="ctr" anchorCtr="0">
          <a:noAutofit/>
        </a:bodyPr>
        <a:lstStyle/>
        <a:p>
          <a:pPr marL="0" lvl="0" indent="0" algn="l" defTabSz="577850">
            <a:lnSpc>
              <a:spcPct val="90000"/>
            </a:lnSpc>
            <a:spcBef>
              <a:spcPct val="0"/>
            </a:spcBef>
            <a:spcAft>
              <a:spcPct val="35000"/>
            </a:spcAft>
            <a:buNone/>
          </a:pPr>
          <a:r>
            <a:rPr lang="en-US" sz="1300" kern="1200"/>
            <a:t>Intervene with Individuals, Families, Groups, Organizations, and Communities</a:t>
          </a:r>
        </a:p>
      </dsp:txBody>
      <dsp:txXfrm>
        <a:off x="2023872" y="2791077"/>
        <a:ext cx="8095488" cy="376118"/>
      </dsp:txXfrm>
    </dsp:sp>
    <dsp:sp modelId="{EF0ECA28-1B49-4B56-9245-B8D5379372DB}">
      <dsp:nvSpPr>
        <dsp:cNvPr id="0" name=""/>
        <dsp:cNvSpPr/>
      </dsp:nvSpPr>
      <dsp:spPr>
        <a:xfrm>
          <a:off x="0" y="2791077"/>
          <a:ext cx="2023872" cy="376118"/>
        </a:xfrm>
        <a:prstGeom prst="rect">
          <a:avLst/>
        </a:prstGeom>
        <a:solidFill>
          <a:schemeClr val="accent2">
            <a:hueOff val="-1273443"/>
            <a:satOff val="-73437"/>
            <a:lumOff val="7549"/>
            <a:alphaOff val="0"/>
          </a:schemeClr>
        </a:solidFill>
        <a:ln w="12700" cap="flat" cmpd="sng" algn="ctr">
          <a:solidFill>
            <a:schemeClr val="accent2">
              <a:hueOff val="-1273443"/>
              <a:satOff val="-73437"/>
              <a:lumOff val="7549"/>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7097" tIns="37152" rIns="107097" bIns="37152" numCol="1" spcCol="1270" anchor="ctr" anchorCtr="0">
          <a:noAutofit/>
        </a:bodyPr>
        <a:lstStyle/>
        <a:p>
          <a:pPr marL="0" lvl="0" indent="0" algn="ctr" defTabSz="755650">
            <a:lnSpc>
              <a:spcPct val="90000"/>
            </a:lnSpc>
            <a:spcBef>
              <a:spcPct val="0"/>
            </a:spcBef>
            <a:spcAft>
              <a:spcPct val="35000"/>
            </a:spcAft>
            <a:buNone/>
          </a:pPr>
          <a:r>
            <a:rPr lang="en-US" sz="1700" kern="1200"/>
            <a:t>Intervene</a:t>
          </a:r>
        </a:p>
      </dsp:txBody>
      <dsp:txXfrm>
        <a:off x="0" y="2791077"/>
        <a:ext cx="2023872" cy="376118"/>
      </dsp:txXfrm>
    </dsp:sp>
    <dsp:sp modelId="{16DC2CB6-F513-4D2C-9292-E2466B24FED9}">
      <dsp:nvSpPr>
        <dsp:cNvPr id="0" name=""/>
        <dsp:cNvSpPr/>
      </dsp:nvSpPr>
      <dsp:spPr>
        <a:xfrm>
          <a:off x="2023872" y="3189762"/>
          <a:ext cx="8095488" cy="376118"/>
        </a:xfrm>
        <a:prstGeom prst="rect">
          <a:avLst/>
        </a:prstGeom>
        <a:solidFill>
          <a:schemeClr val="accent2">
            <a:tint val="40000"/>
            <a:alpha val="90000"/>
            <a:hueOff val="-849226"/>
            <a:satOff val="-75346"/>
            <a:lumOff val="-769"/>
            <a:alphaOff val="0"/>
          </a:schemeClr>
        </a:solidFill>
        <a:ln w="12700" cap="flat" cmpd="sng" algn="ctr">
          <a:solidFill>
            <a:schemeClr val="accent2">
              <a:tint val="40000"/>
              <a:alpha val="90000"/>
              <a:hueOff val="-849226"/>
              <a:satOff val="-75346"/>
              <a:lumOff val="-769"/>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57075" tIns="95534" rIns="157075" bIns="95534" numCol="1" spcCol="1270" anchor="ctr" anchorCtr="0">
          <a:noAutofit/>
        </a:bodyPr>
        <a:lstStyle/>
        <a:p>
          <a:pPr marL="0" lvl="0" indent="0" algn="l" defTabSz="577850">
            <a:lnSpc>
              <a:spcPct val="90000"/>
            </a:lnSpc>
            <a:spcBef>
              <a:spcPct val="0"/>
            </a:spcBef>
            <a:spcAft>
              <a:spcPct val="35000"/>
            </a:spcAft>
            <a:buNone/>
          </a:pPr>
          <a:r>
            <a:rPr lang="en-US" sz="1300" kern="1200"/>
            <a:t>Evaluate Practice with Individuals, Families, Groups, Organizations, and Communities</a:t>
          </a:r>
        </a:p>
      </dsp:txBody>
      <dsp:txXfrm>
        <a:off x="2023872" y="3189762"/>
        <a:ext cx="8095488" cy="376118"/>
      </dsp:txXfrm>
    </dsp:sp>
    <dsp:sp modelId="{09C75011-AD93-43C2-B313-61CCA5162E00}">
      <dsp:nvSpPr>
        <dsp:cNvPr id="0" name=""/>
        <dsp:cNvSpPr/>
      </dsp:nvSpPr>
      <dsp:spPr>
        <a:xfrm>
          <a:off x="0" y="3189762"/>
          <a:ext cx="2023872" cy="376118"/>
        </a:xfrm>
        <a:prstGeom prst="rect">
          <a:avLst/>
        </a:prstGeom>
        <a:solidFill>
          <a:schemeClr val="accent2">
            <a:hueOff val="-1455363"/>
            <a:satOff val="-83928"/>
            <a:lumOff val="8628"/>
            <a:alphaOff val="0"/>
          </a:schemeClr>
        </a:solidFill>
        <a:ln w="12700" cap="flat" cmpd="sng" algn="ctr">
          <a:solidFill>
            <a:schemeClr val="accent2">
              <a:hueOff val="-1455363"/>
              <a:satOff val="-83928"/>
              <a:lumOff val="8628"/>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7097" tIns="37152" rIns="107097" bIns="37152" numCol="1" spcCol="1270" anchor="ctr" anchorCtr="0">
          <a:noAutofit/>
        </a:bodyPr>
        <a:lstStyle/>
        <a:p>
          <a:pPr marL="0" lvl="0" indent="0" algn="ctr" defTabSz="755650">
            <a:lnSpc>
              <a:spcPct val="90000"/>
            </a:lnSpc>
            <a:spcBef>
              <a:spcPct val="0"/>
            </a:spcBef>
            <a:spcAft>
              <a:spcPct val="35000"/>
            </a:spcAft>
            <a:buNone/>
          </a:pPr>
          <a:r>
            <a:rPr lang="en-US" sz="1700" kern="1200"/>
            <a:t>Evaluate</a:t>
          </a:r>
        </a:p>
      </dsp:txBody>
      <dsp:txXfrm>
        <a:off x="0" y="3189762"/>
        <a:ext cx="2023872" cy="376118"/>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59FBE58-9264-4125-BAEE-ED22C5D1B751}">
      <dsp:nvSpPr>
        <dsp:cNvPr id="0" name=""/>
        <dsp:cNvSpPr/>
      </dsp:nvSpPr>
      <dsp:spPr>
        <a:xfrm>
          <a:off x="0" y="195916"/>
          <a:ext cx="6263640" cy="1230693"/>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US" sz="2200" kern="1200"/>
            <a:t>Provides context for learning and professional development </a:t>
          </a:r>
        </a:p>
      </dsp:txBody>
      <dsp:txXfrm>
        <a:off x="60077" y="255993"/>
        <a:ext cx="6143486" cy="1110539"/>
      </dsp:txXfrm>
    </dsp:sp>
    <dsp:sp modelId="{35020864-367D-45D9-8D33-5E69C0733443}">
      <dsp:nvSpPr>
        <dsp:cNvPr id="0" name=""/>
        <dsp:cNvSpPr/>
      </dsp:nvSpPr>
      <dsp:spPr>
        <a:xfrm>
          <a:off x="0" y="1489970"/>
          <a:ext cx="6263640" cy="1230693"/>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US" sz="2200" kern="1200"/>
            <a:t>An opportunity to step back from the immediate, intense experience of the work we do and consider what the experience really means </a:t>
          </a:r>
        </a:p>
      </dsp:txBody>
      <dsp:txXfrm>
        <a:off x="60077" y="1550047"/>
        <a:ext cx="6143486" cy="1110539"/>
      </dsp:txXfrm>
    </dsp:sp>
    <dsp:sp modelId="{1DA8643B-72C8-4BF3-A0AD-3CDFBCFB3AAE}">
      <dsp:nvSpPr>
        <dsp:cNvPr id="0" name=""/>
        <dsp:cNvSpPr/>
      </dsp:nvSpPr>
      <dsp:spPr>
        <a:xfrm>
          <a:off x="0" y="2784023"/>
          <a:ext cx="6263640" cy="1230693"/>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US" sz="2200" kern="1200"/>
            <a:t>Allows the supervisee to examine their thoughts and feelings about their work and identify interventions that best meet the need of the client being served </a:t>
          </a:r>
        </a:p>
      </dsp:txBody>
      <dsp:txXfrm>
        <a:off x="60077" y="2844100"/>
        <a:ext cx="6143486" cy="1110539"/>
      </dsp:txXfrm>
    </dsp:sp>
    <dsp:sp modelId="{9F1A454D-7579-4922-87E5-D62E3A8201D2}">
      <dsp:nvSpPr>
        <dsp:cNvPr id="0" name=""/>
        <dsp:cNvSpPr/>
      </dsp:nvSpPr>
      <dsp:spPr>
        <a:xfrm>
          <a:off x="0" y="4078077"/>
          <a:ext cx="6263640" cy="1230693"/>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US" sz="2200" kern="1200"/>
            <a:t>Goal is to create an environment in which the supervisee can do their best thinking and subsequent performance</a:t>
          </a:r>
        </a:p>
      </dsp:txBody>
      <dsp:txXfrm>
        <a:off x="60077" y="4138154"/>
        <a:ext cx="6143486" cy="1110539"/>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AB5F795-8D4F-43E8-9B99-9FBF793156D3}">
      <dsp:nvSpPr>
        <dsp:cNvPr id="0" name=""/>
        <dsp:cNvSpPr/>
      </dsp:nvSpPr>
      <dsp:spPr>
        <a:xfrm>
          <a:off x="0" y="141958"/>
          <a:ext cx="10515600" cy="2000590"/>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en-US" sz="2300" kern="1200" dirty="0"/>
            <a:t>A cluster of functions -- administrative, educational and supportive -- performed within the context of a positive relationship by a person (supervisor) to whom authority has been delegated to direct, coordinate, enhance and evaluate the on-the-job performance of the supervisee(s) for whose work s/he is held accountable. </a:t>
          </a:r>
        </a:p>
      </dsp:txBody>
      <dsp:txXfrm>
        <a:off x="97661" y="239619"/>
        <a:ext cx="10320278" cy="1805268"/>
      </dsp:txXfrm>
    </dsp:sp>
    <dsp:sp modelId="{6E7FEFDD-4A9E-4E8C-8C5A-2F9AF3E87789}">
      <dsp:nvSpPr>
        <dsp:cNvPr id="0" name=""/>
        <dsp:cNvSpPr/>
      </dsp:nvSpPr>
      <dsp:spPr>
        <a:xfrm>
          <a:off x="0" y="2208789"/>
          <a:ext cx="10515600" cy="2000590"/>
        </a:xfrm>
        <a:prstGeom prst="roundRect">
          <a:avLst/>
        </a:prstGeom>
        <a:solidFill>
          <a:schemeClr val="accent5">
            <a:hueOff val="-7353344"/>
            <a:satOff val="-10228"/>
            <a:lumOff val="-392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en-US" sz="2300" kern="1200"/>
            <a:t>The primary goal of supervision is the establishment of an on-going relationship in which the supervisor designs specific learning tasks and teaching strategies related to the intern’s development as a professional. The supervisor empowers the intern to enter the profession by helping him/ her understand the core competencies of the profession. The supervisor guides the relationship to help him/her achieve success. </a:t>
          </a:r>
        </a:p>
      </dsp:txBody>
      <dsp:txXfrm>
        <a:off x="97661" y="2306450"/>
        <a:ext cx="10320278" cy="1805268"/>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2D37D52-2D66-4C75-AD77-9BFCF48BE5E5}">
      <dsp:nvSpPr>
        <dsp:cNvPr id="0" name=""/>
        <dsp:cNvSpPr/>
      </dsp:nvSpPr>
      <dsp:spPr>
        <a:xfrm>
          <a:off x="0" y="5389279"/>
          <a:ext cx="1647172" cy="505311"/>
        </a:xfrm>
        <a:prstGeom prst="rect">
          <a:avLst/>
        </a:prstGeom>
        <a:solidFill>
          <a:schemeClr val="accent5">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7147" tIns="92456" rIns="117147" bIns="92456" numCol="1" spcCol="1270" anchor="ctr" anchorCtr="0">
          <a:noAutofit/>
        </a:bodyPr>
        <a:lstStyle/>
        <a:p>
          <a:pPr marL="0" lvl="0" indent="0" algn="ctr" defTabSz="577850">
            <a:lnSpc>
              <a:spcPct val="90000"/>
            </a:lnSpc>
            <a:spcBef>
              <a:spcPct val="0"/>
            </a:spcBef>
            <a:spcAft>
              <a:spcPct val="35000"/>
            </a:spcAft>
            <a:buNone/>
          </a:pPr>
          <a:r>
            <a:rPr lang="en-US" sz="1300" kern="1200"/>
            <a:t>Interview</a:t>
          </a:r>
        </a:p>
      </dsp:txBody>
      <dsp:txXfrm>
        <a:off x="0" y="5389279"/>
        <a:ext cx="1647172" cy="505311"/>
      </dsp:txXfrm>
    </dsp:sp>
    <dsp:sp modelId="{7AF24F3A-54B9-4F35-BD2B-89E51D8ECE3F}">
      <dsp:nvSpPr>
        <dsp:cNvPr id="0" name=""/>
        <dsp:cNvSpPr/>
      </dsp:nvSpPr>
      <dsp:spPr>
        <a:xfrm>
          <a:off x="1647172" y="5389279"/>
          <a:ext cx="4941518" cy="505311"/>
        </a:xfrm>
        <a:prstGeom prst="rect">
          <a:avLst/>
        </a:prstGeom>
        <a:solidFill>
          <a:schemeClr val="accent5">
            <a:tint val="40000"/>
            <a:alpha val="90000"/>
            <a:hueOff val="0"/>
            <a:satOff val="0"/>
            <a:lumOff val="0"/>
            <a:alphaOff val="0"/>
          </a:schemeClr>
        </a:solidFill>
        <a:ln w="12700" cap="flat" cmpd="sng" algn="ctr">
          <a:solidFill>
            <a:schemeClr val="accent5">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0237" tIns="139700" rIns="100237" bIns="139700" numCol="1" spcCol="1270" anchor="ctr" anchorCtr="0">
          <a:noAutofit/>
        </a:bodyPr>
        <a:lstStyle/>
        <a:p>
          <a:pPr marL="0" lvl="0" indent="0" algn="l" defTabSz="488950">
            <a:lnSpc>
              <a:spcPct val="90000"/>
            </a:lnSpc>
            <a:spcBef>
              <a:spcPct val="0"/>
            </a:spcBef>
            <a:spcAft>
              <a:spcPct val="35000"/>
            </a:spcAft>
            <a:buNone/>
          </a:pPr>
          <a:r>
            <a:rPr lang="en-US" sz="1100" kern="1200" dirty="0"/>
            <a:t>Interview with agency and if both parties are in agreement, identify start date and any necessary paperwork that must be completed. </a:t>
          </a:r>
        </a:p>
      </dsp:txBody>
      <dsp:txXfrm>
        <a:off x="1647172" y="5389279"/>
        <a:ext cx="4941518" cy="505311"/>
      </dsp:txXfrm>
    </dsp:sp>
    <dsp:sp modelId="{670EC992-DA7E-4636-80E6-2C47C0DC322A}">
      <dsp:nvSpPr>
        <dsp:cNvPr id="0" name=""/>
        <dsp:cNvSpPr/>
      </dsp:nvSpPr>
      <dsp:spPr>
        <a:xfrm rot="10800000">
          <a:off x="0" y="4619690"/>
          <a:ext cx="1647172" cy="777169"/>
        </a:xfrm>
        <a:prstGeom prst="upArrowCallout">
          <a:avLst>
            <a:gd name="adj1" fmla="val 5000"/>
            <a:gd name="adj2" fmla="val 10000"/>
            <a:gd name="adj3" fmla="val 15000"/>
            <a:gd name="adj4" fmla="val 64977"/>
          </a:avLst>
        </a:prstGeom>
        <a:solidFill>
          <a:schemeClr val="accent5">
            <a:hueOff val="-1050478"/>
            <a:satOff val="-1461"/>
            <a:lumOff val="-560"/>
            <a:alphaOff val="0"/>
          </a:schemeClr>
        </a:solidFill>
        <a:ln w="12700" cap="flat" cmpd="sng" algn="ctr">
          <a:solidFill>
            <a:schemeClr val="accent5">
              <a:hueOff val="-1050478"/>
              <a:satOff val="-1461"/>
              <a:lumOff val="-56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7147" tIns="92456" rIns="117147" bIns="92456" numCol="1" spcCol="1270" anchor="ctr" anchorCtr="0">
          <a:noAutofit/>
        </a:bodyPr>
        <a:lstStyle/>
        <a:p>
          <a:pPr marL="0" lvl="0" indent="0" algn="ctr" defTabSz="577850">
            <a:lnSpc>
              <a:spcPct val="90000"/>
            </a:lnSpc>
            <a:spcBef>
              <a:spcPct val="0"/>
            </a:spcBef>
            <a:spcAft>
              <a:spcPct val="35000"/>
            </a:spcAft>
            <a:buNone/>
          </a:pPr>
          <a:r>
            <a:rPr lang="en-US" sz="1300" kern="1200"/>
            <a:t>Receive</a:t>
          </a:r>
        </a:p>
      </dsp:txBody>
      <dsp:txXfrm rot="-10800000">
        <a:off x="0" y="4619690"/>
        <a:ext cx="1647172" cy="505160"/>
      </dsp:txXfrm>
    </dsp:sp>
    <dsp:sp modelId="{52797B8C-D012-45CE-BB6C-AAEE44B42106}">
      <dsp:nvSpPr>
        <dsp:cNvPr id="0" name=""/>
        <dsp:cNvSpPr/>
      </dsp:nvSpPr>
      <dsp:spPr>
        <a:xfrm>
          <a:off x="1647172" y="4619690"/>
          <a:ext cx="4941518" cy="505160"/>
        </a:xfrm>
        <a:prstGeom prst="rect">
          <a:avLst/>
        </a:prstGeom>
        <a:solidFill>
          <a:schemeClr val="accent5">
            <a:tint val="40000"/>
            <a:alpha val="90000"/>
            <a:hueOff val="-1055965"/>
            <a:satOff val="-1831"/>
            <a:lumOff val="-184"/>
            <a:alphaOff val="0"/>
          </a:schemeClr>
        </a:solidFill>
        <a:ln w="12700" cap="flat" cmpd="sng" algn="ctr">
          <a:solidFill>
            <a:schemeClr val="accent5">
              <a:tint val="40000"/>
              <a:alpha val="90000"/>
              <a:hueOff val="-1055965"/>
              <a:satOff val="-1831"/>
              <a:lumOff val="-184"/>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0237" tIns="139700" rIns="100237" bIns="139700" numCol="1" spcCol="1270" anchor="ctr" anchorCtr="0">
          <a:noAutofit/>
        </a:bodyPr>
        <a:lstStyle/>
        <a:p>
          <a:pPr marL="0" lvl="0" indent="0" algn="l" defTabSz="488950">
            <a:lnSpc>
              <a:spcPct val="90000"/>
            </a:lnSpc>
            <a:spcBef>
              <a:spcPct val="0"/>
            </a:spcBef>
            <a:spcAft>
              <a:spcPct val="35000"/>
            </a:spcAft>
            <a:buNone/>
          </a:pPr>
          <a:r>
            <a:rPr lang="en-US" sz="1100" kern="1200"/>
            <a:t>Receive potential placement and schedule interview</a:t>
          </a:r>
        </a:p>
      </dsp:txBody>
      <dsp:txXfrm>
        <a:off x="1647172" y="4619690"/>
        <a:ext cx="4941518" cy="505160"/>
      </dsp:txXfrm>
    </dsp:sp>
    <dsp:sp modelId="{80597604-FBDA-4BBE-AB97-0796F6C3227F}">
      <dsp:nvSpPr>
        <dsp:cNvPr id="0" name=""/>
        <dsp:cNvSpPr/>
      </dsp:nvSpPr>
      <dsp:spPr>
        <a:xfrm rot="10800000">
          <a:off x="0" y="3850100"/>
          <a:ext cx="1647172" cy="777169"/>
        </a:xfrm>
        <a:prstGeom prst="upArrowCallout">
          <a:avLst>
            <a:gd name="adj1" fmla="val 5000"/>
            <a:gd name="adj2" fmla="val 10000"/>
            <a:gd name="adj3" fmla="val 15000"/>
            <a:gd name="adj4" fmla="val 64977"/>
          </a:avLst>
        </a:prstGeom>
        <a:solidFill>
          <a:schemeClr val="accent5">
            <a:hueOff val="-2100956"/>
            <a:satOff val="-2922"/>
            <a:lumOff val="-1121"/>
            <a:alphaOff val="0"/>
          </a:schemeClr>
        </a:solidFill>
        <a:ln w="12700" cap="flat" cmpd="sng" algn="ctr">
          <a:solidFill>
            <a:schemeClr val="accent5">
              <a:hueOff val="-2100956"/>
              <a:satOff val="-2922"/>
              <a:lumOff val="-1121"/>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7147" tIns="92456" rIns="117147" bIns="92456" numCol="1" spcCol="1270" anchor="ctr" anchorCtr="0">
          <a:noAutofit/>
        </a:bodyPr>
        <a:lstStyle/>
        <a:p>
          <a:pPr marL="0" lvl="0" indent="0" algn="ctr" defTabSz="577850">
            <a:lnSpc>
              <a:spcPct val="90000"/>
            </a:lnSpc>
            <a:spcBef>
              <a:spcPct val="0"/>
            </a:spcBef>
            <a:spcAft>
              <a:spcPct val="35000"/>
            </a:spcAft>
            <a:buNone/>
          </a:pPr>
          <a:r>
            <a:rPr lang="en-US" sz="1300" kern="1200"/>
            <a:t>Schedule</a:t>
          </a:r>
        </a:p>
      </dsp:txBody>
      <dsp:txXfrm rot="-10800000">
        <a:off x="0" y="3850100"/>
        <a:ext cx="1647172" cy="505160"/>
      </dsp:txXfrm>
    </dsp:sp>
    <dsp:sp modelId="{0787CCAC-3ACF-4F5C-9462-7807E5BF0F7B}">
      <dsp:nvSpPr>
        <dsp:cNvPr id="0" name=""/>
        <dsp:cNvSpPr/>
      </dsp:nvSpPr>
      <dsp:spPr>
        <a:xfrm>
          <a:off x="1647172" y="3850100"/>
          <a:ext cx="4941518" cy="505160"/>
        </a:xfrm>
        <a:prstGeom prst="rect">
          <a:avLst/>
        </a:prstGeom>
        <a:solidFill>
          <a:schemeClr val="accent5">
            <a:tint val="40000"/>
            <a:alpha val="90000"/>
            <a:hueOff val="-2111930"/>
            <a:satOff val="-3662"/>
            <a:lumOff val="-368"/>
            <a:alphaOff val="0"/>
          </a:schemeClr>
        </a:solidFill>
        <a:ln w="12700" cap="flat" cmpd="sng" algn="ctr">
          <a:solidFill>
            <a:schemeClr val="accent5">
              <a:tint val="40000"/>
              <a:alpha val="90000"/>
              <a:hueOff val="-2111930"/>
              <a:satOff val="-3662"/>
              <a:lumOff val="-368"/>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0237" tIns="139700" rIns="100237" bIns="139700" numCol="1" spcCol="1270" anchor="ctr" anchorCtr="0">
          <a:noAutofit/>
        </a:bodyPr>
        <a:lstStyle/>
        <a:p>
          <a:pPr marL="0" lvl="0" indent="0" algn="l" defTabSz="488950">
            <a:lnSpc>
              <a:spcPct val="90000"/>
            </a:lnSpc>
            <a:spcBef>
              <a:spcPct val="0"/>
            </a:spcBef>
            <a:spcAft>
              <a:spcPct val="35000"/>
            </a:spcAft>
            <a:buNone/>
          </a:pPr>
          <a:r>
            <a:rPr lang="en-US" sz="1100" kern="1200"/>
            <a:t>Schedule individual meeting with Director of Field Placement </a:t>
          </a:r>
        </a:p>
      </dsp:txBody>
      <dsp:txXfrm>
        <a:off x="1647172" y="3850100"/>
        <a:ext cx="4941518" cy="505160"/>
      </dsp:txXfrm>
    </dsp:sp>
    <dsp:sp modelId="{26BA3A9E-C303-4A72-810F-271B7E2B10C4}">
      <dsp:nvSpPr>
        <dsp:cNvPr id="0" name=""/>
        <dsp:cNvSpPr/>
      </dsp:nvSpPr>
      <dsp:spPr>
        <a:xfrm rot="10800000">
          <a:off x="0" y="3080510"/>
          <a:ext cx="1647172" cy="777169"/>
        </a:xfrm>
        <a:prstGeom prst="upArrowCallout">
          <a:avLst>
            <a:gd name="adj1" fmla="val 5000"/>
            <a:gd name="adj2" fmla="val 10000"/>
            <a:gd name="adj3" fmla="val 15000"/>
            <a:gd name="adj4" fmla="val 64977"/>
          </a:avLst>
        </a:prstGeom>
        <a:solidFill>
          <a:schemeClr val="accent5">
            <a:hueOff val="-3151433"/>
            <a:satOff val="-4383"/>
            <a:lumOff val="-1681"/>
            <a:alphaOff val="0"/>
          </a:schemeClr>
        </a:solidFill>
        <a:ln w="12700" cap="flat" cmpd="sng" algn="ctr">
          <a:solidFill>
            <a:schemeClr val="accent5">
              <a:hueOff val="-3151433"/>
              <a:satOff val="-4383"/>
              <a:lumOff val="-1681"/>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7147" tIns="92456" rIns="117147" bIns="92456" numCol="1" spcCol="1270" anchor="ctr" anchorCtr="0">
          <a:noAutofit/>
        </a:bodyPr>
        <a:lstStyle/>
        <a:p>
          <a:pPr marL="0" lvl="0" indent="0" algn="ctr" defTabSz="577850">
            <a:lnSpc>
              <a:spcPct val="90000"/>
            </a:lnSpc>
            <a:spcBef>
              <a:spcPct val="0"/>
            </a:spcBef>
            <a:spcAft>
              <a:spcPct val="35000"/>
            </a:spcAft>
            <a:buNone/>
          </a:pPr>
          <a:r>
            <a:rPr lang="en-US" sz="1300" kern="1200"/>
            <a:t>Review</a:t>
          </a:r>
        </a:p>
      </dsp:txBody>
      <dsp:txXfrm rot="-10800000">
        <a:off x="0" y="3080510"/>
        <a:ext cx="1647172" cy="505160"/>
      </dsp:txXfrm>
    </dsp:sp>
    <dsp:sp modelId="{FFF81C2E-2912-4E7E-BEB1-634114FED451}">
      <dsp:nvSpPr>
        <dsp:cNvPr id="0" name=""/>
        <dsp:cNvSpPr/>
      </dsp:nvSpPr>
      <dsp:spPr>
        <a:xfrm>
          <a:off x="1647172" y="3080510"/>
          <a:ext cx="4941518" cy="505160"/>
        </a:xfrm>
        <a:prstGeom prst="rect">
          <a:avLst/>
        </a:prstGeom>
        <a:solidFill>
          <a:schemeClr val="accent5">
            <a:tint val="40000"/>
            <a:alpha val="90000"/>
            <a:hueOff val="-3167895"/>
            <a:satOff val="-5493"/>
            <a:lumOff val="-552"/>
            <a:alphaOff val="0"/>
          </a:schemeClr>
        </a:solidFill>
        <a:ln w="12700" cap="flat" cmpd="sng" algn="ctr">
          <a:solidFill>
            <a:schemeClr val="accent5">
              <a:tint val="40000"/>
              <a:alpha val="90000"/>
              <a:hueOff val="-3167895"/>
              <a:satOff val="-5493"/>
              <a:lumOff val="-552"/>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0237" tIns="139700" rIns="100237" bIns="139700" numCol="1" spcCol="1270" anchor="ctr" anchorCtr="0">
          <a:noAutofit/>
        </a:bodyPr>
        <a:lstStyle/>
        <a:p>
          <a:pPr marL="0" lvl="0" indent="0" algn="l" defTabSz="488950">
            <a:lnSpc>
              <a:spcPct val="90000"/>
            </a:lnSpc>
            <a:spcBef>
              <a:spcPct val="0"/>
            </a:spcBef>
            <a:spcAft>
              <a:spcPct val="35000"/>
            </a:spcAft>
            <a:buNone/>
          </a:pPr>
          <a:r>
            <a:rPr lang="en-US" sz="1100" kern="1200"/>
            <a:t>Review the Council on Social Work Education (CSWE) 9 Core Competencies</a:t>
          </a:r>
        </a:p>
      </dsp:txBody>
      <dsp:txXfrm>
        <a:off x="1647172" y="3080510"/>
        <a:ext cx="4941518" cy="505160"/>
      </dsp:txXfrm>
    </dsp:sp>
    <dsp:sp modelId="{3D6D1708-D962-48A3-9623-A0C8B91AF977}">
      <dsp:nvSpPr>
        <dsp:cNvPr id="0" name=""/>
        <dsp:cNvSpPr/>
      </dsp:nvSpPr>
      <dsp:spPr>
        <a:xfrm rot="10800000">
          <a:off x="0" y="2310920"/>
          <a:ext cx="1647172" cy="777169"/>
        </a:xfrm>
        <a:prstGeom prst="upArrowCallout">
          <a:avLst>
            <a:gd name="adj1" fmla="val 5000"/>
            <a:gd name="adj2" fmla="val 10000"/>
            <a:gd name="adj3" fmla="val 15000"/>
            <a:gd name="adj4" fmla="val 64977"/>
          </a:avLst>
        </a:prstGeom>
        <a:solidFill>
          <a:schemeClr val="accent5">
            <a:hueOff val="-4201911"/>
            <a:satOff val="-5845"/>
            <a:lumOff val="-2241"/>
            <a:alphaOff val="0"/>
          </a:schemeClr>
        </a:solidFill>
        <a:ln w="12700" cap="flat" cmpd="sng" algn="ctr">
          <a:solidFill>
            <a:schemeClr val="accent5">
              <a:hueOff val="-4201911"/>
              <a:satOff val="-5845"/>
              <a:lumOff val="-2241"/>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7147" tIns="92456" rIns="117147" bIns="92456" numCol="1" spcCol="1270" anchor="ctr" anchorCtr="0">
          <a:noAutofit/>
        </a:bodyPr>
        <a:lstStyle/>
        <a:p>
          <a:pPr marL="0" lvl="0" indent="0" algn="ctr" defTabSz="577850">
            <a:lnSpc>
              <a:spcPct val="90000"/>
            </a:lnSpc>
            <a:spcBef>
              <a:spcPct val="0"/>
            </a:spcBef>
            <a:spcAft>
              <a:spcPct val="35000"/>
            </a:spcAft>
            <a:buNone/>
          </a:pPr>
          <a:r>
            <a:rPr lang="en-US" sz="1300" kern="1200"/>
            <a:t>View</a:t>
          </a:r>
        </a:p>
      </dsp:txBody>
      <dsp:txXfrm rot="-10800000">
        <a:off x="0" y="2310920"/>
        <a:ext cx="1647172" cy="505160"/>
      </dsp:txXfrm>
    </dsp:sp>
    <dsp:sp modelId="{5BA9262C-7A8C-4E42-B74B-B390F38F8E41}">
      <dsp:nvSpPr>
        <dsp:cNvPr id="0" name=""/>
        <dsp:cNvSpPr/>
      </dsp:nvSpPr>
      <dsp:spPr>
        <a:xfrm>
          <a:off x="1647172" y="2310920"/>
          <a:ext cx="4941518" cy="505160"/>
        </a:xfrm>
        <a:prstGeom prst="rect">
          <a:avLst/>
        </a:prstGeom>
        <a:solidFill>
          <a:schemeClr val="accent5">
            <a:tint val="40000"/>
            <a:alpha val="90000"/>
            <a:hueOff val="-4223860"/>
            <a:satOff val="-7323"/>
            <a:lumOff val="-737"/>
            <a:alphaOff val="0"/>
          </a:schemeClr>
        </a:solidFill>
        <a:ln w="12700" cap="flat" cmpd="sng" algn="ctr">
          <a:solidFill>
            <a:schemeClr val="accent5">
              <a:tint val="40000"/>
              <a:alpha val="90000"/>
              <a:hueOff val="-4223860"/>
              <a:satOff val="-7323"/>
              <a:lumOff val="-737"/>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0237" tIns="139700" rIns="100237" bIns="139700" numCol="1" spcCol="1270" anchor="ctr" anchorCtr="0">
          <a:noAutofit/>
        </a:bodyPr>
        <a:lstStyle/>
        <a:p>
          <a:pPr marL="0" lvl="0" indent="0" algn="l" defTabSz="488950">
            <a:lnSpc>
              <a:spcPct val="90000"/>
            </a:lnSpc>
            <a:spcBef>
              <a:spcPct val="0"/>
            </a:spcBef>
            <a:spcAft>
              <a:spcPct val="35000"/>
            </a:spcAft>
            <a:buNone/>
          </a:pPr>
          <a:r>
            <a:rPr lang="en-US" sz="1100" kern="1200"/>
            <a:t>View video, “A Day In The Life of A Social Worker”</a:t>
          </a:r>
        </a:p>
      </dsp:txBody>
      <dsp:txXfrm>
        <a:off x="1647172" y="2310920"/>
        <a:ext cx="4941518" cy="505160"/>
      </dsp:txXfrm>
    </dsp:sp>
    <dsp:sp modelId="{C1944E99-1DAA-43E2-A371-1FAE790A3ABB}">
      <dsp:nvSpPr>
        <dsp:cNvPr id="0" name=""/>
        <dsp:cNvSpPr/>
      </dsp:nvSpPr>
      <dsp:spPr>
        <a:xfrm rot="10800000">
          <a:off x="0" y="1541331"/>
          <a:ext cx="1647172" cy="777169"/>
        </a:xfrm>
        <a:prstGeom prst="upArrowCallout">
          <a:avLst>
            <a:gd name="adj1" fmla="val 5000"/>
            <a:gd name="adj2" fmla="val 10000"/>
            <a:gd name="adj3" fmla="val 15000"/>
            <a:gd name="adj4" fmla="val 64977"/>
          </a:avLst>
        </a:prstGeom>
        <a:solidFill>
          <a:schemeClr val="accent5">
            <a:hueOff val="-5252389"/>
            <a:satOff val="-7306"/>
            <a:lumOff val="-2801"/>
            <a:alphaOff val="0"/>
          </a:schemeClr>
        </a:solidFill>
        <a:ln w="12700" cap="flat" cmpd="sng" algn="ctr">
          <a:solidFill>
            <a:schemeClr val="accent5">
              <a:hueOff val="-5252389"/>
              <a:satOff val="-7306"/>
              <a:lumOff val="-2801"/>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7147" tIns="92456" rIns="117147" bIns="92456" numCol="1" spcCol="1270" anchor="ctr" anchorCtr="0">
          <a:noAutofit/>
        </a:bodyPr>
        <a:lstStyle/>
        <a:p>
          <a:pPr marL="0" lvl="0" indent="0" algn="ctr" defTabSz="577850">
            <a:lnSpc>
              <a:spcPct val="90000"/>
            </a:lnSpc>
            <a:spcBef>
              <a:spcPct val="0"/>
            </a:spcBef>
            <a:spcAft>
              <a:spcPct val="35000"/>
            </a:spcAft>
            <a:buNone/>
          </a:pPr>
          <a:r>
            <a:rPr lang="en-US" sz="1300" kern="1200"/>
            <a:t>Complete and submit</a:t>
          </a:r>
        </a:p>
      </dsp:txBody>
      <dsp:txXfrm rot="-10800000">
        <a:off x="0" y="1541331"/>
        <a:ext cx="1647172" cy="505160"/>
      </dsp:txXfrm>
    </dsp:sp>
    <dsp:sp modelId="{CB9CC860-7E40-428C-95AB-99A3B60E29D1}">
      <dsp:nvSpPr>
        <dsp:cNvPr id="0" name=""/>
        <dsp:cNvSpPr/>
      </dsp:nvSpPr>
      <dsp:spPr>
        <a:xfrm>
          <a:off x="1647172" y="1541331"/>
          <a:ext cx="4941518" cy="505160"/>
        </a:xfrm>
        <a:prstGeom prst="rect">
          <a:avLst/>
        </a:prstGeom>
        <a:solidFill>
          <a:schemeClr val="accent5">
            <a:tint val="40000"/>
            <a:alpha val="90000"/>
            <a:hueOff val="-5279825"/>
            <a:satOff val="-9154"/>
            <a:lumOff val="-921"/>
            <a:alphaOff val="0"/>
          </a:schemeClr>
        </a:solidFill>
        <a:ln w="12700" cap="flat" cmpd="sng" algn="ctr">
          <a:solidFill>
            <a:schemeClr val="accent5">
              <a:tint val="40000"/>
              <a:alpha val="90000"/>
              <a:hueOff val="-5279825"/>
              <a:satOff val="-9154"/>
              <a:lumOff val="-921"/>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0237" tIns="139700" rIns="100237" bIns="139700" numCol="1" spcCol="1270" anchor="ctr" anchorCtr="0">
          <a:noAutofit/>
        </a:bodyPr>
        <a:lstStyle/>
        <a:p>
          <a:pPr marL="0" lvl="0" indent="0" algn="l" defTabSz="488950">
            <a:lnSpc>
              <a:spcPct val="90000"/>
            </a:lnSpc>
            <a:spcBef>
              <a:spcPct val="0"/>
            </a:spcBef>
            <a:spcAft>
              <a:spcPct val="35000"/>
            </a:spcAft>
            <a:buNone/>
          </a:pPr>
          <a:r>
            <a:rPr lang="en-US" sz="1100" kern="1200"/>
            <a:t>Complete and submit field practicum application with an attached resume</a:t>
          </a:r>
        </a:p>
      </dsp:txBody>
      <dsp:txXfrm>
        <a:off x="1647172" y="1541331"/>
        <a:ext cx="4941518" cy="505160"/>
      </dsp:txXfrm>
    </dsp:sp>
    <dsp:sp modelId="{83B0CCA1-59E1-4710-93F7-2E51F02CCA05}">
      <dsp:nvSpPr>
        <dsp:cNvPr id="0" name=""/>
        <dsp:cNvSpPr/>
      </dsp:nvSpPr>
      <dsp:spPr>
        <a:xfrm rot="10800000">
          <a:off x="0" y="771741"/>
          <a:ext cx="1647172" cy="777169"/>
        </a:xfrm>
        <a:prstGeom prst="upArrowCallout">
          <a:avLst>
            <a:gd name="adj1" fmla="val 5000"/>
            <a:gd name="adj2" fmla="val 10000"/>
            <a:gd name="adj3" fmla="val 15000"/>
            <a:gd name="adj4" fmla="val 64977"/>
          </a:avLst>
        </a:prstGeom>
        <a:solidFill>
          <a:schemeClr val="accent5">
            <a:hueOff val="-6302867"/>
            <a:satOff val="-8767"/>
            <a:lumOff val="-3362"/>
            <a:alphaOff val="0"/>
          </a:schemeClr>
        </a:solidFill>
        <a:ln w="12700" cap="flat" cmpd="sng" algn="ctr">
          <a:solidFill>
            <a:schemeClr val="accent5">
              <a:hueOff val="-6302867"/>
              <a:satOff val="-8767"/>
              <a:lumOff val="-3362"/>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7147" tIns="92456" rIns="117147" bIns="92456" numCol="1" spcCol="1270" anchor="ctr" anchorCtr="0">
          <a:noAutofit/>
        </a:bodyPr>
        <a:lstStyle/>
        <a:p>
          <a:pPr marL="0" lvl="0" indent="0" algn="ctr" defTabSz="577850">
            <a:lnSpc>
              <a:spcPct val="90000"/>
            </a:lnSpc>
            <a:spcBef>
              <a:spcPct val="0"/>
            </a:spcBef>
            <a:spcAft>
              <a:spcPct val="35000"/>
            </a:spcAft>
            <a:buNone/>
          </a:pPr>
          <a:r>
            <a:rPr lang="en-US" sz="1300" kern="1200"/>
            <a:t>Pass</a:t>
          </a:r>
        </a:p>
      </dsp:txBody>
      <dsp:txXfrm rot="-10800000">
        <a:off x="0" y="771741"/>
        <a:ext cx="1647172" cy="505160"/>
      </dsp:txXfrm>
    </dsp:sp>
    <dsp:sp modelId="{ED7C7BD1-A06D-4534-802C-87AA88A9DD93}">
      <dsp:nvSpPr>
        <dsp:cNvPr id="0" name=""/>
        <dsp:cNvSpPr/>
      </dsp:nvSpPr>
      <dsp:spPr>
        <a:xfrm>
          <a:off x="1647172" y="771741"/>
          <a:ext cx="4941518" cy="505160"/>
        </a:xfrm>
        <a:prstGeom prst="rect">
          <a:avLst/>
        </a:prstGeom>
        <a:solidFill>
          <a:schemeClr val="accent5">
            <a:tint val="40000"/>
            <a:alpha val="90000"/>
            <a:hueOff val="-6335790"/>
            <a:satOff val="-10985"/>
            <a:lumOff val="-1105"/>
            <a:alphaOff val="0"/>
          </a:schemeClr>
        </a:solidFill>
        <a:ln w="12700" cap="flat" cmpd="sng" algn="ctr">
          <a:solidFill>
            <a:schemeClr val="accent5">
              <a:tint val="40000"/>
              <a:alpha val="90000"/>
              <a:hueOff val="-6335790"/>
              <a:satOff val="-10985"/>
              <a:lumOff val="-1105"/>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0237" tIns="139700" rIns="100237" bIns="139700" numCol="1" spcCol="1270" anchor="ctr" anchorCtr="0">
          <a:noAutofit/>
        </a:bodyPr>
        <a:lstStyle/>
        <a:p>
          <a:pPr marL="0" lvl="0" indent="0" algn="l" defTabSz="488950">
            <a:lnSpc>
              <a:spcPct val="90000"/>
            </a:lnSpc>
            <a:spcBef>
              <a:spcPct val="0"/>
            </a:spcBef>
            <a:spcAft>
              <a:spcPct val="35000"/>
            </a:spcAft>
            <a:buNone/>
          </a:pPr>
          <a:r>
            <a:rPr lang="en-US" sz="1100" kern="1200" dirty="0"/>
            <a:t>Successfully pass 9 core social work courses with a C or higher</a:t>
          </a:r>
        </a:p>
      </dsp:txBody>
      <dsp:txXfrm>
        <a:off x="1647172" y="771741"/>
        <a:ext cx="4941518" cy="505160"/>
      </dsp:txXfrm>
    </dsp:sp>
    <dsp:sp modelId="{17CE574E-B1BC-4E6D-B601-6E338DF85ABD}">
      <dsp:nvSpPr>
        <dsp:cNvPr id="0" name=""/>
        <dsp:cNvSpPr/>
      </dsp:nvSpPr>
      <dsp:spPr>
        <a:xfrm rot="10800000">
          <a:off x="0" y="2151"/>
          <a:ext cx="1647172" cy="777169"/>
        </a:xfrm>
        <a:prstGeom prst="upArrowCallout">
          <a:avLst>
            <a:gd name="adj1" fmla="val 5000"/>
            <a:gd name="adj2" fmla="val 10000"/>
            <a:gd name="adj3" fmla="val 15000"/>
            <a:gd name="adj4" fmla="val 64977"/>
          </a:avLst>
        </a:prstGeom>
        <a:solidFill>
          <a:schemeClr val="accent5">
            <a:hueOff val="-7353344"/>
            <a:satOff val="-10228"/>
            <a:lumOff val="-3922"/>
            <a:alphaOff val="0"/>
          </a:schemeClr>
        </a:solidFill>
        <a:ln w="12700" cap="flat" cmpd="sng" algn="ctr">
          <a:solidFill>
            <a:schemeClr val="accent5">
              <a:hueOff val="-7353344"/>
              <a:satOff val="-10228"/>
              <a:lumOff val="-3922"/>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7147" tIns="92456" rIns="117147" bIns="92456" numCol="1" spcCol="1270" anchor="ctr" anchorCtr="0">
          <a:noAutofit/>
        </a:bodyPr>
        <a:lstStyle/>
        <a:p>
          <a:pPr marL="0" lvl="0" indent="0" algn="ctr" defTabSz="577850">
            <a:lnSpc>
              <a:spcPct val="90000"/>
            </a:lnSpc>
            <a:spcBef>
              <a:spcPct val="0"/>
            </a:spcBef>
            <a:spcAft>
              <a:spcPct val="35000"/>
            </a:spcAft>
            <a:buNone/>
          </a:pPr>
          <a:r>
            <a:rPr lang="en-US" sz="1300" kern="1200"/>
            <a:t>Attend</a:t>
          </a:r>
        </a:p>
      </dsp:txBody>
      <dsp:txXfrm rot="-10800000">
        <a:off x="0" y="2151"/>
        <a:ext cx="1647172" cy="505160"/>
      </dsp:txXfrm>
    </dsp:sp>
    <dsp:sp modelId="{D9712A42-CC09-43C9-A1C3-4548AA2F1254}">
      <dsp:nvSpPr>
        <dsp:cNvPr id="0" name=""/>
        <dsp:cNvSpPr/>
      </dsp:nvSpPr>
      <dsp:spPr>
        <a:xfrm>
          <a:off x="1647172" y="2151"/>
          <a:ext cx="4941518" cy="505160"/>
        </a:xfrm>
        <a:prstGeom prst="rect">
          <a:avLst/>
        </a:prstGeom>
        <a:solidFill>
          <a:schemeClr val="accent5">
            <a:tint val="40000"/>
            <a:alpha val="90000"/>
            <a:hueOff val="-7391755"/>
            <a:satOff val="-12816"/>
            <a:lumOff val="-1289"/>
            <a:alphaOff val="0"/>
          </a:schemeClr>
        </a:solidFill>
        <a:ln w="12700" cap="flat" cmpd="sng" algn="ctr">
          <a:solidFill>
            <a:schemeClr val="accent5">
              <a:tint val="40000"/>
              <a:alpha val="90000"/>
              <a:hueOff val="-7391755"/>
              <a:satOff val="-12816"/>
              <a:lumOff val="-1289"/>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0237" tIns="139700" rIns="100237" bIns="139700" numCol="1" spcCol="1270" anchor="ctr" anchorCtr="0">
          <a:noAutofit/>
        </a:bodyPr>
        <a:lstStyle/>
        <a:p>
          <a:pPr marL="0" lvl="0" indent="0" algn="l" defTabSz="488950">
            <a:lnSpc>
              <a:spcPct val="90000"/>
            </a:lnSpc>
            <a:spcBef>
              <a:spcPct val="0"/>
            </a:spcBef>
            <a:spcAft>
              <a:spcPct val="35000"/>
            </a:spcAft>
            <a:buNone/>
          </a:pPr>
          <a:r>
            <a:rPr lang="en-US" sz="1100" kern="1200"/>
            <a:t>Attend Field Forum </a:t>
          </a:r>
        </a:p>
      </dsp:txBody>
      <dsp:txXfrm>
        <a:off x="1647172" y="2151"/>
        <a:ext cx="4941518" cy="505160"/>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F28C8B9-6B00-4860-8290-2951ED796F2E}">
      <dsp:nvSpPr>
        <dsp:cNvPr id="0" name=""/>
        <dsp:cNvSpPr/>
      </dsp:nvSpPr>
      <dsp:spPr>
        <a:xfrm>
          <a:off x="0" y="76853"/>
          <a:ext cx="6588691" cy="2836957"/>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kern="1200"/>
            <a:t>The MSW program at the University of Memphis offers two specializations: 1) </a:t>
          </a:r>
          <a:r>
            <a:rPr lang="en-US" sz="2400" i="1" kern="1200"/>
            <a:t>Advanced Practice with Children and Families </a:t>
          </a:r>
          <a:r>
            <a:rPr lang="en-US" sz="2400" kern="1200"/>
            <a:t>and 2) </a:t>
          </a:r>
          <a:r>
            <a:rPr lang="en-US" sz="2400" i="1" kern="1200"/>
            <a:t>Advanced Practice with Adults and Families</a:t>
          </a:r>
          <a:r>
            <a:rPr lang="en-US" sz="2400" kern="1200"/>
            <a:t>. </a:t>
          </a:r>
        </a:p>
      </dsp:txBody>
      <dsp:txXfrm>
        <a:off x="138489" y="215342"/>
        <a:ext cx="6311713" cy="2559979"/>
      </dsp:txXfrm>
    </dsp:sp>
    <dsp:sp modelId="{490A7EA4-4BB5-4281-B6B9-B2CE83943CE2}">
      <dsp:nvSpPr>
        <dsp:cNvPr id="0" name=""/>
        <dsp:cNvSpPr/>
      </dsp:nvSpPr>
      <dsp:spPr>
        <a:xfrm>
          <a:off x="0" y="2982931"/>
          <a:ext cx="6588691" cy="2836957"/>
        </a:xfrm>
        <a:prstGeom prst="roundRect">
          <a:avLst/>
        </a:prstGeom>
        <a:solidFill>
          <a:schemeClr val="accent5">
            <a:hueOff val="-7353344"/>
            <a:satOff val="-10228"/>
            <a:lumOff val="-392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kern="1200"/>
            <a:t>The goal of each specialization is to advance the generalist practice content in a manner that prepares students to utilize evidence‐based, ethically‐informed social work practices to help either children/youth or adults and families promote, restore, and maintain social functioning. </a:t>
          </a:r>
        </a:p>
      </dsp:txBody>
      <dsp:txXfrm>
        <a:off x="138489" y="3121420"/>
        <a:ext cx="6311713" cy="2559979"/>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5CC62EE-CFEC-4D42-9154-9E5D554F5AEA}">
      <dsp:nvSpPr>
        <dsp:cNvPr id="0" name=""/>
        <dsp:cNvSpPr/>
      </dsp:nvSpPr>
      <dsp:spPr>
        <a:xfrm>
          <a:off x="0" y="450512"/>
          <a:ext cx="6588691" cy="1549281"/>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8590" tIns="148590" rIns="148590" bIns="148590" numCol="1" spcCol="1270" anchor="ctr" anchorCtr="0">
          <a:noAutofit/>
        </a:bodyPr>
        <a:lstStyle/>
        <a:p>
          <a:pPr marL="0" lvl="0" indent="0" algn="l" defTabSz="1733550">
            <a:lnSpc>
              <a:spcPct val="90000"/>
            </a:lnSpc>
            <a:spcBef>
              <a:spcPct val="0"/>
            </a:spcBef>
            <a:spcAft>
              <a:spcPct val="35000"/>
            </a:spcAft>
            <a:buNone/>
          </a:pPr>
          <a:r>
            <a:rPr lang="en-US" sz="3900" u="sng" kern="1200"/>
            <a:t>1</a:t>
          </a:r>
          <a:r>
            <a:rPr lang="en-US" sz="3900" u="sng" kern="1200" baseline="30000"/>
            <a:t>st</a:t>
          </a:r>
          <a:r>
            <a:rPr lang="en-US" sz="3900" u="sng" kern="1200"/>
            <a:t> Year MSW</a:t>
          </a:r>
          <a:endParaRPr lang="en-US" sz="3900" kern="1200"/>
        </a:p>
      </dsp:txBody>
      <dsp:txXfrm>
        <a:off x="75630" y="526142"/>
        <a:ext cx="6437431" cy="1398021"/>
      </dsp:txXfrm>
    </dsp:sp>
    <dsp:sp modelId="{791A6B2E-A325-4410-8C73-53043C70FE80}">
      <dsp:nvSpPr>
        <dsp:cNvPr id="0" name=""/>
        <dsp:cNvSpPr/>
      </dsp:nvSpPr>
      <dsp:spPr>
        <a:xfrm>
          <a:off x="0" y="1999793"/>
          <a:ext cx="6588691" cy="189715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09191" tIns="49530" rIns="277368" bIns="49530" numCol="1" spcCol="1270" anchor="t" anchorCtr="0">
          <a:noAutofit/>
        </a:bodyPr>
        <a:lstStyle/>
        <a:p>
          <a:pPr marL="285750" lvl="1" indent="-285750" algn="l" defTabSz="1333500">
            <a:lnSpc>
              <a:spcPct val="90000"/>
            </a:lnSpc>
            <a:spcBef>
              <a:spcPct val="0"/>
            </a:spcBef>
            <a:spcAft>
              <a:spcPct val="20000"/>
            </a:spcAft>
            <a:buChar char="•"/>
          </a:pPr>
          <a:r>
            <a:rPr lang="en-US" sz="3000" kern="1200" dirty="0"/>
            <a:t>SWRK 7051 Foundation Field Placement I – 160 (14-16 </a:t>
          </a:r>
          <a:r>
            <a:rPr lang="en-US" sz="3000" kern="1200" dirty="0" err="1"/>
            <a:t>hrs</a:t>
          </a:r>
          <a:r>
            <a:rPr lang="en-US" sz="3000" kern="1200" dirty="0"/>
            <a:t> a week)</a:t>
          </a:r>
        </a:p>
        <a:p>
          <a:pPr marL="285750" lvl="1" indent="-285750" algn="l" defTabSz="1333500">
            <a:lnSpc>
              <a:spcPct val="90000"/>
            </a:lnSpc>
            <a:spcBef>
              <a:spcPct val="0"/>
            </a:spcBef>
            <a:spcAft>
              <a:spcPct val="20000"/>
            </a:spcAft>
            <a:buChar char="•"/>
          </a:pPr>
          <a:r>
            <a:rPr lang="en-US" sz="3000" kern="1200" dirty="0"/>
            <a:t>SWRK 7052 Foundation Field Placement II –180 (16-18 </a:t>
          </a:r>
          <a:r>
            <a:rPr lang="en-US" sz="3000" kern="1200" dirty="0" err="1"/>
            <a:t>hrs</a:t>
          </a:r>
          <a:r>
            <a:rPr lang="en-US" sz="3000" kern="1200" dirty="0"/>
            <a:t> a week)</a:t>
          </a:r>
        </a:p>
      </dsp:txBody>
      <dsp:txXfrm>
        <a:off x="0" y="1999793"/>
        <a:ext cx="6588691" cy="1897155"/>
      </dsp:txXfrm>
    </dsp:sp>
    <dsp:sp modelId="{91C59745-F088-4C7E-B335-76F458A3353F}">
      <dsp:nvSpPr>
        <dsp:cNvPr id="0" name=""/>
        <dsp:cNvSpPr/>
      </dsp:nvSpPr>
      <dsp:spPr>
        <a:xfrm>
          <a:off x="0" y="3896949"/>
          <a:ext cx="6588691" cy="1549281"/>
        </a:xfrm>
        <a:prstGeom prst="roundRect">
          <a:avLst/>
        </a:prstGeom>
        <a:solidFill>
          <a:schemeClr val="accent5">
            <a:hueOff val="-7353344"/>
            <a:satOff val="-10228"/>
            <a:lumOff val="-392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8590" tIns="148590" rIns="148590" bIns="148590" numCol="1" spcCol="1270" anchor="ctr" anchorCtr="0">
          <a:noAutofit/>
        </a:bodyPr>
        <a:lstStyle/>
        <a:p>
          <a:pPr marL="0" lvl="0" indent="0" algn="l" defTabSz="1733550">
            <a:lnSpc>
              <a:spcPct val="90000"/>
            </a:lnSpc>
            <a:spcBef>
              <a:spcPct val="0"/>
            </a:spcBef>
            <a:spcAft>
              <a:spcPct val="35000"/>
            </a:spcAft>
            <a:buNone/>
          </a:pPr>
          <a:r>
            <a:rPr lang="en-US" sz="3900" kern="1200" dirty="0"/>
            <a:t>Total Hours: 340 (COVID-19 REDUCED HOURS)</a:t>
          </a:r>
        </a:p>
      </dsp:txBody>
      <dsp:txXfrm>
        <a:off x="75630" y="3972579"/>
        <a:ext cx="6437431" cy="1398021"/>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5B6FC87-763E-4C5A-965B-31A132C7D28B}">
      <dsp:nvSpPr>
        <dsp:cNvPr id="0" name=""/>
        <dsp:cNvSpPr/>
      </dsp:nvSpPr>
      <dsp:spPr>
        <a:xfrm>
          <a:off x="0" y="2687"/>
          <a:ext cx="2254910" cy="1773971"/>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40005" rIns="80010" bIns="40005" numCol="1" spcCol="1270" anchor="ctr" anchorCtr="0">
          <a:noAutofit/>
        </a:bodyPr>
        <a:lstStyle/>
        <a:p>
          <a:pPr marL="0" lvl="0" indent="0" algn="ctr" defTabSz="933450">
            <a:lnSpc>
              <a:spcPct val="90000"/>
            </a:lnSpc>
            <a:spcBef>
              <a:spcPct val="0"/>
            </a:spcBef>
            <a:spcAft>
              <a:spcPct val="35000"/>
            </a:spcAft>
            <a:buNone/>
          </a:pPr>
          <a:r>
            <a:rPr lang="en-US" sz="2100" kern="1200"/>
            <a:t>Students are required to participate in field seminar classes</a:t>
          </a:r>
        </a:p>
      </dsp:txBody>
      <dsp:txXfrm>
        <a:off x="86598" y="89285"/>
        <a:ext cx="2081714" cy="1600775"/>
      </dsp:txXfrm>
    </dsp:sp>
    <dsp:sp modelId="{7178DD5F-E41C-4E58-BD67-B12F9754D5E3}">
      <dsp:nvSpPr>
        <dsp:cNvPr id="0" name=""/>
        <dsp:cNvSpPr/>
      </dsp:nvSpPr>
      <dsp:spPr>
        <a:xfrm rot="5400000">
          <a:off x="3549686" y="747979"/>
          <a:ext cx="1419177" cy="4008729"/>
        </a:xfrm>
        <a:prstGeom prst="round2SameRect">
          <a:avLst/>
        </a:prstGeom>
        <a:solidFill>
          <a:schemeClr val="accent5">
            <a:tint val="40000"/>
            <a:alpha val="90000"/>
            <a:hueOff val="0"/>
            <a:satOff val="0"/>
            <a:lumOff val="0"/>
            <a:alphaOff val="0"/>
          </a:schemeClr>
        </a:solidFill>
        <a:ln w="12700" cap="flat" cmpd="sng" algn="ctr">
          <a:solidFill>
            <a:schemeClr val="accent5">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9530" tIns="24765" rIns="49530" bIns="24765" numCol="1" spcCol="1270" anchor="ctr" anchorCtr="0">
          <a:noAutofit/>
        </a:bodyPr>
        <a:lstStyle/>
        <a:p>
          <a:pPr marL="114300" lvl="1" indent="-114300" algn="l" defTabSz="577850">
            <a:lnSpc>
              <a:spcPct val="90000"/>
            </a:lnSpc>
            <a:spcBef>
              <a:spcPct val="0"/>
            </a:spcBef>
            <a:spcAft>
              <a:spcPct val="15000"/>
            </a:spcAft>
            <a:buChar char="•"/>
          </a:pPr>
          <a:r>
            <a:rPr lang="en-US" sz="1300" kern="1200" dirty="0"/>
            <a:t>Have seminar class monthly throughout the semester (MUST complete SWRK 7001 course before starting field)</a:t>
          </a:r>
        </a:p>
        <a:p>
          <a:pPr marL="114300" lvl="1" indent="-114300" algn="l" defTabSz="577850">
            <a:lnSpc>
              <a:spcPct val="90000"/>
            </a:lnSpc>
            <a:spcBef>
              <a:spcPct val="0"/>
            </a:spcBef>
            <a:spcAft>
              <a:spcPct val="15000"/>
            </a:spcAft>
            <a:buChar char="•"/>
          </a:pPr>
          <a:r>
            <a:rPr lang="en-US" sz="1300" kern="1200" dirty="0"/>
            <a:t>Will start field mid-September (</a:t>
          </a:r>
          <a:r>
            <a:rPr lang="en-US" sz="1300" i="1" kern="1200" dirty="0"/>
            <a:t>tentative</a:t>
          </a:r>
          <a:r>
            <a:rPr lang="en-US" sz="1300" kern="1200" dirty="0"/>
            <a:t>)</a:t>
          </a:r>
        </a:p>
        <a:p>
          <a:pPr marL="114300" lvl="1" indent="-114300" algn="l" defTabSz="577850">
            <a:lnSpc>
              <a:spcPct val="90000"/>
            </a:lnSpc>
            <a:spcBef>
              <a:spcPct val="0"/>
            </a:spcBef>
            <a:spcAft>
              <a:spcPct val="15000"/>
            </a:spcAft>
            <a:buChar char="•"/>
          </a:pPr>
          <a:r>
            <a:rPr lang="en-US" sz="1300" kern="1200" dirty="0"/>
            <a:t>In class one Thursday a month (1:30pm-4:30pm) they will get field hours for class</a:t>
          </a:r>
        </a:p>
      </dsp:txBody>
      <dsp:txXfrm rot="-5400000">
        <a:off x="2254911" y="2112034"/>
        <a:ext cx="3939450" cy="1280619"/>
      </dsp:txXfrm>
    </dsp:sp>
    <dsp:sp modelId="{2436E204-5F2B-463D-B0D3-44F270814801}">
      <dsp:nvSpPr>
        <dsp:cNvPr id="0" name=""/>
        <dsp:cNvSpPr/>
      </dsp:nvSpPr>
      <dsp:spPr>
        <a:xfrm>
          <a:off x="0" y="1865358"/>
          <a:ext cx="2254910" cy="1773971"/>
        </a:xfrm>
        <a:prstGeom prst="roundRect">
          <a:avLst/>
        </a:prstGeom>
        <a:solidFill>
          <a:schemeClr val="accent5">
            <a:hueOff val="-3676672"/>
            <a:satOff val="-5114"/>
            <a:lumOff val="-196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40005" rIns="80010" bIns="40005" numCol="1" spcCol="1270" anchor="ctr" anchorCtr="0">
          <a:noAutofit/>
        </a:bodyPr>
        <a:lstStyle/>
        <a:p>
          <a:pPr marL="0" lvl="0" indent="0" algn="ctr" defTabSz="933450">
            <a:lnSpc>
              <a:spcPct val="90000"/>
            </a:lnSpc>
            <a:spcBef>
              <a:spcPct val="0"/>
            </a:spcBef>
            <a:spcAft>
              <a:spcPct val="35000"/>
            </a:spcAft>
            <a:buNone/>
          </a:pPr>
          <a:r>
            <a:rPr lang="en-US" sz="2100" u="sng" kern="1200"/>
            <a:t>1</a:t>
          </a:r>
          <a:r>
            <a:rPr lang="en-US" sz="2100" u="sng" kern="1200" baseline="30000"/>
            <a:t>st</a:t>
          </a:r>
          <a:r>
            <a:rPr lang="en-US" sz="2100" u="sng" kern="1200"/>
            <a:t> year MSW Full-Time (7051/7052)</a:t>
          </a:r>
          <a:endParaRPr lang="en-US" sz="2100" kern="1200"/>
        </a:p>
      </dsp:txBody>
      <dsp:txXfrm>
        <a:off x="86598" y="1951956"/>
        <a:ext cx="2081714" cy="1600775"/>
      </dsp:txXfrm>
    </dsp:sp>
    <dsp:sp modelId="{6256BABF-161E-4A7D-839D-2C8CDC5B9C24}">
      <dsp:nvSpPr>
        <dsp:cNvPr id="0" name=""/>
        <dsp:cNvSpPr/>
      </dsp:nvSpPr>
      <dsp:spPr>
        <a:xfrm rot="5400000">
          <a:off x="3546642" y="2581769"/>
          <a:ext cx="1419177" cy="4008729"/>
        </a:xfrm>
        <a:prstGeom prst="round2SameRect">
          <a:avLst/>
        </a:prstGeom>
        <a:solidFill>
          <a:schemeClr val="accent5">
            <a:tint val="40000"/>
            <a:alpha val="90000"/>
            <a:hueOff val="-7391755"/>
            <a:satOff val="-12816"/>
            <a:lumOff val="-1289"/>
            <a:alphaOff val="0"/>
          </a:schemeClr>
        </a:solidFill>
        <a:ln w="12700" cap="flat" cmpd="sng" algn="ctr">
          <a:solidFill>
            <a:schemeClr val="accent5">
              <a:tint val="40000"/>
              <a:alpha val="90000"/>
              <a:hueOff val="-7391755"/>
              <a:satOff val="-12816"/>
              <a:lumOff val="-1289"/>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9530" tIns="24765" rIns="49530" bIns="24765" numCol="1" spcCol="1270" anchor="ctr" anchorCtr="0">
          <a:noAutofit/>
        </a:bodyPr>
        <a:lstStyle/>
        <a:p>
          <a:pPr marL="171450" lvl="1" indent="-171450" algn="l" defTabSz="711200">
            <a:lnSpc>
              <a:spcPct val="90000"/>
            </a:lnSpc>
            <a:spcBef>
              <a:spcPct val="0"/>
            </a:spcBef>
            <a:spcAft>
              <a:spcPct val="15000"/>
            </a:spcAft>
            <a:buChar char="•"/>
          </a:pPr>
          <a:r>
            <a:rPr lang="en-US" sz="1600" kern="1200" dirty="0"/>
            <a:t>Extended Study students have completed SWRK 7001 and will start field in August</a:t>
          </a:r>
        </a:p>
        <a:p>
          <a:pPr marL="171450" lvl="1" indent="-171450" algn="l" defTabSz="711200">
            <a:lnSpc>
              <a:spcPct val="90000"/>
            </a:lnSpc>
            <a:spcBef>
              <a:spcPct val="0"/>
            </a:spcBef>
            <a:spcAft>
              <a:spcPct val="15000"/>
            </a:spcAft>
            <a:buChar char="•"/>
          </a:pPr>
          <a:r>
            <a:rPr lang="en-US" sz="1600" kern="1200" dirty="0"/>
            <a:t>In class one Monday a month (5:30-8:30pm) or, online and they will get field hours for class</a:t>
          </a:r>
        </a:p>
      </dsp:txBody>
      <dsp:txXfrm rot="-5400000">
        <a:off x="2251867" y="3945824"/>
        <a:ext cx="3939450" cy="1280619"/>
      </dsp:txXfrm>
    </dsp:sp>
    <dsp:sp modelId="{5BC82A46-6433-46F6-8095-623A23EF2471}">
      <dsp:nvSpPr>
        <dsp:cNvPr id="0" name=""/>
        <dsp:cNvSpPr/>
      </dsp:nvSpPr>
      <dsp:spPr>
        <a:xfrm>
          <a:off x="0" y="3728028"/>
          <a:ext cx="2254910" cy="1773971"/>
        </a:xfrm>
        <a:prstGeom prst="roundRect">
          <a:avLst/>
        </a:prstGeom>
        <a:solidFill>
          <a:schemeClr val="accent5">
            <a:hueOff val="-7353344"/>
            <a:satOff val="-10228"/>
            <a:lumOff val="-392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40005" rIns="80010" bIns="40005" numCol="1" spcCol="1270" anchor="ctr" anchorCtr="0">
          <a:noAutofit/>
        </a:bodyPr>
        <a:lstStyle/>
        <a:p>
          <a:pPr marL="0" lvl="0" indent="0" algn="ctr" defTabSz="933450">
            <a:lnSpc>
              <a:spcPct val="90000"/>
            </a:lnSpc>
            <a:spcBef>
              <a:spcPct val="0"/>
            </a:spcBef>
            <a:spcAft>
              <a:spcPct val="35000"/>
            </a:spcAft>
            <a:buNone/>
          </a:pPr>
          <a:r>
            <a:rPr lang="en-US" sz="2100" u="sng" kern="1200"/>
            <a:t>1</a:t>
          </a:r>
          <a:r>
            <a:rPr lang="en-US" sz="2100" u="sng" kern="1200" baseline="30000"/>
            <a:t>st</a:t>
          </a:r>
          <a:r>
            <a:rPr lang="en-US" sz="2100" u="sng" kern="1200"/>
            <a:t> year MSW Extended Study (7051/7052)</a:t>
          </a:r>
          <a:endParaRPr lang="en-US" sz="2100" kern="1200"/>
        </a:p>
      </dsp:txBody>
      <dsp:txXfrm>
        <a:off x="86598" y="3814626"/>
        <a:ext cx="2081714" cy="1600775"/>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16/7/layout/VerticalSolidActionList">
  <dgm:title val="Vertical Solid Action List"/>
  <dgm:desc val="Use to show non-sequential or grouped lists of information. Works well with large amounts of text. All text has the same level of emphasis, and direction is not implied."/>
  <dgm:catLst>
    <dgm:cat type="list" pri="5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 modelId="5">
          <dgm:prSet phldr="1"/>
        </dgm:pt>
        <dgm:pt modelId="51">
          <dgm:prSet phldr="1"/>
        </dgm:pt>
      </dgm:ptLst>
      <dgm:cxnLst>
        <dgm:cxn modelId="4" srcId="0" destId="1" srcOrd="0" destOrd="0"/>
        <dgm:cxn modelId="5" srcId="0" destId="2" srcOrd="1" destOrd="0"/>
        <dgm:cxn modelId="6" srcId="0" destId="3" srcOrd="2" destOrd="0"/>
        <dgm:cxn modelId="7" srcId="0" destId="4" srcOrd="3" destOrd="0"/>
        <dgm:cxn modelId="8" srcId="0" destId="5" srcOrd="4" destOrd="0"/>
        <dgm:cxn modelId="13" srcId="1" destId="11" srcOrd="0" destOrd="0"/>
        <dgm:cxn modelId="23" srcId="2" destId="21" srcOrd="0" destOrd="0"/>
        <dgm:cxn modelId="33" srcId="3" destId="31" srcOrd="0" destOrd="0"/>
        <dgm:cxn modelId="43" srcId="4" destId="41" srcOrd="0" destOrd="0"/>
        <dgm:cxn modelId="53" srcId="5" destId="5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6"/>
      <dgm:constr type="primFontSz" for="des" forName="parentText" op="equ" val="28"/>
      <dgm:constr type="primFontSz" for="des" forName="descendantText" refType="primFontSz" refFor="des" refForName="parentText" op="lte" fact="0.82"/>
      <dgm:constr type="primFontSz" for="des" forName="parentText" refType="primFontSz" refFor="des" refForName="descendantText" op="lte" fact="1.25"/>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2"/>
          <dgm:constr type="w" for="ch" forName="descendantText" refType="w" fact="0.8"/>
          <dgm:constr type="h" for="ch" forName="parentText" refType="h"/>
          <dgm:constr type="h" for="ch" forName="descendantText" refType="h" refFor="ch" refForName="parentText"/>
        </dgm:constrLst>
        <dgm:ruleLst/>
        <dgm:layoutNode name="parentText" styleLbl="alignNode1">
          <dgm:varLst>
            <dgm:chMax val="1"/>
            <dgm:bulletEnabled/>
          </dgm:varLst>
          <dgm:alg type="tx"/>
          <dgm:shape xmlns:r="http://schemas.openxmlformats.org/officeDocument/2006/relationships" type="rect" r:blip="" zOrderOff="3">
            <dgm:adjLst/>
          </dgm:shape>
          <dgm:presOf axis="self" ptType="node"/>
          <dgm:constrLst>
            <dgm:constr type="tMarg" refType="h" fact="0.28"/>
            <dgm:constr type="bMarg" refType="h" fact="0.28"/>
            <dgm:constr type="lMarg" refType="w" fact="0.15"/>
            <dgm:constr type="rMarg" refType="w" fact="0.15"/>
          </dgm:constrLst>
          <dgm:ruleLst>
            <dgm:rule type="primFontSz" val="15" fact="NaN" max="NaN"/>
          </dgm:ruleLst>
        </dgm:layoutNode>
        <dgm:layoutNode name="descendantText" styleLbl="alignAccFollowNode1">
          <dgm:varLst>
            <dgm:bulletEnabled/>
          </dgm:varLst>
          <dgm:alg type="tx">
            <dgm:param type="stBulletLvl" val="0"/>
            <dgm:param type="parTxLTRAlign" val="l"/>
            <dgm:param type="shpTxLTRAlignCh" val="l"/>
            <dgm:param type="parTxRTLAlign" val="r"/>
            <dgm:param type="shpTxRTLAlignCh" val="r"/>
          </dgm:alg>
          <dgm:choose name="Name10">
            <dgm:if name="Name11" func="var" arg="dir" op="equ" val="norm">
              <dgm:shape xmlns:r="http://schemas.openxmlformats.org/officeDocument/2006/relationships" type="rect" r:blip="">
                <dgm:adjLst/>
              </dgm:shape>
            </dgm:if>
            <dgm:else name="Name12">
              <dgm:shape xmlns:r="http://schemas.openxmlformats.org/officeDocument/2006/relationships" type="rect" r:blip="">
                <dgm:adjLst/>
              </dgm:shape>
            </dgm:else>
          </dgm:choose>
          <dgm:presOf axis="des" ptType="node"/>
          <dgm:constrLst>
            <dgm:constr type="primFontSz" val="24"/>
            <dgm:constr type="lMarg" refType="w" fact="0.055"/>
            <dgm:constr type="rMarg" refType="w" fact="0.055"/>
            <dgm:constr type="tMarg" refType="h" fact="0.72"/>
            <dgm:constr type="bMarg" refType="h" fact="0.72"/>
          </dgm:constrLst>
          <dgm:ruleLst>
            <dgm:rule type="primFontSz" val="11" fact="NaN" max="NaN"/>
          </dgm:ruleLst>
        </dgm:layoutNod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6.xml><?xml version="1.0" encoding="utf-8"?>
<dgm:layoutDef xmlns:dgm="http://schemas.openxmlformats.org/drawingml/2006/diagram" xmlns:a="http://schemas.openxmlformats.org/drawingml/2006/main" uniqueId="urn:microsoft.com/office/officeart/2016/7/layout/VerticalDownArrowProcess">
  <dgm:title val="Vertical Down Arrow Process"/>
  <dgm:desc val="Use to show a progression; a timeline; sequential steps in a task, process, or workflow; or to emphasize movement or direction. Level 1 text appears inside an arrow shape while Level 2 text appears below the arrow shapes."/>
  <dgm:catLst>
    <dgm:cat type="process" pri="5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Lst>
      <dgm:cxnLst>
        <dgm:cxn modelId="4" srcId="0" destId="1" srcOrd="0" destOrd="0"/>
        <dgm:cxn modelId="5" srcId="0" destId="2" srcOrd="1" destOrd="0"/>
        <dgm:cxn modelId="6" srcId="0" destId="3" srcOrd="2" destOrd="0"/>
        <dgm:cxn modelId="13" srcId="1" destId="11" srcOrd="0" destOrd="0"/>
        <dgm:cxn modelId="23" srcId="2" destId="21" srcOrd="0" destOrd="0"/>
        <dgm:cxn modelId="33" srcId="3" destId="3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36"/>
      <dgm:constr type="primFontSz" for="des" forName="parentTextArrow" refType="primFontSz" refFor="des" refForName="parentTextBox" op="equ"/>
      <dgm:constr type="primFontSz" for="des" forName="descendantArrow" val="24"/>
      <dgm:constr type="primFontSz" for="des" forName="descendantArrow" refType="primFontSz" refFor="des" refForName="parentTextArrow" op="lte"/>
      <dgm:constr type="primFontSz" for="des" forName="descendantBox" refType="primFontSz" refFor="des" refForName="parentTextArrow" op="lte"/>
      <dgm:constr type="primFontSz" for="des" forName="descendantBox" refType="primFontSz" refFor="des" refForName="parentTextBox" op="lte"/>
      <dgm:constr type="primFontSz" for="des" forName="descendantArrow" refType="primFontSz" refFor="des" refForName="parentTextBox" op="lte"/>
      <dgm:constr type="primFontSz" for="des" forName="descendantBox" refType="primFontSz" refFor="des" refForName="descendan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onstrLst>
              <dgm:constr type="w" for="ch" forName="parentTextBox" refType="w" fact="0.25"/>
              <dgm:constr type="h" for="ch" forName="parentTextBox" refType="h"/>
              <dgm:constr type="t" for="ch" forName="parentTextBox"/>
              <dgm:constr type="w" for="ch" forName="descendantBox" refType="w" fact="0.75"/>
              <dgm:constr type="l" for="ch" forName="descendantBox" refType="w" fact="0.25"/>
              <dgm:constr type="b" for="ch" forName="descendantBox" refType="h"/>
              <dgm:constr type="h" for="ch" forName="descendantBox" refType="h"/>
            </dgm:constrLst>
            <dgm:ruleLst/>
            <dgm:layoutNode name="parentTextBox" styleLbl="alignNode1">
              <dgm:alg type="tx"/>
              <dgm:shape xmlns:r="http://schemas.openxmlformats.org/officeDocument/2006/relationships" type="rect" r:blip="">
                <dgm:adjLst/>
              </dgm:shape>
              <dgm:presOf axis="self"/>
              <dgm:constrLst>
                <dgm:constr type="primFontSz" refType="h" op="lte" fact="0.5"/>
                <dgm:constr type="lMarg" refType="w" fact="0.2016"/>
                <dgm:constr type="rMarg" refType="w" fact="0.2016"/>
              </dgm:constrLst>
              <dgm:ruleLst>
                <dgm:rule type="primFontSz" val="13" fact="NaN" max="NaN"/>
              </dgm:ruleLst>
            </dgm:layoutNode>
            <dgm:layoutNode name="descendantBox" styleLbl="bgAccFollowNode1">
              <dgm:alg type="tx">
                <dgm:param type="stBulletLvl" val="0"/>
                <dgm:param type="parTxLTRAlign" val="l"/>
              </dgm:alg>
              <dgm:shape xmlns:r="http://schemas.openxmlformats.org/officeDocument/2006/relationships" type="rect" r:blip="">
                <dgm:adjLst/>
              </dgm:shape>
              <dgm:presOf/>
              <dgm:constrLst>
                <dgm:constr type="tMarg" refType="primFontSz"/>
                <dgm:constr type="bMarg" refType="primFontSz"/>
                <dgm:constr type="lMarg" refType="w" fact="0.0575"/>
                <dgm:constr type="rMarg" refType="w" fact="0.0575"/>
              </dgm:constrLst>
              <dgm:presOf axis="des" ptType="node"/>
              <dgm:ruleLst>
                <dgm:rule type="primFontSz" val="11" fact="NaN" max="NaN"/>
              </dgm:ruleLst>
            </dgm:layoutNode>
          </dgm:layoutNode>
        </dgm:if>
        <dgm:else name="Name17">
          <dgm:layoutNode name="arrowAndChildren">
            <dgm:alg type="composite"/>
            <dgm:shape xmlns:r="http://schemas.openxmlformats.org/officeDocument/2006/relationships" r:blip="">
              <dgm:adjLst/>
            </dgm:shape>
            <dgm:presOf/>
            <dgm:constrLst>
              <dgm:constr type="w" for="ch" forName="parentTextArrow" refType="w" fact="0.25"/>
              <dgm:constr type="t" for="ch" forName="parentTextArrow"/>
              <dgm:constr type="h" for="ch" forName="parentTextArrow" refType="h" fact="0.65"/>
              <dgm:constr type="w" for="ch" forName="arrow" refType="w" fact="0.25"/>
              <dgm:constr type="h" for="ch" forName="arrow" refType="h"/>
              <dgm:constr type="l" for="ch" forName="descendantArrow" refType="w" fact="0.25"/>
              <dgm:constr type="w" for="ch" forName="descendantArrow" refType="w" fact="0.75"/>
              <dgm:constr type="b" for="ch" forName="descendantArrow" refType="h" fact="0.65"/>
              <dgm:constr type="h" for="ch" forName="descendantArrow" refType="h" fact="0.65"/>
            </dgm:constrLst>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constr type="primFontSz" refType="h" op="lte" fact="0.5"/>
                <dgm:constr type="lMarg" refType="w" fact="0.2016"/>
                <dgm:constr type="rMarg" refType="w" fact="0.2016"/>
              </dgm:constrLst>
              <dgm:ruleLst>
                <dgm:rule type="primFontSz" val="13" fact="NaN" max="NaN"/>
              </dgm:ruleLst>
            </dgm:layoutNode>
            <dgm:layoutNode name="arrow" styleLbl="alignNode1">
              <dgm:alg type="sp"/>
              <dgm:shape xmlns:r="http://schemas.openxmlformats.org/officeDocument/2006/relationships" rot="180" type="upArrowCallout" r:blip="">
                <dgm:adjLst>
                  <dgm:adj idx="1" val="0.05"/>
                  <dgm:adj idx="2" val="0.1"/>
                  <dgm:adj idx="3" val="0.15"/>
                </dgm:adjLst>
              </dgm:shape>
              <dgm:presOf axis="self"/>
              <dgm:constrLst/>
              <dgm:ruleLst/>
            </dgm:layoutNode>
            <dgm:layoutNode name="descendantArrow" styleLbl="bgAccFollowNode1">
              <dgm:alg type="tx">
                <dgm:param type="stBulletLvl" val="0"/>
                <dgm:param type="parTxLTRAlign" val="l"/>
              </dgm:alg>
              <dgm:shape xmlns:r="http://schemas.openxmlformats.org/officeDocument/2006/relationships" type="rect" r:blip="">
                <dgm:adjLst/>
              </dgm:shape>
              <dgm:presOf axis="des" ptType="node"/>
              <dgm:constrLst>
                <dgm:constr type="tMarg" refType="primFontSz"/>
                <dgm:constr type="bMarg" refType="primFontSz"/>
                <dgm:constr type="lMarg" refType="w" fact="0.0575"/>
                <dgm:constr type="rMarg" refType="w" fact="0.0575"/>
              </dgm:constrLst>
              <dgm:ruleLst>
                <dgm:rule type="primFontSz" val="11" fact="NaN" max="NaN"/>
              </dgm:ruleLst>
            </dgm:layoutNod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8.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9.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6435"/>
          </a:xfrm>
          <a:prstGeom prst="rect">
            <a:avLst/>
          </a:prstGeom>
        </p:spPr>
        <p:txBody>
          <a:bodyPr vert="horz" lIns="92492" tIns="46246" rIns="92492" bIns="46246" rtlCol="0"/>
          <a:lstStyle>
            <a:lvl1pPr algn="l">
              <a:defRPr sz="1200"/>
            </a:lvl1pPr>
          </a:lstStyle>
          <a:p>
            <a:endParaRPr lang="en-US"/>
          </a:p>
        </p:txBody>
      </p:sp>
      <p:sp>
        <p:nvSpPr>
          <p:cNvPr id="3" name="Date Placeholder 2"/>
          <p:cNvSpPr>
            <a:spLocks noGrp="1"/>
          </p:cNvSpPr>
          <p:nvPr>
            <p:ph type="dt" idx="1"/>
          </p:nvPr>
        </p:nvSpPr>
        <p:spPr>
          <a:xfrm>
            <a:off x="3884614" y="0"/>
            <a:ext cx="2971800" cy="466435"/>
          </a:xfrm>
          <a:prstGeom prst="rect">
            <a:avLst/>
          </a:prstGeom>
        </p:spPr>
        <p:txBody>
          <a:bodyPr vert="horz" lIns="92492" tIns="46246" rIns="92492" bIns="46246" rtlCol="0"/>
          <a:lstStyle>
            <a:lvl1pPr algn="r">
              <a:defRPr sz="1200"/>
            </a:lvl1pPr>
          </a:lstStyle>
          <a:p>
            <a:fld id="{FAD81917-7899-E64E-B02B-E15173E7BF85}" type="datetimeFigureOut">
              <a:rPr lang="en-US" smtClean="0"/>
              <a:t>8/3/2020</a:t>
            </a:fld>
            <a:endParaRPr lang="en-US"/>
          </a:p>
        </p:txBody>
      </p:sp>
      <p:sp>
        <p:nvSpPr>
          <p:cNvPr id="4" name="Slide Image Placeholder 3"/>
          <p:cNvSpPr>
            <a:spLocks noGrp="1" noRot="1" noChangeAspect="1"/>
          </p:cNvSpPr>
          <p:nvPr>
            <p:ph type="sldImg" idx="2"/>
          </p:nvPr>
        </p:nvSpPr>
        <p:spPr>
          <a:xfrm>
            <a:off x="639763" y="1162050"/>
            <a:ext cx="5578475" cy="3138488"/>
          </a:xfrm>
          <a:prstGeom prst="rect">
            <a:avLst/>
          </a:prstGeom>
          <a:noFill/>
          <a:ln w="12700">
            <a:solidFill>
              <a:prstClr val="black"/>
            </a:solidFill>
          </a:ln>
        </p:spPr>
        <p:txBody>
          <a:bodyPr vert="horz" lIns="92492" tIns="46246" rIns="92492" bIns="46246" rtlCol="0" anchor="ctr"/>
          <a:lstStyle/>
          <a:p>
            <a:endParaRPr lang="en-US"/>
          </a:p>
        </p:txBody>
      </p:sp>
      <p:sp>
        <p:nvSpPr>
          <p:cNvPr id="5" name="Notes Placeholder 4"/>
          <p:cNvSpPr>
            <a:spLocks noGrp="1"/>
          </p:cNvSpPr>
          <p:nvPr>
            <p:ph type="body" sz="quarter" idx="3"/>
          </p:nvPr>
        </p:nvSpPr>
        <p:spPr>
          <a:xfrm>
            <a:off x="685800" y="4473893"/>
            <a:ext cx="5486400" cy="3660458"/>
          </a:xfrm>
          <a:prstGeom prst="rect">
            <a:avLst/>
          </a:prstGeom>
        </p:spPr>
        <p:txBody>
          <a:bodyPr vert="horz" lIns="92492" tIns="46246" rIns="92492" bIns="46246"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8"/>
            <a:ext cx="2971800" cy="466434"/>
          </a:xfrm>
          <a:prstGeom prst="rect">
            <a:avLst/>
          </a:prstGeom>
        </p:spPr>
        <p:txBody>
          <a:bodyPr vert="horz" lIns="92492" tIns="46246" rIns="92492" bIns="46246" rtlCol="0" anchor="b"/>
          <a:lstStyle>
            <a:lvl1pPr algn="l">
              <a:defRPr sz="1200"/>
            </a:lvl1pPr>
          </a:lstStyle>
          <a:p>
            <a:endParaRPr lang="en-US"/>
          </a:p>
        </p:txBody>
      </p:sp>
      <p:sp>
        <p:nvSpPr>
          <p:cNvPr id="7" name="Slide Number Placeholder 6"/>
          <p:cNvSpPr>
            <a:spLocks noGrp="1"/>
          </p:cNvSpPr>
          <p:nvPr>
            <p:ph type="sldNum" sz="quarter" idx="5"/>
          </p:nvPr>
        </p:nvSpPr>
        <p:spPr>
          <a:xfrm>
            <a:off x="3884614" y="8829968"/>
            <a:ext cx="2971800" cy="466434"/>
          </a:xfrm>
          <a:prstGeom prst="rect">
            <a:avLst/>
          </a:prstGeom>
        </p:spPr>
        <p:txBody>
          <a:bodyPr vert="horz" lIns="92492" tIns="46246" rIns="92492" bIns="46246" rtlCol="0" anchor="b"/>
          <a:lstStyle>
            <a:lvl1pPr algn="r">
              <a:defRPr sz="1200"/>
            </a:lvl1pPr>
          </a:lstStyle>
          <a:p>
            <a:fld id="{06BFC0AE-51E2-C54D-BAC1-4FFAF52A4F7C}" type="slidenum">
              <a:rPr lang="en-US" smtClean="0"/>
              <a:t>‹#›</a:t>
            </a:fld>
            <a:endParaRPr lang="en-US"/>
          </a:p>
        </p:txBody>
      </p:sp>
    </p:spTree>
    <p:extLst>
      <p:ext uri="{BB962C8B-B14F-4D97-AF65-F5344CB8AC3E}">
        <p14:creationId xmlns:p14="http://schemas.microsoft.com/office/powerpoint/2010/main" val="92205067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6BFC0AE-51E2-C54D-BAC1-4FFAF52A4F7C}" type="slidenum">
              <a:rPr lang="en-US" smtClean="0"/>
              <a:t>7</a:t>
            </a:fld>
            <a:endParaRPr lang="en-US"/>
          </a:p>
        </p:txBody>
      </p:sp>
    </p:spTree>
    <p:extLst>
      <p:ext uri="{BB962C8B-B14F-4D97-AF65-F5344CB8AC3E}">
        <p14:creationId xmlns:p14="http://schemas.microsoft.com/office/powerpoint/2010/main" val="294339722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14338" name="Notes Placeholder 2"/>
          <p:cNvSpPr>
            <a:spLocks noGrp="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 uri="{FAA26D3D-D897-4be2-8F04-BA451C77F1D7}">
              <ma14:placeholderFlag xmlns:ma14="http://schemas.microsoft.com/office/mac/drawingml/2011/main" xmlns="" val="1"/>
            </a:ext>
          </a:extLst>
        </p:spPr>
        <p:txBody>
          <a:bodyPr/>
          <a:lstStyle/>
          <a:p>
            <a:endParaRPr lang="x-none" altLang="x-none">
              <a:latin typeface="Times New Roman" charset="0"/>
              <a:ea typeface="MS PGothic" charset="-128"/>
            </a:endParaRPr>
          </a:p>
        </p:txBody>
      </p:sp>
      <p:sp>
        <p:nvSpPr>
          <p:cNvPr id="14339" name="Slide Number Placeholder 3"/>
          <p:cNvSpPr>
            <a:spLocks noGrp="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defRPr sz="2400">
                <a:solidFill>
                  <a:schemeClr val="tx1"/>
                </a:solidFill>
                <a:latin typeface="Times New Roman" charset="0"/>
                <a:ea typeface="MS PGothic" charset="-128"/>
              </a:defRPr>
            </a:lvl1pPr>
            <a:lvl2pPr marL="751494" indent="-289036" eaLnBrk="0" hangingPunct="0">
              <a:defRPr sz="2400">
                <a:solidFill>
                  <a:schemeClr val="tx1"/>
                </a:solidFill>
                <a:latin typeface="Times New Roman" charset="0"/>
                <a:ea typeface="MS PGothic" charset="-128"/>
              </a:defRPr>
            </a:lvl2pPr>
            <a:lvl3pPr marL="1156145" indent="-231229" eaLnBrk="0" hangingPunct="0">
              <a:defRPr sz="2400">
                <a:solidFill>
                  <a:schemeClr val="tx1"/>
                </a:solidFill>
                <a:latin typeface="Times New Roman" charset="0"/>
                <a:ea typeface="MS PGothic" charset="-128"/>
              </a:defRPr>
            </a:lvl3pPr>
            <a:lvl4pPr marL="1618602" indent="-231229" eaLnBrk="0" hangingPunct="0">
              <a:defRPr sz="2400">
                <a:solidFill>
                  <a:schemeClr val="tx1"/>
                </a:solidFill>
                <a:latin typeface="Times New Roman" charset="0"/>
                <a:ea typeface="MS PGothic" charset="-128"/>
              </a:defRPr>
            </a:lvl4pPr>
            <a:lvl5pPr marL="2081060" indent="-231229" eaLnBrk="0" hangingPunct="0">
              <a:defRPr sz="2400">
                <a:solidFill>
                  <a:schemeClr val="tx1"/>
                </a:solidFill>
                <a:latin typeface="Times New Roman" charset="0"/>
                <a:ea typeface="MS PGothic" charset="-128"/>
              </a:defRPr>
            </a:lvl5pPr>
            <a:lvl6pPr marL="2543518" indent="-231229" eaLnBrk="0" fontAlgn="base" hangingPunct="0">
              <a:spcBef>
                <a:spcPct val="0"/>
              </a:spcBef>
              <a:spcAft>
                <a:spcPct val="0"/>
              </a:spcAft>
              <a:defRPr sz="2400">
                <a:solidFill>
                  <a:schemeClr val="tx1"/>
                </a:solidFill>
                <a:latin typeface="Times New Roman" charset="0"/>
                <a:ea typeface="MS PGothic" charset="-128"/>
              </a:defRPr>
            </a:lvl6pPr>
            <a:lvl7pPr marL="3005976" indent="-231229" eaLnBrk="0" fontAlgn="base" hangingPunct="0">
              <a:spcBef>
                <a:spcPct val="0"/>
              </a:spcBef>
              <a:spcAft>
                <a:spcPct val="0"/>
              </a:spcAft>
              <a:defRPr sz="2400">
                <a:solidFill>
                  <a:schemeClr val="tx1"/>
                </a:solidFill>
                <a:latin typeface="Times New Roman" charset="0"/>
                <a:ea typeface="MS PGothic" charset="-128"/>
              </a:defRPr>
            </a:lvl7pPr>
            <a:lvl8pPr marL="3468434" indent="-231229" eaLnBrk="0" fontAlgn="base" hangingPunct="0">
              <a:spcBef>
                <a:spcPct val="0"/>
              </a:spcBef>
              <a:spcAft>
                <a:spcPct val="0"/>
              </a:spcAft>
              <a:defRPr sz="2400">
                <a:solidFill>
                  <a:schemeClr val="tx1"/>
                </a:solidFill>
                <a:latin typeface="Times New Roman" charset="0"/>
                <a:ea typeface="MS PGothic" charset="-128"/>
              </a:defRPr>
            </a:lvl8pPr>
            <a:lvl9pPr marL="3930891" indent="-231229" eaLnBrk="0" fontAlgn="base" hangingPunct="0">
              <a:spcBef>
                <a:spcPct val="0"/>
              </a:spcBef>
              <a:spcAft>
                <a:spcPct val="0"/>
              </a:spcAft>
              <a:defRPr sz="2400">
                <a:solidFill>
                  <a:schemeClr val="tx1"/>
                </a:solidFill>
                <a:latin typeface="Times New Roman" charset="0"/>
                <a:ea typeface="MS PGothic" charset="-128"/>
              </a:defRPr>
            </a:lvl9pPr>
          </a:lstStyle>
          <a:p>
            <a:pPr eaLnBrk="1" hangingPunct="1"/>
            <a:fld id="{E4DE25A3-6963-D64D-95D8-47BED6EDB237}" type="slidenum">
              <a:rPr lang="en-US" altLang="x-none" sz="1200"/>
              <a:pPr eaLnBrk="1" hangingPunct="1"/>
              <a:t>12</a:t>
            </a:fld>
            <a:endParaRPr lang="en-US" altLang="x-none" sz="120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6BFC0AE-51E2-C54D-BAC1-4FFAF52A4F7C}" type="slidenum">
              <a:rPr lang="en-US" smtClean="0"/>
              <a:t>36</a:t>
            </a:fld>
            <a:endParaRPr lang="en-US"/>
          </a:p>
        </p:txBody>
      </p:sp>
    </p:spTree>
    <p:extLst>
      <p:ext uri="{BB962C8B-B14F-4D97-AF65-F5344CB8AC3E}">
        <p14:creationId xmlns:p14="http://schemas.microsoft.com/office/powerpoint/2010/main" val="309437879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6BFC0AE-51E2-C54D-BAC1-4FFAF52A4F7C}" type="slidenum">
              <a:rPr lang="en-US" smtClean="0"/>
              <a:t>43</a:t>
            </a:fld>
            <a:endParaRPr lang="en-US"/>
          </a:p>
        </p:txBody>
      </p:sp>
    </p:spTree>
    <p:extLst>
      <p:ext uri="{BB962C8B-B14F-4D97-AF65-F5344CB8AC3E}">
        <p14:creationId xmlns:p14="http://schemas.microsoft.com/office/powerpoint/2010/main" val="283370897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79CB491F-3F59-FA4C-B09F-95AD260C368C}" type="datetimeFigureOut">
              <a:rPr lang="en-US" smtClean="0"/>
              <a:t>8/3/2020</a:t>
            </a:fld>
            <a:endParaRPr lang="en-US"/>
          </a:p>
        </p:txBody>
      </p:sp>
      <p:sp>
        <p:nvSpPr>
          <p:cNvPr id="5" name="Footer Placeholder 4"/>
          <p:cNvSpPr>
            <a:spLocks noGrp="1"/>
          </p:cNvSpPr>
          <p:nvPr>
            <p:ph type="ftr" sz="quarter" idx="11"/>
          </p:nvPr>
        </p:nvSpPr>
        <p:spPr>
          <a:xfrm>
            <a:off x="3886200" y="6356350"/>
            <a:ext cx="4114800" cy="365125"/>
          </a:xfrm>
        </p:spPr>
        <p:txBody>
          <a:bodyPr/>
          <a:lstStyle/>
          <a:p>
            <a:endParaRPr lang="en-US"/>
          </a:p>
        </p:txBody>
      </p:sp>
      <p:sp>
        <p:nvSpPr>
          <p:cNvPr id="6" name="Slide Number Placeholder 5"/>
          <p:cNvSpPr>
            <a:spLocks noGrp="1"/>
          </p:cNvSpPr>
          <p:nvPr>
            <p:ph type="sldNum" sz="quarter" idx="12"/>
          </p:nvPr>
        </p:nvSpPr>
        <p:spPr>
          <a:xfrm>
            <a:off x="8366760" y="6356350"/>
            <a:ext cx="2301240" cy="365125"/>
          </a:xfrm>
        </p:spPr>
        <p:txBody>
          <a:bodyPr/>
          <a:lstStyle/>
          <a:p>
            <a:fld id="{5E6D5035-57B2-714B-BF43-63B49C8692DE}" type="slidenum">
              <a:rPr lang="en-US" smtClean="0"/>
              <a:t>‹#›</a:t>
            </a:fld>
            <a:endParaRPr lang="en-US"/>
          </a:p>
        </p:txBody>
      </p:sp>
    </p:spTree>
    <p:extLst>
      <p:ext uri="{BB962C8B-B14F-4D97-AF65-F5344CB8AC3E}">
        <p14:creationId xmlns:p14="http://schemas.microsoft.com/office/powerpoint/2010/main" val="13780686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9CB491F-3F59-FA4C-B09F-95AD260C368C}" type="datetimeFigureOut">
              <a:rPr lang="en-US" smtClean="0"/>
              <a:t>8/3/2020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E6D5035-57B2-714B-BF43-63B49C8692DE}" type="slidenum">
              <a:rPr lang="en-US" smtClean="0"/>
              <a:t>‹#›</a:t>
            </a:fld>
            <a:endParaRPr lang="en-US"/>
          </a:p>
        </p:txBody>
      </p:sp>
    </p:spTree>
    <p:extLst>
      <p:ext uri="{BB962C8B-B14F-4D97-AF65-F5344CB8AC3E}">
        <p14:creationId xmlns:p14="http://schemas.microsoft.com/office/powerpoint/2010/main" val="163262172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9CB491F-3F59-FA4C-B09F-95AD260C368C}" type="datetimeFigureOut">
              <a:rPr lang="en-US" smtClean="0"/>
              <a:t>8/3/2020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E6D5035-57B2-714B-BF43-63B49C8692DE}" type="slidenum">
              <a:rPr lang="en-US" smtClean="0"/>
              <a:t>‹#›</a:t>
            </a:fld>
            <a:endParaRPr lang="en-US"/>
          </a:p>
        </p:txBody>
      </p:sp>
    </p:spTree>
    <p:extLst>
      <p:ext uri="{BB962C8B-B14F-4D97-AF65-F5344CB8AC3E}">
        <p14:creationId xmlns:p14="http://schemas.microsoft.com/office/powerpoint/2010/main" val="11006613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9CB491F-3F59-FA4C-B09F-95AD260C368C}" type="datetimeFigureOut">
              <a:rPr lang="en-US" smtClean="0"/>
              <a:t>8/3/2020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E6D5035-57B2-714B-BF43-63B49C8692DE}" type="slidenum">
              <a:rPr lang="en-US" smtClean="0"/>
              <a:t>‹#›</a:t>
            </a:fld>
            <a:endParaRPr lang="en-US"/>
          </a:p>
        </p:txBody>
      </p:sp>
    </p:spTree>
    <p:extLst>
      <p:ext uri="{BB962C8B-B14F-4D97-AF65-F5344CB8AC3E}">
        <p14:creationId xmlns:p14="http://schemas.microsoft.com/office/powerpoint/2010/main" val="13549728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9CB491F-3F59-FA4C-B09F-95AD260C368C}" type="datetimeFigureOut">
              <a:rPr lang="en-US" smtClean="0"/>
              <a:t>8/3/2020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E6D5035-57B2-714B-BF43-63B49C8692DE}" type="slidenum">
              <a:rPr lang="en-US" smtClean="0"/>
              <a:t>‹#›</a:t>
            </a:fld>
            <a:endParaRPr lang="en-US"/>
          </a:p>
        </p:txBody>
      </p:sp>
    </p:spTree>
    <p:extLst>
      <p:ext uri="{BB962C8B-B14F-4D97-AF65-F5344CB8AC3E}">
        <p14:creationId xmlns:p14="http://schemas.microsoft.com/office/powerpoint/2010/main" val="5117023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9CB491F-3F59-FA4C-B09F-95AD260C368C}" type="datetimeFigureOut">
              <a:rPr lang="en-US" smtClean="0"/>
              <a:t>8/3/2020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E6D5035-57B2-714B-BF43-63B49C8692DE}" type="slidenum">
              <a:rPr lang="en-US" smtClean="0"/>
              <a:t>‹#›</a:t>
            </a:fld>
            <a:endParaRPr lang="en-US"/>
          </a:p>
        </p:txBody>
      </p:sp>
    </p:spTree>
    <p:extLst>
      <p:ext uri="{BB962C8B-B14F-4D97-AF65-F5344CB8AC3E}">
        <p14:creationId xmlns:p14="http://schemas.microsoft.com/office/powerpoint/2010/main" val="20844209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9CB491F-3F59-FA4C-B09F-95AD260C368C}" type="datetimeFigureOut">
              <a:rPr lang="en-US" smtClean="0"/>
              <a:t>8/3/2020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E6D5035-57B2-714B-BF43-63B49C8692DE}" type="slidenum">
              <a:rPr lang="en-US" smtClean="0"/>
              <a:t>‹#›</a:t>
            </a:fld>
            <a:endParaRPr lang="en-US"/>
          </a:p>
        </p:txBody>
      </p:sp>
    </p:spTree>
    <p:extLst>
      <p:ext uri="{BB962C8B-B14F-4D97-AF65-F5344CB8AC3E}">
        <p14:creationId xmlns:p14="http://schemas.microsoft.com/office/powerpoint/2010/main" val="193747708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9CB491F-3F59-FA4C-B09F-95AD260C368C}" type="datetimeFigureOut">
              <a:rPr lang="en-US" smtClean="0"/>
              <a:t>8/3/2020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E6D5035-57B2-714B-BF43-63B49C8692DE}" type="slidenum">
              <a:rPr lang="en-US" smtClean="0"/>
              <a:t>‹#›</a:t>
            </a:fld>
            <a:endParaRPr lang="en-US"/>
          </a:p>
        </p:txBody>
      </p:sp>
    </p:spTree>
    <p:extLst>
      <p:ext uri="{BB962C8B-B14F-4D97-AF65-F5344CB8AC3E}">
        <p14:creationId xmlns:p14="http://schemas.microsoft.com/office/powerpoint/2010/main" val="18273363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9CB491F-3F59-FA4C-B09F-95AD260C368C}" type="datetimeFigureOut">
              <a:rPr lang="en-US" smtClean="0"/>
              <a:t>8/3/2020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E6D5035-57B2-714B-BF43-63B49C8692DE}" type="slidenum">
              <a:rPr lang="en-US" smtClean="0"/>
              <a:t>‹#›</a:t>
            </a:fld>
            <a:endParaRPr lang="en-US"/>
          </a:p>
        </p:txBody>
      </p:sp>
    </p:spTree>
    <p:extLst>
      <p:ext uri="{BB962C8B-B14F-4D97-AF65-F5344CB8AC3E}">
        <p14:creationId xmlns:p14="http://schemas.microsoft.com/office/powerpoint/2010/main" val="5726603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9CB491F-3F59-FA4C-B09F-95AD260C368C}" type="datetimeFigureOut">
              <a:rPr lang="en-US" smtClean="0"/>
              <a:t>8/3/2020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E6D5035-57B2-714B-BF43-63B49C8692DE}" type="slidenum">
              <a:rPr lang="en-US" smtClean="0"/>
              <a:t>‹#›</a:t>
            </a:fld>
            <a:endParaRPr lang="en-US"/>
          </a:p>
        </p:txBody>
      </p:sp>
    </p:spTree>
    <p:extLst>
      <p:ext uri="{BB962C8B-B14F-4D97-AF65-F5344CB8AC3E}">
        <p14:creationId xmlns:p14="http://schemas.microsoft.com/office/powerpoint/2010/main" val="115912650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9CB491F-3F59-FA4C-B09F-95AD260C368C}" type="datetimeFigureOut">
              <a:rPr lang="en-US" smtClean="0"/>
              <a:t>8/3/2020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E6D5035-57B2-714B-BF43-63B49C8692DE}" type="slidenum">
              <a:rPr lang="en-US" smtClean="0"/>
              <a:t>‹#›</a:t>
            </a:fld>
            <a:endParaRPr lang="en-US"/>
          </a:p>
        </p:txBody>
      </p:sp>
    </p:spTree>
    <p:extLst>
      <p:ext uri="{BB962C8B-B14F-4D97-AF65-F5344CB8AC3E}">
        <p14:creationId xmlns:p14="http://schemas.microsoft.com/office/powerpoint/2010/main" val="80575084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em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9CB491F-3F59-FA4C-B09F-95AD260C368C}" type="datetimeFigureOut">
              <a:rPr lang="en-US" smtClean="0"/>
              <a:t>8/3/2020</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37744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E6D5035-57B2-714B-BF43-63B49C8692DE}" type="slidenum">
              <a:rPr lang="en-US" smtClean="0"/>
              <a:t>‹#›</a:t>
            </a:fld>
            <a:endParaRPr lang="en-US"/>
          </a:p>
        </p:txBody>
      </p:sp>
      <p:pic>
        <p:nvPicPr>
          <p:cNvPr id="7" name="Picture 6"/>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11270774" y="5735784"/>
            <a:ext cx="758615" cy="1027216"/>
          </a:xfrm>
          <a:prstGeom prst="rect">
            <a:avLst/>
          </a:prstGeom>
        </p:spPr>
      </p:pic>
    </p:spTree>
    <p:extLst>
      <p:ext uri="{BB962C8B-B14F-4D97-AF65-F5344CB8AC3E}">
        <p14:creationId xmlns:p14="http://schemas.microsoft.com/office/powerpoint/2010/main" val="74924187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2.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31.xml.rels><?xml version="1.0" encoding="UTF-8" standalone="yes"?>
<Relationships xmlns="http://schemas.openxmlformats.org/package/2006/relationships"><Relationship Id="rId3" Type="http://schemas.openxmlformats.org/officeDocument/2006/relationships/diagramLayout" Target="../diagrams/layout9.xml"/><Relationship Id="rId2" Type="http://schemas.openxmlformats.org/officeDocument/2006/relationships/diagramData" Target="../diagrams/data9.xml"/><Relationship Id="rId1" Type="http://schemas.openxmlformats.org/officeDocument/2006/relationships/slideLayout" Target="../slideLayouts/slideLayout2.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2" Type="http://schemas.openxmlformats.org/officeDocument/2006/relationships/hyperlink" Target="https://www.memphis.edu/registrar/calendars/academic/ay2021.php" TargetMode="Externa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5.sv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8.svg"/><Relationship Id="rId4" Type="http://schemas.openxmlformats.org/officeDocument/2006/relationships/image" Target="../media/image7.pn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5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21.wmf"/><Relationship Id="rId7" Type="http://schemas.openxmlformats.org/officeDocument/2006/relationships/image" Target="../media/image25.wmf"/><Relationship Id="rId2" Type="http://schemas.openxmlformats.org/officeDocument/2006/relationships/image" Target="../media/image20.png"/><Relationship Id="rId1" Type="http://schemas.openxmlformats.org/officeDocument/2006/relationships/slideLayout" Target="../slideLayouts/slideLayout2.xml"/><Relationship Id="rId6" Type="http://schemas.openxmlformats.org/officeDocument/2006/relationships/image" Target="../media/image24.gif"/><Relationship Id="rId5" Type="http://schemas.openxmlformats.org/officeDocument/2006/relationships/image" Target="../media/image23.jpeg"/><Relationship Id="rId4" Type="http://schemas.openxmlformats.org/officeDocument/2006/relationships/image" Target="../media/image22.png"/></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60.xml.rels><?xml version="1.0" encoding="UTF-8" standalone="yes"?>
<Relationships xmlns="http://schemas.openxmlformats.org/package/2006/relationships"><Relationship Id="rId3" Type="http://schemas.openxmlformats.org/officeDocument/2006/relationships/hyperlink" Target="https://www.memphis.edu/careerservices/" TargetMode="External"/><Relationship Id="rId2" Type="http://schemas.openxmlformats.org/officeDocument/2006/relationships/hyperlink" Target="http://ezproxy.memphis.edu/login?url=http://search.ebscohost.com/login.aspx?direct=true&amp;db=nlebk&amp;AN=1092684&amp;site=eds-live&amp;scope=site" TargetMode="External"/><Relationship Id="rId1" Type="http://schemas.openxmlformats.org/officeDocument/2006/relationships/slideLayout" Target="../slideLayouts/slideLayout2.xml"/><Relationship Id="rId4" Type="http://schemas.openxmlformats.org/officeDocument/2006/relationships/hyperlink" Target="https://www.memphis.edu/libraries/" TargetMode="External"/></Relationships>
</file>

<file path=ppt/slides/_rels/slide61.xml.rels><?xml version="1.0" encoding="UTF-8" standalone="yes"?>
<Relationships xmlns="http://schemas.openxmlformats.org/package/2006/relationships"><Relationship Id="rId3" Type="http://schemas.openxmlformats.org/officeDocument/2006/relationships/hyperlink" Target="mailto:ccmalone@memphis.edu" TargetMode="External"/><Relationship Id="rId2" Type="http://schemas.openxmlformats.org/officeDocument/2006/relationships/hyperlink" Target="mailto:kconley@memphis.edu" TargetMode="External"/><Relationship Id="rId1" Type="http://schemas.openxmlformats.org/officeDocument/2006/relationships/slideLayout" Target="../slideLayouts/slideLayout2.xml"/><Relationship Id="rId4" Type="http://schemas.openxmlformats.org/officeDocument/2006/relationships/hyperlink" Target="mailto:malandry@memphis.edu" TargetMode="Externa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3515</a:t>
            </a:r>
          </a:p>
        </p:txBody>
      </p:sp>
      <p:sp>
        <p:nvSpPr>
          <p:cNvPr id="3" name="Subtitle 2"/>
          <p:cNvSpPr>
            <a:spLocks noGrp="1"/>
          </p:cNvSpPr>
          <p:nvPr>
            <p:ph type="subTitle" idx="1"/>
          </p:nvPr>
        </p:nvSpPr>
        <p:spPr/>
        <p:txBody>
          <a:bodyPr/>
          <a:lstStyle/>
          <a:p>
            <a:endParaRPr lang="en-US"/>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3987" y="0"/>
            <a:ext cx="12192000" cy="6858000"/>
          </a:xfrm>
          <a:prstGeom prst="rect">
            <a:avLst/>
          </a:prstGeom>
        </p:spPr>
      </p:pic>
      <p:sp>
        <p:nvSpPr>
          <p:cNvPr id="5" name="Rectangle 4"/>
          <p:cNvSpPr/>
          <p:nvPr/>
        </p:nvSpPr>
        <p:spPr>
          <a:xfrm>
            <a:off x="2169763" y="414477"/>
            <a:ext cx="7160217" cy="923330"/>
          </a:xfrm>
          <a:prstGeom prst="rect">
            <a:avLst/>
          </a:prstGeom>
        </p:spPr>
        <p:txBody>
          <a:bodyPr wrap="square">
            <a:spAutoFit/>
          </a:bodyPr>
          <a:lstStyle/>
          <a:p>
            <a:pPr algn="ctr"/>
            <a:r>
              <a:rPr lang="en-US" sz="5400" dirty="0">
                <a:ea typeface="ＭＳ Ｐゴシック" charset="0"/>
              </a:rPr>
              <a:t>Field Instructor Training</a:t>
            </a:r>
            <a:endParaRPr lang="en-US" sz="5400" dirty="0"/>
          </a:p>
        </p:txBody>
      </p:sp>
      <p:sp>
        <p:nvSpPr>
          <p:cNvPr id="6" name="Rectangle 5"/>
          <p:cNvSpPr/>
          <p:nvPr/>
        </p:nvSpPr>
        <p:spPr>
          <a:xfrm>
            <a:off x="2701871" y="3429000"/>
            <a:ext cx="6096000" cy="923330"/>
          </a:xfrm>
          <a:prstGeom prst="rect">
            <a:avLst/>
          </a:prstGeom>
        </p:spPr>
        <p:txBody>
          <a:bodyPr>
            <a:spAutoFit/>
          </a:bodyPr>
          <a:lstStyle/>
          <a:p>
            <a:pPr>
              <a:defRPr/>
            </a:pPr>
            <a:r>
              <a:rPr lang="en-US" dirty="0">
                <a:ea typeface="ＭＳ Ｐゴシック" charset="0"/>
              </a:rPr>
              <a:t>Kenya Anderson, BA Field Placement Coordinator  </a:t>
            </a:r>
          </a:p>
          <a:p>
            <a:pPr>
              <a:defRPr/>
            </a:pPr>
            <a:r>
              <a:rPr lang="en-US" dirty="0">
                <a:ea typeface="ＭＳ Ｐゴシック" charset="0"/>
              </a:rPr>
              <a:t>Cherry Malone, MSW Field Placement Coordinator</a:t>
            </a:r>
          </a:p>
          <a:p>
            <a:pPr>
              <a:defRPr/>
            </a:pPr>
            <a:r>
              <a:rPr lang="en-US" dirty="0">
                <a:ea typeface="ＭＳ Ｐゴシック" charset="0"/>
              </a:rPr>
              <a:t>Maggie Landry, MSW Assistant Field Placement Coordinator</a:t>
            </a:r>
          </a:p>
        </p:txBody>
      </p:sp>
    </p:spTree>
    <p:extLst>
      <p:ext uri="{BB962C8B-B14F-4D97-AF65-F5344CB8AC3E}">
        <p14:creationId xmlns:p14="http://schemas.microsoft.com/office/powerpoint/2010/main" val="4299917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8200" y="620392"/>
            <a:ext cx="3374136" cy="5504688"/>
          </a:xfrm>
        </p:spPr>
        <p:txBody>
          <a:bodyPr>
            <a:normAutofit/>
          </a:bodyPr>
          <a:lstStyle/>
          <a:p>
            <a:pPr>
              <a:defRPr/>
            </a:pPr>
            <a:r>
              <a:rPr lang="en-US"/>
              <a:t>Function of Supervision</a:t>
            </a:r>
          </a:p>
        </p:txBody>
      </p:sp>
      <p:graphicFrame>
        <p:nvGraphicFramePr>
          <p:cNvPr id="5" name="Content Placeholder 2">
            <a:extLst>
              <a:ext uri="{FF2B5EF4-FFF2-40B4-BE49-F238E27FC236}">
                <a16:creationId xmlns:a16="http://schemas.microsoft.com/office/drawing/2014/main" id="{6123216A-202D-49AA-8E5E-68C5E5163AD6}"/>
              </a:ext>
            </a:extLst>
          </p:cNvPr>
          <p:cNvGraphicFramePr>
            <a:graphicFrameLocks noGrp="1"/>
          </p:cNvGraphicFramePr>
          <p:nvPr>
            <p:ph idx="1"/>
            <p:extLst>
              <p:ext uri="{D42A27DB-BD31-4B8C-83A1-F6EECF244321}">
                <p14:modId xmlns:p14="http://schemas.microsoft.com/office/powerpoint/2010/main" val="1841682680"/>
              </p:ext>
            </p:extLst>
          </p:nvPr>
        </p:nvGraphicFramePr>
        <p:xfrm>
          <a:off x="5093208" y="620392"/>
          <a:ext cx="6263640" cy="550468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p:spPr>
        <p:txBody>
          <a:bodyPr>
            <a:normAutofit/>
          </a:bodyPr>
          <a:lstStyle/>
          <a:p>
            <a:pPr>
              <a:defRPr/>
            </a:pPr>
            <a:r>
              <a:rPr lang="en-US"/>
              <a:t>Function of Supervision (cont.)</a:t>
            </a:r>
          </a:p>
        </p:txBody>
      </p:sp>
      <p:graphicFrame>
        <p:nvGraphicFramePr>
          <p:cNvPr id="5" name="Content Placeholder 2">
            <a:extLst>
              <a:ext uri="{FF2B5EF4-FFF2-40B4-BE49-F238E27FC236}">
                <a16:creationId xmlns:a16="http://schemas.microsoft.com/office/drawing/2014/main" id="{8465666B-1F83-497C-AEF5-6A965D614FA3}"/>
              </a:ext>
            </a:extLst>
          </p:cNvPr>
          <p:cNvGraphicFramePr>
            <a:graphicFrameLocks noGrp="1"/>
          </p:cNvGraphicFramePr>
          <p:nvPr>
            <p:ph idx="1"/>
            <p:extLst>
              <p:ext uri="{D42A27DB-BD31-4B8C-83A1-F6EECF244321}">
                <p14:modId xmlns:p14="http://schemas.microsoft.com/office/powerpoint/2010/main" val="2377055295"/>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8200" y="640080"/>
            <a:ext cx="5456722" cy="765208"/>
          </a:xfrm>
        </p:spPr>
        <p:txBody>
          <a:bodyPr anchor="b">
            <a:normAutofit/>
          </a:bodyPr>
          <a:lstStyle/>
          <a:p>
            <a:pPr>
              <a:defRPr/>
            </a:pPr>
            <a:r>
              <a:rPr lang="en-US" sz="3400" dirty="0"/>
              <a:t>Administrative Supervision</a:t>
            </a:r>
          </a:p>
        </p:txBody>
      </p:sp>
      <p:sp>
        <p:nvSpPr>
          <p:cNvPr id="3" name="Content Placeholder 2"/>
          <p:cNvSpPr>
            <a:spLocks noGrp="1"/>
          </p:cNvSpPr>
          <p:nvPr>
            <p:ph idx="1"/>
          </p:nvPr>
        </p:nvSpPr>
        <p:spPr>
          <a:xfrm>
            <a:off x="838200" y="1555198"/>
            <a:ext cx="3438144" cy="3986286"/>
          </a:xfrm>
        </p:spPr>
        <p:txBody>
          <a:bodyPr>
            <a:normAutofit/>
          </a:bodyPr>
          <a:lstStyle/>
          <a:p>
            <a:r>
              <a:rPr lang="en-US" altLang="x-none" sz="2000" dirty="0">
                <a:ea typeface="MS PGothic" charset="-128"/>
              </a:rPr>
              <a:t>Administrative supervision is oriented towards an agency or organization</a:t>
            </a:r>
            <a:r>
              <a:rPr lang="en-US" altLang="en-US" sz="2000" dirty="0">
                <a:ea typeface="MS PGothic" charset="-128"/>
              </a:rPr>
              <a:t>’</a:t>
            </a:r>
            <a:r>
              <a:rPr lang="en-US" altLang="x-none" sz="2000" dirty="0">
                <a:ea typeface="MS PGothic" charset="-128"/>
              </a:rPr>
              <a:t>s policy and public accountability. It is here that objectives are translated into tasks to be performed by social workers. The major responsibility of the administrative supervisor is to ensure that the work is performed. </a:t>
            </a:r>
          </a:p>
          <a:p>
            <a:pPr>
              <a:buFontTx/>
              <a:buNone/>
            </a:pPr>
            <a:endParaRPr lang="en-US" altLang="x-none" sz="1500" dirty="0">
              <a:ea typeface="MS PGothic" charset="-128"/>
            </a:endParaRPr>
          </a:p>
        </p:txBody>
      </p:sp>
      <p:graphicFrame>
        <p:nvGraphicFramePr>
          <p:cNvPr id="4" name="Table 3"/>
          <p:cNvGraphicFramePr>
            <a:graphicFrameLocks noGrp="1"/>
          </p:cNvGraphicFramePr>
          <p:nvPr>
            <p:extLst>
              <p:ext uri="{D42A27DB-BD31-4B8C-83A1-F6EECF244321}">
                <p14:modId xmlns:p14="http://schemas.microsoft.com/office/powerpoint/2010/main" val="878194279"/>
              </p:ext>
            </p:extLst>
          </p:nvPr>
        </p:nvGraphicFramePr>
        <p:xfrm>
          <a:off x="4276344" y="1555198"/>
          <a:ext cx="7251192" cy="3747607"/>
        </p:xfrm>
        <a:graphic>
          <a:graphicData uri="http://schemas.openxmlformats.org/drawingml/2006/table">
            <a:tbl>
              <a:tblPr firstRow="1" bandRow="1">
                <a:tableStyleId>{5C22544A-7EE6-4342-B048-85BDC9FD1C3A}</a:tableStyleId>
              </a:tblPr>
              <a:tblGrid>
                <a:gridCol w="3289441">
                  <a:extLst>
                    <a:ext uri="{9D8B030D-6E8A-4147-A177-3AD203B41FA5}">
                      <a16:colId xmlns:a16="http://schemas.microsoft.com/office/drawing/2014/main" val="20000"/>
                    </a:ext>
                  </a:extLst>
                </a:gridCol>
                <a:gridCol w="3961751">
                  <a:extLst>
                    <a:ext uri="{9D8B030D-6E8A-4147-A177-3AD203B41FA5}">
                      <a16:colId xmlns:a16="http://schemas.microsoft.com/office/drawing/2014/main" val="20001"/>
                    </a:ext>
                  </a:extLst>
                </a:gridCol>
              </a:tblGrid>
              <a:tr h="687061">
                <a:tc>
                  <a:txBody>
                    <a:bodyPr/>
                    <a:lstStyle/>
                    <a:p>
                      <a:pPr algn="ctr"/>
                      <a:r>
                        <a:rPr lang="en-US" sz="3100"/>
                        <a:t>Objective</a:t>
                      </a:r>
                    </a:p>
                  </a:txBody>
                  <a:tcPr marL="156149" marR="156149" marT="78076" marB="78076"/>
                </a:tc>
                <a:tc>
                  <a:txBody>
                    <a:bodyPr/>
                    <a:lstStyle/>
                    <a:p>
                      <a:pPr algn="ctr"/>
                      <a:r>
                        <a:rPr lang="en-US" sz="3100"/>
                        <a:t>Task</a:t>
                      </a:r>
                    </a:p>
                  </a:txBody>
                  <a:tcPr marL="156149" marR="156149" marT="78076" marB="78076"/>
                </a:tc>
                <a:extLst>
                  <a:ext uri="{0D108BD9-81ED-4DB2-BD59-A6C34878D82A}">
                    <a16:rowId xmlns:a16="http://schemas.microsoft.com/office/drawing/2014/main" val="10000"/>
                  </a:ext>
                </a:extLst>
              </a:tr>
              <a:tr h="947311">
                <a:tc>
                  <a:txBody>
                    <a:bodyPr/>
                    <a:lstStyle/>
                    <a:p>
                      <a:r>
                        <a:rPr lang="en-US" sz="2400"/>
                        <a:t>Intern recruitment &amp; selection</a:t>
                      </a:r>
                    </a:p>
                  </a:txBody>
                  <a:tcPr marL="156149" marR="156149" marT="78076" marB="78076"/>
                </a:tc>
                <a:tc>
                  <a:txBody>
                    <a:bodyPr/>
                    <a:lstStyle/>
                    <a:p>
                      <a:r>
                        <a:rPr lang="en-US" sz="2400"/>
                        <a:t>Intern orientation</a:t>
                      </a:r>
                      <a:r>
                        <a:rPr lang="en-US" sz="2400" baseline="0"/>
                        <a:t> &amp; placement</a:t>
                      </a:r>
                      <a:endParaRPr lang="en-US" sz="2400"/>
                    </a:p>
                  </a:txBody>
                  <a:tcPr marL="156149" marR="156149" marT="78076" marB="78076"/>
                </a:tc>
                <a:extLst>
                  <a:ext uri="{0D108BD9-81ED-4DB2-BD59-A6C34878D82A}">
                    <a16:rowId xmlns:a16="http://schemas.microsoft.com/office/drawing/2014/main" val="10001"/>
                  </a:ext>
                </a:extLst>
              </a:tr>
              <a:tr h="582962">
                <a:tc>
                  <a:txBody>
                    <a:bodyPr/>
                    <a:lstStyle/>
                    <a:p>
                      <a:r>
                        <a:rPr lang="en-US" sz="2400"/>
                        <a:t>Work planning</a:t>
                      </a:r>
                    </a:p>
                  </a:txBody>
                  <a:tcPr marL="156149" marR="156149" marT="78076" marB="78076"/>
                </a:tc>
                <a:tc>
                  <a:txBody>
                    <a:bodyPr/>
                    <a:lstStyle/>
                    <a:p>
                      <a:r>
                        <a:rPr lang="en-US" sz="2400"/>
                        <a:t>Work assignment</a:t>
                      </a:r>
                    </a:p>
                  </a:txBody>
                  <a:tcPr marL="156149" marR="156149" marT="78076" marB="78076"/>
                </a:tc>
                <a:extLst>
                  <a:ext uri="{0D108BD9-81ED-4DB2-BD59-A6C34878D82A}">
                    <a16:rowId xmlns:a16="http://schemas.microsoft.com/office/drawing/2014/main" val="10002"/>
                  </a:ext>
                </a:extLst>
              </a:tr>
              <a:tr h="947311">
                <a:tc>
                  <a:txBody>
                    <a:bodyPr/>
                    <a:lstStyle/>
                    <a:p>
                      <a:r>
                        <a:rPr lang="en-US" sz="2400"/>
                        <a:t>Work delegation</a:t>
                      </a:r>
                    </a:p>
                  </a:txBody>
                  <a:tcPr marL="156149" marR="156149" marT="78076" marB="78076"/>
                </a:tc>
                <a:tc>
                  <a:txBody>
                    <a:bodyPr/>
                    <a:lstStyle/>
                    <a:p>
                      <a:r>
                        <a:rPr lang="en-US" sz="2400"/>
                        <a:t>Monitoring, reviewing and evaluating work</a:t>
                      </a:r>
                    </a:p>
                  </a:txBody>
                  <a:tcPr marL="156149" marR="156149" marT="78076" marB="78076"/>
                </a:tc>
                <a:extLst>
                  <a:ext uri="{0D108BD9-81ED-4DB2-BD59-A6C34878D82A}">
                    <a16:rowId xmlns:a16="http://schemas.microsoft.com/office/drawing/2014/main" val="10003"/>
                  </a:ext>
                </a:extLst>
              </a:tr>
              <a:tr h="582962">
                <a:tc>
                  <a:txBody>
                    <a:bodyPr/>
                    <a:lstStyle/>
                    <a:p>
                      <a:r>
                        <a:rPr lang="en-US" sz="2400"/>
                        <a:t>Coordination</a:t>
                      </a:r>
                      <a:r>
                        <a:rPr lang="en-US" sz="2400" baseline="0"/>
                        <a:t> of work</a:t>
                      </a:r>
                      <a:endParaRPr lang="en-US" sz="2400"/>
                    </a:p>
                  </a:txBody>
                  <a:tcPr marL="156149" marR="156149" marT="78076" marB="78076"/>
                </a:tc>
                <a:tc>
                  <a:txBody>
                    <a:bodyPr/>
                    <a:lstStyle/>
                    <a:p>
                      <a:r>
                        <a:rPr lang="en-US" sz="2400"/>
                        <a:t>Communication with intern</a:t>
                      </a:r>
                    </a:p>
                  </a:txBody>
                  <a:tcPr marL="156149" marR="156149" marT="78076" marB="78076"/>
                </a:tc>
                <a:extLst>
                  <a:ext uri="{0D108BD9-81ED-4DB2-BD59-A6C34878D82A}">
                    <a16:rowId xmlns:a16="http://schemas.microsoft.com/office/drawing/2014/main" val="10004"/>
                  </a:ext>
                </a:extLst>
              </a:tr>
            </a:tbl>
          </a:graphicData>
        </a:graphic>
      </p:graphicFrame>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8199" y="640080"/>
            <a:ext cx="5812857" cy="851836"/>
          </a:xfrm>
        </p:spPr>
        <p:txBody>
          <a:bodyPr anchor="b">
            <a:normAutofit/>
          </a:bodyPr>
          <a:lstStyle/>
          <a:p>
            <a:pPr>
              <a:defRPr/>
            </a:pPr>
            <a:r>
              <a:rPr lang="en-US" sz="4000" dirty="0"/>
              <a:t>Educational Supervision</a:t>
            </a:r>
          </a:p>
        </p:txBody>
      </p:sp>
      <p:sp>
        <p:nvSpPr>
          <p:cNvPr id="3" name="Content Placeholder 2"/>
          <p:cNvSpPr>
            <a:spLocks noGrp="1"/>
          </p:cNvSpPr>
          <p:nvPr>
            <p:ph idx="1"/>
          </p:nvPr>
        </p:nvSpPr>
        <p:spPr>
          <a:xfrm>
            <a:off x="838200" y="1578543"/>
            <a:ext cx="3438144" cy="4639377"/>
          </a:xfrm>
        </p:spPr>
        <p:txBody>
          <a:bodyPr>
            <a:normAutofit/>
          </a:bodyPr>
          <a:lstStyle/>
          <a:p>
            <a:pPr marL="0" indent="0">
              <a:buNone/>
            </a:pPr>
            <a:r>
              <a:rPr lang="en-US" altLang="x-none" sz="1800" dirty="0">
                <a:ea typeface="MS PGothic" charset="-128"/>
              </a:rPr>
              <a:t>Educational supervision (also called clinical supervision) establishes a learning alliance between the supervisor and supervisee in which the supervisee learns therapeutic skills while developing self-awareness at the same time. It is also concerned with teaching the knowledge, skills, and attitudes important to clinical tasks by analyzing the social worker</a:t>
            </a:r>
            <a:r>
              <a:rPr lang="en-US" altLang="en-US" sz="1800" dirty="0">
                <a:ea typeface="MS PGothic" charset="-128"/>
              </a:rPr>
              <a:t>’</a:t>
            </a:r>
            <a:r>
              <a:rPr lang="en-US" altLang="x-none" sz="1800" dirty="0">
                <a:ea typeface="MS PGothic" charset="-128"/>
              </a:rPr>
              <a:t>s interaction with clients. The supervisor teaches the social worker what he/she needs to know to provide specific services to specific clients. </a:t>
            </a:r>
          </a:p>
        </p:txBody>
      </p:sp>
      <p:graphicFrame>
        <p:nvGraphicFramePr>
          <p:cNvPr id="7" name="Table 6"/>
          <p:cNvGraphicFramePr>
            <a:graphicFrameLocks noGrp="1"/>
          </p:cNvGraphicFramePr>
          <p:nvPr>
            <p:extLst>
              <p:ext uri="{D42A27DB-BD31-4B8C-83A1-F6EECF244321}">
                <p14:modId xmlns:p14="http://schemas.microsoft.com/office/powerpoint/2010/main" val="3886298109"/>
              </p:ext>
            </p:extLst>
          </p:nvPr>
        </p:nvGraphicFramePr>
        <p:xfrm>
          <a:off x="4411098" y="1728866"/>
          <a:ext cx="7251193" cy="3227014"/>
        </p:xfrm>
        <a:graphic>
          <a:graphicData uri="http://schemas.openxmlformats.org/drawingml/2006/table">
            <a:tbl>
              <a:tblPr firstRow="1" bandRow="1">
                <a:tableStyleId>{5C22544A-7EE6-4342-B048-85BDC9FD1C3A}</a:tableStyleId>
              </a:tblPr>
              <a:tblGrid>
                <a:gridCol w="3402441">
                  <a:extLst>
                    <a:ext uri="{9D8B030D-6E8A-4147-A177-3AD203B41FA5}">
                      <a16:colId xmlns:a16="http://schemas.microsoft.com/office/drawing/2014/main" val="20000"/>
                    </a:ext>
                  </a:extLst>
                </a:gridCol>
                <a:gridCol w="3848752">
                  <a:extLst>
                    <a:ext uri="{9D8B030D-6E8A-4147-A177-3AD203B41FA5}">
                      <a16:colId xmlns:a16="http://schemas.microsoft.com/office/drawing/2014/main" val="20001"/>
                    </a:ext>
                  </a:extLst>
                </a:gridCol>
              </a:tblGrid>
              <a:tr h="602888">
                <a:tc>
                  <a:txBody>
                    <a:bodyPr/>
                    <a:lstStyle/>
                    <a:p>
                      <a:pPr algn="ctr"/>
                      <a:r>
                        <a:rPr lang="en-US" sz="2300"/>
                        <a:t>Goal of</a:t>
                      </a:r>
                      <a:r>
                        <a:rPr lang="en-US" sz="2300" baseline="0"/>
                        <a:t> Supervisor</a:t>
                      </a:r>
                      <a:endParaRPr lang="en-US" sz="2300"/>
                    </a:p>
                  </a:txBody>
                  <a:tcPr marL="177294" marR="177294" marT="88691" marB="88691"/>
                </a:tc>
                <a:tc>
                  <a:txBody>
                    <a:bodyPr/>
                    <a:lstStyle/>
                    <a:p>
                      <a:pPr algn="ctr"/>
                      <a:r>
                        <a:rPr lang="en-US" sz="2300"/>
                        <a:t>Outcome for Intern</a:t>
                      </a:r>
                    </a:p>
                  </a:txBody>
                  <a:tcPr marL="177294" marR="177294" marT="88691" marB="88691"/>
                </a:tc>
                <a:extLst>
                  <a:ext uri="{0D108BD9-81ED-4DB2-BD59-A6C34878D82A}">
                    <a16:rowId xmlns:a16="http://schemas.microsoft.com/office/drawing/2014/main" val="10000"/>
                  </a:ext>
                </a:extLst>
              </a:tr>
              <a:tr h="1312063">
                <a:tc>
                  <a:txBody>
                    <a:bodyPr/>
                    <a:lstStyle/>
                    <a:p>
                      <a:r>
                        <a:rPr lang="en-US" sz="2300" dirty="0"/>
                        <a:t>Emphasis is on professional development of intern</a:t>
                      </a:r>
                    </a:p>
                  </a:txBody>
                  <a:tcPr marL="177294" marR="177294" marT="88691" marB="88691"/>
                </a:tc>
                <a:tc>
                  <a:txBody>
                    <a:bodyPr/>
                    <a:lstStyle/>
                    <a:p>
                      <a:r>
                        <a:rPr lang="en-US" sz="2300"/>
                        <a:t>Identification of knowledge and skills necessary to do the work</a:t>
                      </a:r>
                    </a:p>
                  </a:txBody>
                  <a:tcPr marL="177294" marR="177294" marT="88691" marB="88691"/>
                </a:tc>
                <a:extLst>
                  <a:ext uri="{0D108BD9-81ED-4DB2-BD59-A6C34878D82A}">
                    <a16:rowId xmlns:a16="http://schemas.microsoft.com/office/drawing/2014/main" val="10001"/>
                  </a:ext>
                </a:extLst>
              </a:tr>
              <a:tr h="1312063">
                <a:tc>
                  <a:txBody>
                    <a:bodyPr/>
                    <a:lstStyle/>
                    <a:p>
                      <a:r>
                        <a:rPr lang="en-US" sz="2300"/>
                        <a:t>Provision of teaching/training/ learning resources</a:t>
                      </a:r>
                    </a:p>
                  </a:txBody>
                  <a:tcPr marL="177294" marR="177294" marT="88691" marB="88691"/>
                </a:tc>
                <a:tc>
                  <a:txBody>
                    <a:bodyPr/>
                    <a:lstStyle/>
                    <a:p>
                      <a:r>
                        <a:rPr lang="en-US" sz="2300" dirty="0"/>
                        <a:t>Socialization to professional values and identity</a:t>
                      </a:r>
                    </a:p>
                  </a:txBody>
                  <a:tcPr marL="177294" marR="177294" marT="88691" marB="88691"/>
                </a:tc>
                <a:extLst>
                  <a:ext uri="{0D108BD9-81ED-4DB2-BD59-A6C34878D82A}">
                    <a16:rowId xmlns:a16="http://schemas.microsoft.com/office/drawing/2014/main" val="10002"/>
                  </a:ext>
                </a:extLst>
              </a:tr>
            </a:tbl>
          </a:graphicData>
        </a:graphic>
      </p:graphicFrame>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a:t>Supportive Supervision</a:t>
            </a:r>
          </a:p>
        </p:txBody>
      </p:sp>
      <p:sp>
        <p:nvSpPr>
          <p:cNvPr id="3" name="Content Placeholder 2"/>
          <p:cNvSpPr>
            <a:spLocks noGrp="1"/>
          </p:cNvSpPr>
          <p:nvPr>
            <p:ph idx="1"/>
          </p:nvPr>
        </p:nvSpPr>
        <p:spPr>
          <a:xfrm>
            <a:off x="838200" y="1690688"/>
            <a:ext cx="10515600" cy="4486275"/>
          </a:xfrm>
        </p:spPr>
        <p:txBody>
          <a:bodyPr/>
          <a:lstStyle/>
          <a:p>
            <a:pPr marL="0" indent="0">
              <a:buNone/>
            </a:pPr>
            <a:r>
              <a:rPr lang="en-US" altLang="x-none" sz="2000" dirty="0">
                <a:ea typeface="MS PGothic" charset="-128"/>
              </a:rPr>
              <a:t>Supportive supervision is concerned with increasing job performance by decreasing job related stress that interferes with work performance. The supervisor increases the social worker</a:t>
            </a:r>
            <a:r>
              <a:rPr lang="en-US" altLang="en-US" sz="2000" dirty="0">
                <a:ea typeface="MS PGothic" charset="-128"/>
              </a:rPr>
              <a:t>’</a:t>
            </a:r>
            <a:r>
              <a:rPr lang="en-US" altLang="x-none" sz="2000" dirty="0">
                <a:ea typeface="MS PGothic" charset="-128"/>
              </a:rPr>
              <a:t>s motivation and develops a work environment that enhances work performance by providing the following: </a:t>
            </a:r>
          </a:p>
          <a:p>
            <a:pPr marL="0" indent="0"/>
            <a:r>
              <a:rPr lang="en-US" altLang="x-none" sz="2000" dirty="0">
                <a:ea typeface="MS PGothic" charset="-128"/>
              </a:rPr>
              <a:t>Recognition				</a:t>
            </a:r>
          </a:p>
          <a:p>
            <a:pPr marL="0" indent="0"/>
            <a:r>
              <a:rPr lang="en-US" altLang="x-none" sz="2000" dirty="0">
                <a:ea typeface="MS PGothic" charset="-128"/>
              </a:rPr>
              <a:t>Approval</a:t>
            </a:r>
          </a:p>
          <a:p>
            <a:pPr marL="0" indent="0"/>
            <a:r>
              <a:rPr lang="en-US" altLang="x-none" sz="2000" dirty="0">
                <a:ea typeface="MS PGothic" charset="-128"/>
              </a:rPr>
              <a:t>Reassurance</a:t>
            </a:r>
          </a:p>
          <a:p>
            <a:pPr marL="0" indent="0"/>
            <a:r>
              <a:rPr lang="en-US" altLang="x-none" sz="2000" dirty="0">
                <a:ea typeface="MS PGothic" charset="-128"/>
              </a:rPr>
              <a:t>Encouragement</a:t>
            </a:r>
          </a:p>
          <a:p>
            <a:pPr marL="0" indent="0"/>
            <a:r>
              <a:rPr lang="en-US" altLang="x-none" sz="2000" dirty="0">
                <a:ea typeface="MS PGothic" charset="-128"/>
              </a:rPr>
              <a:t>Flexibility</a:t>
            </a:r>
          </a:p>
          <a:p>
            <a:pPr marL="0" indent="0"/>
            <a:r>
              <a:rPr lang="en-US" altLang="x-none" sz="2000" dirty="0">
                <a:ea typeface="MS PGothic" charset="-128"/>
              </a:rPr>
              <a:t>Opportunity to express concerns</a:t>
            </a:r>
          </a:p>
          <a:p>
            <a:pPr marL="0" indent="0"/>
            <a:r>
              <a:rPr lang="en-US" altLang="x-none" sz="2000" dirty="0">
                <a:ea typeface="MS PGothic" charset="-128"/>
              </a:rPr>
              <a:t>Gain perspective</a:t>
            </a:r>
          </a:p>
          <a:p>
            <a:pPr marL="0" indent="0">
              <a:buNone/>
            </a:pPr>
            <a:endParaRPr lang="en-US" altLang="x-none" sz="2000" dirty="0">
              <a:ea typeface="MS PGothic" charset="-128"/>
            </a:endParaRPr>
          </a:p>
          <a:p>
            <a:pPr marL="0" indent="0">
              <a:buNone/>
            </a:pPr>
            <a:endParaRPr lang="en-US" altLang="x-none" sz="2000" dirty="0">
              <a:ea typeface="MS PGothic" charset="-128"/>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a:t>Developmental Stages of Internship</a:t>
            </a:r>
          </a:p>
        </p:txBody>
      </p:sp>
      <p:graphicFrame>
        <p:nvGraphicFramePr>
          <p:cNvPr id="6" name="Content Placeholder 5"/>
          <p:cNvGraphicFramePr>
            <a:graphicFrameLocks noGrp="1"/>
          </p:cNvGraphicFramePr>
          <p:nvPr>
            <p:ph idx="1"/>
          </p:nvPr>
        </p:nvGraphicFramePr>
        <p:xfrm>
          <a:off x="1752600" y="1676401"/>
          <a:ext cx="8686800" cy="4480404"/>
        </p:xfrm>
        <a:graphic>
          <a:graphicData uri="http://schemas.openxmlformats.org/drawingml/2006/table">
            <a:tbl>
              <a:tblPr/>
              <a:tblGrid>
                <a:gridCol w="2895600">
                  <a:extLst>
                    <a:ext uri="{9D8B030D-6E8A-4147-A177-3AD203B41FA5}">
                      <a16:colId xmlns:a16="http://schemas.microsoft.com/office/drawing/2014/main" val="20000"/>
                    </a:ext>
                  </a:extLst>
                </a:gridCol>
                <a:gridCol w="2895600">
                  <a:extLst>
                    <a:ext uri="{9D8B030D-6E8A-4147-A177-3AD203B41FA5}">
                      <a16:colId xmlns:a16="http://schemas.microsoft.com/office/drawing/2014/main" val="20001"/>
                    </a:ext>
                  </a:extLst>
                </a:gridCol>
                <a:gridCol w="2895600">
                  <a:extLst>
                    <a:ext uri="{9D8B030D-6E8A-4147-A177-3AD203B41FA5}">
                      <a16:colId xmlns:a16="http://schemas.microsoft.com/office/drawing/2014/main" val="20002"/>
                    </a:ext>
                  </a:extLst>
                </a:gridCol>
              </a:tblGrid>
              <a:tr h="639763">
                <a:tc>
                  <a:txBody>
                    <a:bodyPr/>
                    <a:lstStyle>
                      <a:lvl1pPr eaLnBrk="0" hangingPunct="0">
                        <a:spcBef>
                          <a:spcPct val="20000"/>
                        </a:spcBef>
                        <a:defRPr sz="2800">
                          <a:solidFill>
                            <a:schemeClr val="tx1"/>
                          </a:solidFill>
                          <a:latin typeface="Arial" charset="0"/>
                          <a:ea typeface="MS PGothic" charset="-128"/>
                        </a:defRPr>
                      </a:lvl1pPr>
                      <a:lvl2pPr marL="742950" indent="-285750" eaLnBrk="0" hangingPunct="0">
                        <a:spcBef>
                          <a:spcPct val="20000"/>
                        </a:spcBef>
                        <a:buFont typeface="Wingdings" charset="2"/>
                        <a:defRPr sz="2400">
                          <a:solidFill>
                            <a:schemeClr val="tx1"/>
                          </a:solidFill>
                          <a:latin typeface="Arial" charset="0"/>
                          <a:ea typeface="MS PGothic" charset="-128"/>
                        </a:defRPr>
                      </a:lvl2pPr>
                      <a:lvl3pPr marL="1143000" indent="-228600" eaLnBrk="0" hangingPunct="0">
                        <a:spcBef>
                          <a:spcPct val="20000"/>
                        </a:spcBef>
                        <a:defRPr sz="2000">
                          <a:solidFill>
                            <a:schemeClr val="tx1"/>
                          </a:solidFill>
                          <a:latin typeface="Arial" charset="0"/>
                          <a:ea typeface="MS PGothic" charset="-128"/>
                        </a:defRPr>
                      </a:lvl3pPr>
                      <a:lvl4pPr marL="1600200" indent="-228600" eaLnBrk="0" hangingPunct="0">
                        <a:spcBef>
                          <a:spcPct val="20000"/>
                        </a:spcBef>
                        <a:defRPr>
                          <a:solidFill>
                            <a:schemeClr val="tx1"/>
                          </a:solidFill>
                          <a:latin typeface="Arial" charset="0"/>
                          <a:ea typeface="MS PGothic" charset="-128"/>
                        </a:defRPr>
                      </a:lvl4pPr>
                      <a:lvl5pPr marL="2057400" indent="-228600" eaLnBrk="0" hangingPunct="0">
                        <a:spcBef>
                          <a:spcPct val="20000"/>
                        </a:spcBef>
                        <a:defRPr>
                          <a:solidFill>
                            <a:schemeClr val="tx1"/>
                          </a:solidFill>
                          <a:latin typeface="Arial" charset="0"/>
                          <a:ea typeface="MS PGothic" charset="-128"/>
                        </a:defRPr>
                      </a:lvl5pPr>
                      <a:lvl6pPr marL="2514600" indent="-228600" eaLnBrk="0" fontAlgn="base" hangingPunct="0">
                        <a:spcBef>
                          <a:spcPct val="20000"/>
                        </a:spcBef>
                        <a:spcAft>
                          <a:spcPct val="0"/>
                        </a:spcAft>
                        <a:defRPr>
                          <a:solidFill>
                            <a:schemeClr val="tx1"/>
                          </a:solidFill>
                          <a:latin typeface="Arial" charset="0"/>
                          <a:ea typeface="MS PGothic" charset="-128"/>
                        </a:defRPr>
                      </a:lvl6pPr>
                      <a:lvl7pPr marL="2971800" indent="-228600" eaLnBrk="0" fontAlgn="base" hangingPunct="0">
                        <a:spcBef>
                          <a:spcPct val="20000"/>
                        </a:spcBef>
                        <a:spcAft>
                          <a:spcPct val="0"/>
                        </a:spcAft>
                        <a:defRPr>
                          <a:solidFill>
                            <a:schemeClr val="tx1"/>
                          </a:solidFill>
                          <a:latin typeface="Arial" charset="0"/>
                          <a:ea typeface="MS PGothic" charset="-128"/>
                        </a:defRPr>
                      </a:lvl7pPr>
                      <a:lvl8pPr marL="3429000" indent="-228600" eaLnBrk="0" fontAlgn="base" hangingPunct="0">
                        <a:spcBef>
                          <a:spcPct val="20000"/>
                        </a:spcBef>
                        <a:spcAft>
                          <a:spcPct val="0"/>
                        </a:spcAft>
                        <a:defRPr>
                          <a:solidFill>
                            <a:schemeClr val="tx1"/>
                          </a:solidFill>
                          <a:latin typeface="Arial" charset="0"/>
                          <a:ea typeface="MS PGothic" charset="-128"/>
                        </a:defRPr>
                      </a:lvl8pPr>
                      <a:lvl9pPr marL="3886200" indent="-228600" eaLnBrk="0" fontAlgn="base" hangingPunct="0">
                        <a:spcBef>
                          <a:spcPct val="20000"/>
                        </a:spcBef>
                        <a:spcAft>
                          <a:spcPct val="0"/>
                        </a:spcAft>
                        <a:defRPr>
                          <a:solidFill>
                            <a:schemeClr val="tx1"/>
                          </a:solidFill>
                          <a:latin typeface="Arial" charset="0"/>
                          <a:ea typeface="MS PGothic"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x-none" sz="1800" b="1" i="0" u="none" strike="noStrike" cap="none" normalizeH="0" baseline="0">
                          <a:ln>
                            <a:noFill/>
                          </a:ln>
                          <a:solidFill>
                            <a:srgbClr val="FFFFFF"/>
                          </a:solidFill>
                          <a:effectLst/>
                          <a:latin typeface="Arial" charset="0"/>
                          <a:ea typeface="MS PGothic" charset="-128"/>
                        </a:rPr>
                        <a:t>Stage</a:t>
                      </a:r>
                    </a:p>
                  </a:txBody>
                  <a:tcPr marT="45681" marB="4568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lvl1pPr eaLnBrk="0" hangingPunct="0">
                        <a:spcBef>
                          <a:spcPct val="20000"/>
                        </a:spcBef>
                        <a:defRPr sz="2800">
                          <a:solidFill>
                            <a:schemeClr val="tx1"/>
                          </a:solidFill>
                          <a:latin typeface="Arial" charset="0"/>
                          <a:ea typeface="MS PGothic" charset="-128"/>
                        </a:defRPr>
                      </a:lvl1pPr>
                      <a:lvl2pPr marL="742950" indent="-285750" eaLnBrk="0" hangingPunct="0">
                        <a:spcBef>
                          <a:spcPct val="20000"/>
                        </a:spcBef>
                        <a:buFont typeface="Wingdings" charset="2"/>
                        <a:defRPr sz="2400">
                          <a:solidFill>
                            <a:schemeClr val="tx1"/>
                          </a:solidFill>
                          <a:latin typeface="Arial" charset="0"/>
                          <a:ea typeface="MS PGothic" charset="-128"/>
                        </a:defRPr>
                      </a:lvl2pPr>
                      <a:lvl3pPr marL="1143000" indent="-228600" eaLnBrk="0" hangingPunct="0">
                        <a:spcBef>
                          <a:spcPct val="20000"/>
                        </a:spcBef>
                        <a:defRPr sz="2000">
                          <a:solidFill>
                            <a:schemeClr val="tx1"/>
                          </a:solidFill>
                          <a:latin typeface="Arial" charset="0"/>
                          <a:ea typeface="MS PGothic" charset="-128"/>
                        </a:defRPr>
                      </a:lvl3pPr>
                      <a:lvl4pPr marL="1600200" indent="-228600" eaLnBrk="0" hangingPunct="0">
                        <a:spcBef>
                          <a:spcPct val="20000"/>
                        </a:spcBef>
                        <a:defRPr>
                          <a:solidFill>
                            <a:schemeClr val="tx1"/>
                          </a:solidFill>
                          <a:latin typeface="Arial" charset="0"/>
                          <a:ea typeface="MS PGothic" charset="-128"/>
                        </a:defRPr>
                      </a:lvl4pPr>
                      <a:lvl5pPr marL="2057400" indent="-228600" eaLnBrk="0" hangingPunct="0">
                        <a:spcBef>
                          <a:spcPct val="20000"/>
                        </a:spcBef>
                        <a:defRPr>
                          <a:solidFill>
                            <a:schemeClr val="tx1"/>
                          </a:solidFill>
                          <a:latin typeface="Arial" charset="0"/>
                          <a:ea typeface="MS PGothic" charset="-128"/>
                        </a:defRPr>
                      </a:lvl5pPr>
                      <a:lvl6pPr marL="2514600" indent="-228600" eaLnBrk="0" fontAlgn="base" hangingPunct="0">
                        <a:spcBef>
                          <a:spcPct val="20000"/>
                        </a:spcBef>
                        <a:spcAft>
                          <a:spcPct val="0"/>
                        </a:spcAft>
                        <a:defRPr>
                          <a:solidFill>
                            <a:schemeClr val="tx1"/>
                          </a:solidFill>
                          <a:latin typeface="Arial" charset="0"/>
                          <a:ea typeface="MS PGothic" charset="-128"/>
                        </a:defRPr>
                      </a:lvl6pPr>
                      <a:lvl7pPr marL="2971800" indent="-228600" eaLnBrk="0" fontAlgn="base" hangingPunct="0">
                        <a:spcBef>
                          <a:spcPct val="20000"/>
                        </a:spcBef>
                        <a:spcAft>
                          <a:spcPct val="0"/>
                        </a:spcAft>
                        <a:defRPr>
                          <a:solidFill>
                            <a:schemeClr val="tx1"/>
                          </a:solidFill>
                          <a:latin typeface="Arial" charset="0"/>
                          <a:ea typeface="MS PGothic" charset="-128"/>
                        </a:defRPr>
                      </a:lvl7pPr>
                      <a:lvl8pPr marL="3429000" indent="-228600" eaLnBrk="0" fontAlgn="base" hangingPunct="0">
                        <a:spcBef>
                          <a:spcPct val="20000"/>
                        </a:spcBef>
                        <a:spcAft>
                          <a:spcPct val="0"/>
                        </a:spcAft>
                        <a:defRPr>
                          <a:solidFill>
                            <a:schemeClr val="tx1"/>
                          </a:solidFill>
                          <a:latin typeface="Arial" charset="0"/>
                          <a:ea typeface="MS PGothic" charset="-128"/>
                        </a:defRPr>
                      </a:lvl8pPr>
                      <a:lvl9pPr marL="3886200" indent="-228600" eaLnBrk="0" fontAlgn="base" hangingPunct="0">
                        <a:spcBef>
                          <a:spcPct val="20000"/>
                        </a:spcBef>
                        <a:spcAft>
                          <a:spcPct val="0"/>
                        </a:spcAft>
                        <a:defRPr>
                          <a:solidFill>
                            <a:schemeClr val="tx1"/>
                          </a:solidFill>
                          <a:latin typeface="Arial" charset="0"/>
                          <a:ea typeface="MS PGothic"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x-none" sz="1800" b="1" i="0" u="none" strike="noStrike" cap="none" normalizeH="0" baseline="0">
                          <a:ln>
                            <a:noFill/>
                          </a:ln>
                          <a:solidFill>
                            <a:srgbClr val="FFFFFF"/>
                          </a:solidFill>
                          <a:effectLst/>
                          <a:latin typeface="Arial" charset="0"/>
                          <a:ea typeface="MS PGothic" charset="-128"/>
                        </a:rPr>
                        <a:t>Intern</a:t>
                      </a:r>
                      <a:r>
                        <a:rPr kumimoji="0" lang="en-US" altLang="en-US" sz="1800" b="1" i="0" u="none" strike="noStrike" cap="none" normalizeH="0" baseline="0">
                          <a:ln>
                            <a:noFill/>
                          </a:ln>
                          <a:solidFill>
                            <a:srgbClr val="FFFFFF"/>
                          </a:solidFill>
                          <a:effectLst/>
                          <a:latin typeface="Arial" charset="0"/>
                          <a:ea typeface="MS PGothic" charset="-128"/>
                        </a:rPr>
                        <a:t>’</a:t>
                      </a:r>
                      <a:r>
                        <a:rPr kumimoji="0" lang="en-US" altLang="x-none" sz="1800" b="1" i="0" u="none" strike="noStrike" cap="none" normalizeH="0" baseline="0">
                          <a:ln>
                            <a:noFill/>
                          </a:ln>
                          <a:solidFill>
                            <a:srgbClr val="FFFFFF"/>
                          </a:solidFill>
                          <a:effectLst/>
                          <a:latin typeface="Arial" charset="0"/>
                          <a:ea typeface="MS PGothic" charset="-128"/>
                        </a:rPr>
                        <a:t>s Feelings, Behaviors &amp; Thoughts</a:t>
                      </a:r>
                    </a:p>
                  </a:txBody>
                  <a:tcPr marT="45681" marB="4568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lvl1pPr eaLnBrk="0" hangingPunct="0">
                        <a:spcBef>
                          <a:spcPct val="20000"/>
                        </a:spcBef>
                        <a:defRPr sz="2800">
                          <a:solidFill>
                            <a:schemeClr val="tx1"/>
                          </a:solidFill>
                          <a:latin typeface="Arial" charset="0"/>
                          <a:ea typeface="MS PGothic" charset="-128"/>
                        </a:defRPr>
                      </a:lvl1pPr>
                      <a:lvl2pPr marL="742950" indent="-285750" eaLnBrk="0" hangingPunct="0">
                        <a:spcBef>
                          <a:spcPct val="20000"/>
                        </a:spcBef>
                        <a:buFont typeface="Wingdings" charset="2"/>
                        <a:defRPr sz="2400">
                          <a:solidFill>
                            <a:schemeClr val="tx1"/>
                          </a:solidFill>
                          <a:latin typeface="Arial" charset="0"/>
                          <a:ea typeface="MS PGothic" charset="-128"/>
                        </a:defRPr>
                      </a:lvl2pPr>
                      <a:lvl3pPr marL="1143000" indent="-228600" eaLnBrk="0" hangingPunct="0">
                        <a:spcBef>
                          <a:spcPct val="20000"/>
                        </a:spcBef>
                        <a:defRPr sz="2000">
                          <a:solidFill>
                            <a:schemeClr val="tx1"/>
                          </a:solidFill>
                          <a:latin typeface="Arial" charset="0"/>
                          <a:ea typeface="MS PGothic" charset="-128"/>
                        </a:defRPr>
                      </a:lvl3pPr>
                      <a:lvl4pPr marL="1600200" indent="-228600" eaLnBrk="0" hangingPunct="0">
                        <a:spcBef>
                          <a:spcPct val="20000"/>
                        </a:spcBef>
                        <a:defRPr>
                          <a:solidFill>
                            <a:schemeClr val="tx1"/>
                          </a:solidFill>
                          <a:latin typeface="Arial" charset="0"/>
                          <a:ea typeface="MS PGothic" charset="-128"/>
                        </a:defRPr>
                      </a:lvl4pPr>
                      <a:lvl5pPr marL="2057400" indent="-228600" eaLnBrk="0" hangingPunct="0">
                        <a:spcBef>
                          <a:spcPct val="20000"/>
                        </a:spcBef>
                        <a:defRPr>
                          <a:solidFill>
                            <a:schemeClr val="tx1"/>
                          </a:solidFill>
                          <a:latin typeface="Arial" charset="0"/>
                          <a:ea typeface="MS PGothic" charset="-128"/>
                        </a:defRPr>
                      </a:lvl5pPr>
                      <a:lvl6pPr marL="2514600" indent="-228600" eaLnBrk="0" fontAlgn="base" hangingPunct="0">
                        <a:spcBef>
                          <a:spcPct val="20000"/>
                        </a:spcBef>
                        <a:spcAft>
                          <a:spcPct val="0"/>
                        </a:spcAft>
                        <a:defRPr>
                          <a:solidFill>
                            <a:schemeClr val="tx1"/>
                          </a:solidFill>
                          <a:latin typeface="Arial" charset="0"/>
                          <a:ea typeface="MS PGothic" charset="-128"/>
                        </a:defRPr>
                      </a:lvl6pPr>
                      <a:lvl7pPr marL="2971800" indent="-228600" eaLnBrk="0" fontAlgn="base" hangingPunct="0">
                        <a:spcBef>
                          <a:spcPct val="20000"/>
                        </a:spcBef>
                        <a:spcAft>
                          <a:spcPct val="0"/>
                        </a:spcAft>
                        <a:defRPr>
                          <a:solidFill>
                            <a:schemeClr val="tx1"/>
                          </a:solidFill>
                          <a:latin typeface="Arial" charset="0"/>
                          <a:ea typeface="MS PGothic" charset="-128"/>
                        </a:defRPr>
                      </a:lvl7pPr>
                      <a:lvl8pPr marL="3429000" indent="-228600" eaLnBrk="0" fontAlgn="base" hangingPunct="0">
                        <a:spcBef>
                          <a:spcPct val="20000"/>
                        </a:spcBef>
                        <a:spcAft>
                          <a:spcPct val="0"/>
                        </a:spcAft>
                        <a:defRPr>
                          <a:solidFill>
                            <a:schemeClr val="tx1"/>
                          </a:solidFill>
                          <a:latin typeface="Arial" charset="0"/>
                          <a:ea typeface="MS PGothic" charset="-128"/>
                        </a:defRPr>
                      </a:lvl8pPr>
                      <a:lvl9pPr marL="3886200" indent="-228600" eaLnBrk="0" fontAlgn="base" hangingPunct="0">
                        <a:spcBef>
                          <a:spcPct val="20000"/>
                        </a:spcBef>
                        <a:spcAft>
                          <a:spcPct val="0"/>
                        </a:spcAft>
                        <a:defRPr>
                          <a:solidFill>
                            <a:schemeClr val="tx1"/>
                          </a:solidFill>
                          <a:latin typeface="Arial" charset="0"/>
                          <a:ea typeface="MS PGothic"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x-none" sz="1800" b="1" i="0" u="none" strike="noStrike" cap="none" normalizeH="0" baseline="0">
                          <a:ln>
                            <a:noFill/>
                          </a:ln>
                          <a:solidFill>
                            <a:srgbClr val="FFFFFF"/>
                          </a:solidFill>
                          <a:effectLst/>
                          <a:latin typeface="Arial" charset="0"/>
                          <a:ea typeface="MS PGothic" charset="-128"/>
                        </a:rPr>
                        <a:t>Field Instructor Strategies </a:t>
                      </a:r>
                    </a:p>
                  </a:txBody>
                  <a:tcPr marT="45681" marB="4568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extLst>
                  <a:ext uri="{0D108BD9-81ED-4DB2-BD59-A6C34878D82A}">
                    <a16:rowId xmlns:a16="http://schemas.microsoft.com/office/drawing/2014/main" val="10000"/>
                  </a:ext>
                </a:extLst>
              </a:tr>
              <a:tr h="3840163">
                <a:tc>
                  <a:txBody>
                    <a:bodyPr/>
                    <a:lstStyle>
                      <a:lvl1pPr eaLnBrk="0" hangingPunct="0">
                        <a:spcBef>
                          <a:spcPct val="20000"/>
                        </a:spcBef>
                        <a:defRPr sz="2800">
                          <a:solidFill>
                            <a:schemeClr val="tx1"/>
                          </a:solidFill>
                          <a:latin typeface="Arial" charset="0"/>
                          <a:ea typeface="MS PGothic" charset="-128"/>
                        </a:defRPr>
                      </a:lvl1pPr>
                      <a:lvl2pPr marL="742950" indent="-285750" eaLnBrk="0" hangingPunct="0">
                        <a:spcBef>
                          <a:spcPct val="20000"/>
                        </a:spcBef>
                        <a:buFont typeface="Wingdings" charset="2"/>
                        <a:defRPr sz="2400">
                          <a:solidFill>
                            <a:schemeClr val="tx1"/>
                          </a:solidFill>
                          <a:latin typeface="Arial" charset="0"/>
                          <a:ea typeface="MS PGothic" charset="-128"/>
                        </a:defRPr>
                      </a:lvl2pPr>
                      <a:lvl3pPr marL="1143000" indent="-228600" eaLnBrk="0" hangingPunct="0">
                        <a:spcBef>
                          <a:spcPct val="20000"/>
                        </a:spcBef>
                        <a:defRPr sz="2000">
                          <a:solidFill>
                            <a:schemeClr val="tx1"/>
                          </a:solidFill>
                          <a:latin typeface="Arial" charset="0"/>
                          <a:ea typeface="MS PGothic" charset="-128"/>
                        </a:defRPr>
                      </a:lvl3pPr>
                      <a:lvl4pPr marL="1600200" indent="-228600" eaLnBrk="0" hangingPunct="0">
                        <a:spcBef>
                          <a:spcPct val="20000"/>
                        </a:spcBef>
                        <a:defRPr>
                          <a:solidFill>
                            <a:schemeClr val="tx1"/>
                          </a:solidFill>
                          <a:latin typeface="Arial" charset="0"/>
                          <a:ea typeface="MS PGothic" charset="-128"/>
                        </a:defRPr>
                      </a:lvl4pPr>
                      <a:lvl5pPr marL="2057400" indent="-228600" eaLnBrk="0" hangingPunct="0">
                        <a:spcBef>
                          <a:spcPct val="20000"/>
                        </a:spcBef>
                        <a:defRPr>
                          <a:solidFill>
                            <a:schemeClr val="tx1"/>
                          </a:solidFill>
                          <a:latin typeface="Arial" charset="0"/>
                          <a:ea typeface="MS PGothic" charset="-128"/>
                        </a:defRPr>
                      </a:lvl5pPr>
                      <a:lvl6pPr marL="2514600" indent="-228600" eaLnBrk="0" fontAlgn="base" hangingPunct="0">
                        <a:spcBef>
                          <a:spcPct val="20000"/>
                        </a:spcBef>
                        <a:spcAft>
                          <a:spcPct val="0"/>
                        </a:spcAft>
                        <a:defRPr>
                          <a:solidFill>
                            <a:schemeClr val="tx1"/>
                          </a:solidFill>
                          <a:latin typeface="Arial" charset="0"/>
                          <a:ea typeface="MS PGothic" charset="-128"/>
                        </a:defRPr>
                      </a:lvl6pPr>
                      <a:lvl7pPr marL="2971800" indent="-228600" eaLnBrk="0" fontAlgn="base" hangingPunct="0">
                        <a:spcBef>
                          <a:spcPct val="20000"/>
                        </a:spcBef>
                        <a:spcAft>
                          <a:spcPct val="0"/>
                        </a:spcAft>
                        <a:defRPr>
                          <a:solidFill>
                            <a:schemeClr val="tx1"/>
                          </a:solidFill>
                          <a:latin typeface="Arial" charset="0"/>
                          <a:ea typeface="MS PGothic" charset="-128"/>
                        </a:defRPr>
                      </a:lvl7pPr>
                      <a:lvl8pPr marL="3429000" indent="-228600" eaLnBrk="0" fontAlgn="base" hangingPunct="0">
                        <a:spcBef>
                          <a:spcPct val="20000"/>
                        </a:spcBef>
                        <a:spcAft>
                          <a:spcPct val="0"/>
                        </a:spcAft>
                        <a:defRPr>
                          <a:solidFill>
                            <a:schemeClr val="tx1"/>
                          </a:solidFill>
                          <a:latin typeface="Arial" charset="0"/>
                          <a:ea typeface="MS PGothic" charset="-128"/>
                        </a:defRPr>
                      </a:lvl8pPr>
                      <a:lvl9pPr marL="3886200" indent="-228600" eaLnBrk="0" fontAlgn="base" hangingPunct="0">
                        <a:spcBef>
                          <a:spcPct val="20000"/>
                        </a:spcBef>
                        <a:spcAft>
                          <a:spcPct val="0"/>
                        </a:spcAft>
                        <a:defRPr>
                          <a:solidFill>
                            <a:schemeClr val="tx1"/>
                          </a:solidFill>
                          <a:latin typeface="Arial" charset="0"/>
                          <a:ea typeface="MS PGothic"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x-none" sz="1800" b="0" i="0" u="none" strike="noStrike" cap="none" normalizeH="0" baseline="0">
                          <a:ln>
                            <a:noFill/>
                          </a:ln>
                          <a:solidFill>
                            <a:srgbClr val="000000"/>
                          </a:solidFill>
                          <a:effectLst/>
                          <a:latin typeface="Arial" charset="0"/>
                          <a:ea typeface="MS PGothic" charset="-128"/>
                        </a:rPr>
                        <a:t>Anticipation</a:t>
                      </a:r>
                    </a:p>
                  </a:txBody>
                  <a:tcPr marT="45681" marB="4568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CBDE"/>
                    </a:solidFill>
                  </a:tcPr>
                </a:tc>
                <a:tc>
                  <a:txBody>
                    <a:bodyPr/>
                    <a:lstStyle>
                      <a:lvl1pPr marL="285750" indent="-285750" eaLnBrk="0" hangingPunct="0">
                        <a:spcBef>
                          <a:spcPct val="20000"/>
                        </a:spcBef>
                        <a:defRPr sz="2800">
                          <a:solidFill>
                            <a:schemeClr val="tx1"/>
                          </a:solidFill>
                          <a:latin typeface="Arial" charset="0"/>
                          <a:ea typeface="MS PGothic" charset="-128"/>
                        </a:defRPr>
                      </a:lvl1pPr>
                      <a:lvl2pPr marL="742950" indent="-285750" eaLnBrk="0" hangingPunct="0">
                        <a:spcBef>
                          <a:spcPct val="20000"/>
                        </a:spcBef>
                        <a:buFont typeface="Wingdings" charset="2"/>
                        <a:defRPr sz="2400">
                          <a:solidFill>
                            <a:schemeClr val="tx1"/>
                          </a:solidFill>
                          <a:latin typeface="Arial" charset="0"/>
                          <a:ea typeface="MS PGothic" charset="-128"/>
                        </a:defRPr>
                      </a:lvl2pPr>
                      <a:lvl3pPr marL="1143000" indent="-228600" eaLnBrk="0" hangingPunct="0">
                        <a:spcBef>
                          <a:spcPct val="20000"/>
                        </a:spcBef>
                        <a:defRPr sz="2000">
                          <a:solidFill>
                            <a:schemeClr val="tx1"/>
                          </a:solidFill>
                          <a:latin typeface="Arial" charset="0"/>
                          <a:ea typeface="MS PGothic" charset="-128"/>
                        </a:defRPr>
                      </a:lvl3pPr>
                      <a:lvl4pPr marL="1600200" indent="-228600" eaLnBrk="0" hangingPunct="0">
                        <a:spcBef>
                          <a:spcPct val="20000"/>
                        </a:spcBef>
                        <a:defRPr>
                          <a:solidFill>
                            <a:schemeClr val="tx1"/>
                          </a:solidFill>
                          <a:latin typeface="Arial" charset="0"/>
                          <a:ea typeface="MS PGothic" charset="-128"/>
                        </a:defRPr>
                      </a:lvl4pPr>
                      <a:lvl5pPr marL="2057400" indent="-228600" eaLnBrk="0" hangingPunct="0">
                        <a:spcBef>
                          <a:spcPct val="20000"/>
                        </a:spcBef>
                        <a:defRPr>
                          <a:solidFill>
                            <a:schemeClr val="tx1"/>
                          </a:solidFill>
                          <a:latin typeface="Arial" charset="0"/>
                          <a:ea typeface="MS PGothic" charset="-128"/>
                        </a:defRPr>
                      </a:lvl5pPr>
                      <a:lvl6pPr marL="2514600" indent="-228600" eaLnBrk="0" fontAlgn="base" hangingPunct="0">
                        <a:spcBef>
                          <a:spcPct val="20000"/>
                        </a:spcBef>
                        <a:spcAft>
                          <a:spcPct val="0"/>
                        </a:spcAft>
                        <a:defRPr>
                          <a:solidFill>
                            <a:schemeClr val="tx1"/>
                          </a:solidFill>
                          <a:latin typeface="Arial" charset="0"/>
                          <a:ea typeface="MS PGothic" charset="-128"/>
                        </a:defRPr>
                      </a:lvl6pPr>
                      <a:lvl7pPr marL="2971800" indent="-228600" eaLnBrk="0" fontAlgn="base" hangingPunct="0">
                        <a:spcBef>
                          <a:spcPct val="20000"/>
                        </a:spcBef>
                        <a:spcAft>
                          <a:spcPct val="0"/>
                        </a:spcAft>
                        <a:defRPr>
                          <a:solidFill>
                            <a:schemeClr val="tx1"/>
                          </a:solidFill>
                          <a:latin typeface="Arial" charset="0"/>
                          <a:ea typeface="MS PGothic" charset="-128"/>
                        </a:defRPr>
                      </a:lvl7pPr>
                      <a:lvl8pPr marL="3429000" indent="-228600" eaLnBrk="0" fontAlgn="base" hangingPunct="0">
                        <a:spcBef>
                          <a:spcPct val="20000"/>
                        </a:spcBef>
                        <a:spcAft>
                          <a:spcPct val="0"/>
                        </a:spcAft>
                        <a:defRPr>
                          <a:solidFill>
                            <a:schemeClr val="tx1"/>
                          </a:solidFill>
                          <a:latin typeface="Arial" charset="0"/>
                          <a:ea typeface="MS PGothic" charset="-128"/>
                        </a:defRPr>
                      </a:lvl8pPr>
                      <a:lvl9pPr marL="3886200" indent="-228600" eaLnBrk="0" fontAlgn="base" hangingPunct="0">
                        <a:spcBef>
                          <a:spcPct val="20000"/>
                        </a:spcBef>
                        <a:spcAft>
                          <a:spcPct val="0"/>
                        </a:spcAft>
                        <a:defRPr>
                          <a:solidFill>
                            <a:schemeClr val="tx1"/>
                          </a:solidFill>
                          <a:latin typeface="Arial" charset="0"/>
                          <a:ea typeface="MS PGothic" charset="-128"/>
                        </a:defRPr>
                      </a:lvl9pPr>
                    </a:lstStyle>
                    <a:p>
                      <a:pPr marL="285750" marR="0" lvl="0" indent="-285750" algn="l" defTabSz="914400" rtl="0" eaLnBrk="1" fontAlgn="base" latinLnBrk="0" hangingPunct="1">
                        <a:lnSpc>
                          <a:spcPct val="100000"/>
                        </a:lnSpc>
                        <a:spcBef>
                          <a:spcPct val="0"/>
                        </a:spcBef>
                        <a:spcAft>
                          <a:spcPct val="0"/>
                        </a:spcAft>
                        <a:buClrTx/>
                        <a:buSzTx/>
                        <a:buFont typeface="Arial" charset="0"/>
                        <a:buChar char="•"/>
                        <a:tabLst/>
                      </a:pPr>
                      <a:r>
                        <a:rPr kumimoji="0" lang="en-US" altLang="x-none" sz="1800" b="0" i="0" u="none" strike="noStrike" cap="none" normalizeH="0" baseline="0">
                          <a:ln>
                            <a:noFill/>
                          </a:ln>
                          <a:solidFill>
                            <a:srgbClr val="000000"/>
                          </a:solidFill>
                          <a:effectLst/>
                          <a:latin typeface="Arial" charset="0"/>
                          <a:ea typeface="MS PGothic" charset="-128"/>
                        </a:rPr>
                        <a:t>Excitement </a:t>
                      </a:r>
                      <a:endParaRPr kumimoji="0" lang="en-US" altLang="x-none" sz="1200" b="0" i="0" u="none" strike="noStrike" cap="none" normalizeH="0" baseline="0">
                        <a:ln>
                          <a:noFill/>
                        </a:ln>
                        <a:solidFill>
                          <a:srgbClr val="000000"/>
                        </a:solidFill>
                        <a:effectLst/>
                        <a:latin typeface="Arial" charset="0"/>
                        <a:ea typeface="MS PGothic" charset="-128"/>
                      </a:endParaRPr>
                    </a:p>
                    <a:p>
                      <a:pPr marL="285750" marR="0" lvl="0" indent="-285750" algn="l" defTabSz="914400" rtl="0" eaLnBrk="1" fontAlgn="base" latinLnBrk="0" hangingPunct="1">
                        <a:lnSpc>
                          <a:spcPct val="100000"/>
                        </a:lnSpc>
                        <a:spcBef>
                          <a:spcPct val="0"/>
                        </a:spcBef>
                        <a:spcAft>
                          <a:spcPct val="0"/>
                        </a:spcAft>
                        <a:buClrTx/>
                        <a:buSzTx/>
                        <a:buFont typeface="Arial" charset="0"/>
                        <a:buChar char="•"/>
                        <a:tabLst/>
                      </a:pPr>
                      <a:r>
                        <a:rPr kumimoji="0" lang="en-US" altLang="x-none" sz="1800" b="0" i="0" u="none" strike="noStrike" cap="none" normalizeH="0" baseline="0">
                          <a:ln>
                            <a:noFill/>
                          </a:ln>
                          <a:solidFill>
                            <a:srgbClr val="000000"/>
                          </a:solidFill>
                          <a:effectLst/>
                          <a:latin typeface="Arial" charset="0"/>
                          <a:ea typeface="MS PGothic" charset="-128"/>
                        </a:rPr>
                        <a:t>Anxiety about self, supervisor, co-workers,          field site, clients, life context </a:t>
                      </a:r>
                      <a:endParaRPr kumimoji="0" lang="en-US" altLang="x-none" sz="1200" b="0" i="0" u="none" strike="noStrike" cap="none" normalizeH="0" baseline="0">
                        <a:ln>
                          <a:noFill/>
                        </a:ln>
                        <a:solidFill>
                          <a:srgbClr val="000000"/>
                        </a:solidFill>
                        <a:effectLst/>
                        <a:latin typeface="Arial" charset="0"/>
                        <a:ea typeface="MS PGothic" charset="-128"/>
                      </a:endParaRPr>
                    </a:p>
                    <a:p>
                      <a:pPr marL="285750" marR="0" lvl="0" indent="-285750" algn="l" defTabSz="914400" rtl="0" eaLnBrk="1" fontAlgn="base" latinLnBrk="0" hangingPunct="1">
                        <a:lnSpc>
                          <a:spcPct val="100000"/>
                        </a:lnSpc>
                        <a:spcBef>
                          <a:spcPct val="0"/>
                        </a:spcBef>
                        <a:spcAft>
                          <a:spcPct val="0"/>
                        </a:spcAft>
                        <a:buClrTx/>
                        <a:buSzTx/>
                        <a:buFont typeface="Arial" charset="0"/>
                        <a:buChar char="•"/>
                        <a:tabLst/>
                      </a:pPr>
                      <a:r>
                        <a:rPr kumimoji="0" lang="en-US" altLang="x-none" sz="1800" b="0" i="0" u="none" strike="noStrike" cap="none" normalizeH="0" baseline="0">
                          <a:ln>
                            <a:noFill/>
                          </a:ln>
                          <a:solidFill>
                            <a:srgbClr val="000000"/>
                          </a:solidFill>
                          <a:effectLst/>
                          <a:latin typeface="Arial" charset="0"/>
                          <a:ea typeface="MS PGothic" charset="-128"/>
                        </a:rPr>
                        <a:t>Worry about fitting in and having the knowledge necessary to do well </a:t>
                      </a:r>
                      <a:endParaRPr kumimoji="0" lang="en-US" altLang="x-none" sz="1200" b="0" i="0" u="none" strike="noStrike" cap="none" normalizeH="0" baseline="0">
                        <a:ln>
                          <a:noFill/>
                        </a:ln>
                        <a:solidFill>
                          <a:srgbClr val="000000"/>
                        </a:solidFill>
                        <a:effectLst/>
                        <a:latin typeface="Arial" charset="0"/>
                        <a:ea typeface="MS PGothic" charset="-128"/>
                      </a:endParaRPr>
                    </a:p>
                    <a:p>
                      <a:pPr marL="285750" marR="0" lvl="0" indent="-285750" algn="l" defTabSz="914400" rtl="0" eaLnBrk="1" fontAlgn="base" latinLnBrk="0" hangingPunct="1">
                        <a:lnSpc>
                          <a:spcPct val="100000"/>
                        </a:lnSpc>
                        <a:spcBef>
                          <a:spcPct val="0"/>
                        </a:spcBef>
                        <a:spcAft>
                          <a:spcPct val="0"/>
                        </a:spcAft>
                        <a:buClrTx/>
                        <a:buSzTx/>
                        <a:buFont typeface="Arial" charset="0"/>
                        <a:buNone/>
                        <a:tabLst/>
                      </a:pPr>
                      <a:endParaRPr kumimoji="0" lang="en-US" altLang="x-none" sz="1200" b="0" i="0" u="none" strike="noStrike" cap="none" normalizeH="0" baseline="0">
                        <a:ln>
                          <a:noFill/>
                        </a:ln>
                        <a:solidFill>
                          <a:srgbClr val="000000"/>
                        </a:solidFill>
                        <a:effectLst/>
                        <a:latin typeface="Arial" charset="0"/>
                        <a:ea typeface="MS PGothic" charset="-128"/>
                      </a:endParaRPr>
                    </a:p>
                  </a:txBody>
                  <a:tcPr marT="45681" marB="4568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CBDE"/>
                    </a:solidFill>
                  </a:tcPr>
                </a:tc>
                <a:tc>
                  <a:txBody>
                    <a:bodyPr/>
                    <a:lstStyle>
                      <a:lvl1pPr marL="285750" indent="-285750" eaLnBrk="0" hangingPunct="0">
                        <a:spcBef>
                          <a:spcPct val="20000"/>
                        </a:spcBef>
                        <a:defRPr sz="2800">
                          <a:solidFill>
                            <a:schemeClr val="tx1"/>
                          </a:solidFill>
                          <a:latin typeface="Arial" charset="0"/>
                          <a:ea typeface="MS PGothic" charset="-128"/>
                        </a:defRPr>
                      </a:lvl1pPr>
                      <a:lvl2pPr marL="742950" indent="-285750" eaLnBrk="0" hangingPunct="0">
                        <a:spcBef>
                          <a:spcPct val="20000"/>
                        </a:spcBef>
                        <a:buFont typeface="Wingdings" charset="2"/>
                        <a:defRPr sz="2400">
                          <a:solidFill>
                            <a:schemeClr val="tx1"/>
                          </a:solidFill>
                          <a:latin typeface="Arial" charset="0"/>
                          <a:ea typeface="MS PGothic" charset="-128"/>
                        </a:defRPr>
                      </a:lvl2pPr>
                      <a:lvl3pPr marL="1143000" indent="-228600" eaLnBrk="0" hangingPunct="0">
                        <a:spcBef>
                          <a:spcPct val="20000"/>
                        </a:spcBef>
                        <a:defRPr sz="2000">
                          <a:solidFill>
                            <a:schemeClr val="tx1"/>
                          </a:solidFill>
                          <a:latin typeface="Arial" charset="0"/>
                          <a:ea typeface="MS PGothic" charset="-128"/>
                        </a:defRPr>
                      </a:lvl3pPr>
                      <a:lvl4pPr marL="1600200" indent="-228600" eaLnBrk="0" hangingPunct="0">
                        <a:spcBef>
                          <a:spcPct val="20000"/>
                        </a:spcBef>
                        <a:defRPr>
                          <a:solidFill>
                            <a:schemeClr val="tx1"/>
                          </a:solidFill>
                          <a:latin typeface="Arial" charset="0"/>
                          <a:ea typeface="MS PGothic" charset="-128"/>
                        </a:defRPr>
                      </a:lvl4pPr>
                      <a:lvl5pPr marL="2057400" indent="-228600" eaLnBrk="0" hangingPunct="0">
                        <a:spcBef>
                          <a:spcPct val="20000"/>
                        </a:spcBef>
                        <a:defRPr>
                          <a:solidFill>
                            <a:schemeClr val="tx1"/>
                          </a:solidFill>
                          <a:latin typeface="Arial" charset="0"/>
                          <a:ea typeface="MS PGothic" charset="-128"/>
                        </a:defRPr>
                      </a:lvl5pPr>
                      <a:lvl6pPr marL="2514600" indent="-228600" eaLnBrk="0" fontAlgn="base" hangingPunct="0">
                        <a:spcBef>
                          <a:spcPct val="20000"/>
                        </a:spcBef>
                        <a:spcAft>
                          <a:spcPct val="0"/>
                        </a:spcAft>
                        <a:defRPr>
                          <a:solidFill>
                            <a:schemeClr val="tx1"/>
                          </a:solidFill>
                          <a:latin typeface="Arial" charset="0"/>
                          <a:ea typeface="MS PGothic" charset="-128"/>
                        </a:defRPr>
                      </a:lvl6pPr>
                      <a:lvl7pPr marL="2971800" indent="-228600" eaLnBrk="0" fontAlgn="base" hangingPunct="0">
                        <a:spcBef>
                          <a:spcPct val="20000"/>
                        </a:spcBef>
                        <a:spcAft>
                          <a:spcPct val="0"/>
                        </a:spcAft>
                        <a:defRPr>
                          <a:solidFill>
                            <a:schemeClr val="tx1"/>
                          </a:solidFill>
                          <a:latin typeface="Arial" charset="0"/>
                          <a:ea typeface="MS PGothic" charset="-128"/>
                        </a:defRPr>
                      </a:lvl7pPr>
                      <a:lvl8pPr marL="3429000" indent="-228600" eaLnBrk="0" fontAlgn="base" hangingPunct="0">
                        <a:spcBef>
                          <a:spcPct val="20000"/>
                        </a:spcBef>
                        <a:spcAft>
                          <a:spcPct val="0"/>
                        </a:spcAft>
                        <a:defRPr>
                          <a:solidFill>
                            <a:schemeClr val="tx1"/>
                          </a:solidFill>
                          <a:latin typeface="Arial" charset="0"/>
                          <a:ea typeface="MS PGothic" charset="-128"/>
                        </a:defRPr>
                      </a:lvl8pPr>
                      <a:lvl9pPr marL="3886200" indent="-228600" eaLnBrk="0" fontAlgn="base" hangingPunct="0">
                        <a:spcBef>
                          <a:spcPct val="20000"/>
                        </a:spcBef>
                        <a:spcAft>
                          <a:spcPct val="0"/>
                        </a:spcAft>
                        <a:defRPr>
                          <a:solidFill>
                            <a:schemeClr val="tx1"/>
                          </a:solidFill>
                          <a:latin typeface="Arial" charset="0"/>
                          <a:ea typeface="MS PGothic" charset="-128"/>
                        </a:defRPr>
                      </a:lvl9pPr>
                    </a:lstStyle>
                    <a:p>
                      <a:pPr marL="285750" marR="0" lvl="0" indent="-285750" algn="l" defTabSz="914400" rtl="0" eaLnBrk="1" fontAlgn="base" latinLnBrk="0" hangingPunct="1">
                        <a:lnSpc>
                          <a:spcPct val="100000"/>
                        </a:lnSpc>
                        <a:spcBef>
                          <a:spcPct val="0"/>
                        </a:spcBef>
                        <a:spcAft>
                          <a:spcPct val="0"/>
                        </a:spcAft>
                        <a:buClrTx/>
                        <a:buSzTx/>
                        <a:buFont typeface="Arial" charset="0"/>
                        <a:buChar char="•"/>
                        <a:tabLst/>
                      </a:pPr>
                      <a:r>
                        <a:rPr kumimoji="0" lang="en-US" altLang="x-none" sz="1800" b="0" i="0" u="none" strike="noStrike" cap="none" normalizeH="0" baseline="0">
                          <a:ln>
                            <a:noFill/>
                          </a:ln>
                          <a:solidFill>
                            <a:srgbClr val="000000"/>
                          </a:solidFill>
                          <a:effectLst/>
                          <a:latin typeface="Arial" charset="0"/>
                          <a:ea typeface="MS PGothic" charset="-128"/>
                        </a:rPr>
                        <a:t>Discuss learning objective </a:t>
                      </a:r>
                      <a:endParaRPr kumimoji="0" lang="en-US" altLang="x-none" sz="1200" b="0" i="0" u="none" strike="noStrike" cap="none" normalizeH="0" baseline="0">
                        <a:ln>
                          <a:noFill/>
                        </a:ln>
                        <a:solidFill>
                          <a:srgbClr val="000000"/>
                        </a:solidFill>
                        <a:effectLst/>
                        <a:latin typeface="Arial" charset="0"/>
                        <a:ea typeface="MS PGothic" charset="-128"/>
                      </a:endParaRPr>
                    </a:p>
                    <a:p>
                      <a:pPr marL="285750" marR="0" lvl="0" indent="-285750" algn="l" defTabSz="914400" rtl="0" eaLnBrk="1" fontAlgn="base" latinLnBrk="0" hangingPunct="1">
                        <a:lnSpc>
                          <a:spcPct val="100000"/>
                        </a:lnSpc>
                        <a:spcBef>
                          <a:spcPct val="0"/>
                        </a:spcBef>
                        <a:spcAft>
                          <a:spcPct val="0"/>
                        </a:spcAft>
                        <a:buClrTx/>
                        <a:buSzTx/>
                        <a:buFont typeface="Arial" charset="0"/>
                        <a:buChar char="•"/>
                        <a:tabLst/>
                      </a:pPr>
                      <a:r>
                        <a:rPr kumimoji="0" lang="en-US" altLang="x-none" sz="1800" b="0" i="0" u="none" strike="noStrike" cap="none" normalizeH="0" baseline="0">
                          <a:ln>
                            <a:noFill/>
                          </a:ln>
                          <a:solidFill>
                            <a:srgbClr val="000000"/>
                          </a:solidFill>
                          <a:effectLst/>
                          <a:latin typeface="Arial" charset="0"/>
                          <a:ea typeface="MS PGothic" charset="-128"/>
                        </a:rPr>
                        <a:t>Be clear about expectations </a:t>
                      </a:r>
                      <a:endParaRPr kumimoji="0" lang="en-US" altLang="x-none" sz="1200" b="0" i="0" u="none" strike="noStrike" cap="none" normalizeH="0" baseline="0">
                        <a:ln>
                          <a:noFill/>
                        </a:ln>
                        <a:solidFill>
                          <a:srgbClr val="000000"/>
                        </a:solidFill>
                        <a:effectLst/>
                        <a:latin typeface="Arial" charset="0"/>
                        <a:ea typeface="MS PGothic" charset="-128"/>
                      </a:endParaRPr>
                    </a:p>
                    <a:p>
                      <a:pPr marL="285750" marR="0" lvl="0" indent="-285750" algn="l" defTabSz="914400" rtl="0" eaLnBrk="1" fontAlgn="base" latinLnBrk="0" hangingPunct="1">
                        <a:lnSpc>
                          <a:spcPct val="100000"/>
                        </a:lnSpc>
                        <a:spcBef>
                          <a:spcPct val="0"/>
                        </a:spcBef>
                        <a:spcAft>
                          <a:spcPct val="0"/>
                        </a:spcAft>
                        <a:buClrTx/>
                        <a:buSzTx/>
                        <a:buFont typeface="Arial" charset="0"/>
                        <a:buChar char="•"/>
                        <a:tabLst/>
                      </a:pPr>
                      <a:r>
                        <a:rPr kumimoji="0" lang="en-US" altLang="x-none" sz="1800" b="0" i="0" u="none" strike="noStrike" cap="none" normalizeH="0" baseline="0">
                          <a:ln>
                            <a:noFill/>
                          </a:ln>
                          <a:solidFill>
                            <a:srgbClr val="000000"/>
                          </a:solidFill>
                          <a:effectLst/>
                          <a:latin typeface="Arial" charset="0"/>
                          <a:ea typeface="MS PGothic" charset="-128"/>
                        </a:rPr>
                        <a:t>Allay anxiety by discussing fears openly</a:t>
                      </a:r>
                    </a:p>
                    <a:p>
                      <a:pPr marL="285750" marR="0" lvl="0" indent="-285750" algn="l" defTabSz="914400" rtl="0" eaLnBrk="1" fontAlgn="base" latinLnBrk="0" hangingPunct="1">
                        <a:lnSpc>
                          <a:spcPct val="100000"/>
                        </a:lnSpc>
                        <a:spcBef>
                          <a:spcPct val="0"/>
                        </a:spcBef>
                        <a:spcAft>
                          <a:spcPct val="0"/>
                        </a:spcAft>
                        <a:buClrTx/>
                        <a:buSzTx/>
                        <a:buFont typeface="Arial" charset="0"/>
                        <a:buChar char="•"/>
                        <a:tabLst/>
                      </a:pPr>
                      <a:r>
                        <a:rPr kumimoji="0" lang="en-US" altLang="x-none" sz="1800" b="0" i="0" u="none" strike="noStrike" cap="none" normalizeH="0" baseline="0">
                          <a:ln>
                            <a:noFill/>
                          </a:ln>
                          <a:solidFill>
                            <a:srgbClr val="000000"/>
                          </a:solidFill>
                          <a:effectLst/>
                          <a:latin typeface="Arial" charset="0"/>
                          <a:ea typeface="MS PGothic" charset="-128"/>
                        </a:rPr>
                        <a:t>Plan and structure supervision time </a:t>
                      </a:r>
                      <a:endParaRPr kumimoji="0" lang="en-US" altLang="x-none" sz="1200" b="0" i="0" u="none" strike="noStrike" cap="none" normalizeH="0" baseline="0">
                        <a:ln>
                          <a:noFill/>
                        </a:ln>
                        <a:solidFill>
                          <a:srgbClr val="000000"/>
                        </a:solidFill>
                        <a:effectLst/>
                        <a:latin typeface="Arial" charset="0"/>
                        <a:ea typeface="MS PGothic" charset="-128"/>
                      </a:endParaRPr>
                    </a:p>
                    <a:p>
                      <a:pPr marL="285750" marR="0" lvl="0" indent="-285750" algn="l" defTabSz="914400" rtl="0" eaLnBrk="1" fontAlgn="base" latinLnBrk="0" hangingPunct="1">
                        <a:lnSpc>
                          <a:spcPct val="100000"/>
                        </a:lnSpc>
                        <a:spcBef>
                          <a:spcPct val="0"/>
                        </a:spcBef>
                        <a:spcAft>
                          <a:spcPct val="0"/>
                        </a:spcAft>
                        <a:buClrTx/>
                        <a:buSzTx/>
                        <a:buFont typeface="Arial" charset="0"/>
                        <a:buChar char="•"/>
                        <a:tabLst/>
                      </a:pPr>
                      <a:r>
                        <a:rPr kumimoji="0" lang="en-US" altLang="x-none" sz="1800" b="0" i="0" u="none" strike="noStrike" cap="none" normalizeH="0" baseline="0">
                          <a:ln>
                            <a:noFill/>
                          </a:ln>
                          <a:solidFill>
                            <a:srgbClr val="000000"/>
                          </a:solidFill>
                          <a:effectLst/>
                          <a:latin typeface="Arial" charset="0"/>
                          <a:ea typeface="MS PGothic" charset="-128"/>
                        </a:rPr>
                        <a:t>Provide encouraging feedback </a:t>
                      </a:r>
                      <a:endParaRPr kumimoji="0" lang="en-US" altLang="x-none" sz="1200" b="0" i="0" u="none" strike="noStrike" cap="none" normalizeH="0" baseline="0">
                        <a:ln>
                          <a:noFill/>
                        </a:ln>
                        <a:solidFill>
                          <a:srgbClr val="000000"/>
                        </a:solidFill>
                        <a:effectLst/>
                        <a:latin typeface="Arial" charset="0"/>
                        <a:ea typeface="MS PGothic" charset="-128"/>
                      </a:endParaRPr>
                    </a:p>
                    <a:p>
                      <a:pPr marL="285750" marR="0" lvl="0" indent="-285750" algn="l" defTabSz="914400" rtl="0" eaLnBrk="1" fontAlgn="base" latinLnBrk="0" hangingPunct="1">
                        <a:lnSpc>
                          <a:spcPct val="100000"/>
                        </a:lnSpc>
                        <a:spcBef>
                          <a:spcPct val="0"/>
                        </a:spcBef>
                        <a:spcAft>
                          <a:spcPct val="0"/>
                        </a:spcAft>
                        <a:buClrTx/>
                        <a:buSzTx/>
                        <a:buFont typeface="Arial" charset="0"/>
                        <a:buChar char="•"/>
                        <a:tabLst/>
                      </a:pPr>
                      <a:r>
                        <a:rPr kumimoji="0" lang="en-US" altLang="x-none" sz="1800" b="0" i="0" u="none" strike="noStrike" cap="none" normalizeH="0" baseline="0">
                          <a:ln>
                            <a:noFill/>
                          </a:ln>
                          <a:solidFill>
                            <a:srgbClr val="000000"/>
                          </a:solidFill>
                          <a:effectLst/>
                          <a:latin typeface="Arial" charset="0"/>
                          <a:ea typeface="MS PGothic" charset="-128"/>
                        </a:rPr>
                        <a:t>Challenge faulty assumptions about the work </a:t>
                      </a:r>
                      <a:endParaRPr kumimoji="0" lang="en-US" altLang="x-none" sz="1200" b="0" i="0" u="none" strike="noStrike" cap="none" normalizeH="0" baseline="0">
                        <a:ln>
                          <a:noFill/>
                        </a:ln>
                        <a:solidFill>
                          <a:srgbClr val="000000"/>
                        </a:solidFill>
                        <a:effectLst/>
                        <a:latin typeface="Arial" charset="0"/>
                        <a:ea typeface="MS PGothic" charset="-128"/>
                      </a:endParaRPr>
                    </a:p>
                    <a:p>
                      <a:pPr marL="285750" marR="0" lvl="0" indent="-285750" algn="l" defTabSz="914400" rtl="0" eaLnBrk="1" fontAlgn="base" latinLnBrk="0" hangingPunct="1">
                        <a:lnSpc>
                          <a:spcPct val="100000"/>
                        </a:lnSpc>
                        <a:spcBef>
                          <a:spcPct val="0"/>
                        </a:spcBef>
                        <a:spcAft>
                          <a:spcPct val="0"/>
                        </a:spcAft>
                        <a:buClrTx/>
                        <a:buSzTx/>
                        <a:buFontTx/>
                        <a:buNone/>
                        <a:tabLst/>
                      </a:pPr>
                      <a:endParaRPr kumimoji="0" lang="en-US" altLang="x-none" sz="1200" b="0" i="0" u="none" strike="noStrike" cap="none" normalizeH="0" baseline="0">
                        <a:ln>
                          <a:noFill/>
                        </a:ln>
                        <a:solidFill>
                          <a:srgbClr val="000000"/>
                        </a:solidFill>
                        <a:effectLst/>
                        <a:latin typeface="Arial" charset="0"/>
                        <a:ea typeface="MS PGothic" charset="-128"/>
                      </a:endParaRPr>
                    </a:p>
                  </a:txBody>
                  <a:tcPr marT="45681" marB="4568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CBDE"/>
                    </a:solidFill>
                  </a:tcPr>
                </a:tc>
                <a:extLst>
                  <a:ext uri="{0D108BD9-81ED-4DB2-BD59-A6C34878D82A}">
                    <a16:rowId xmlns:a16="http://schemas.microsoft.com/office/drawing/2014/main" val="10001"/>
                  </a:ext>
                </a:extLst>
              </a:tr>
            </a:tbl>
          </a:graphicData>
        </a:graphic>
      </p:graphicFrame>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a:t>Developmental Stages of Internship (cont.)</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094645391"/>
              </p:ext>
            </p:extLst>
          </p:nvPr>
        </p:nvGraphicFramePr>
        <p:xfrm>
          <a:off x="1752600" y="1676400"/>
          <a:ext cx="8686800" cy="4084646"/>
        </p:xfrm>
        <a:graphic>
          <a:graphicData uri="http://schemas.openxmlformats.org/drawingml/2006/table">
            <a:tbl>
              <a:tblPr/>
              <a:tblGrid>
                <a:gridCol w="2895600">
                  <a:extLst>
                    <a:ext uri="{9D8B030D-6E8A-4147-A177-3AD203B41FA5}">
                      <a16:colId xmlns:a16="http://schemas.microsoft.com/office/drawing/2014/main" val="20000"/>
                    </a:ext>
                  </a:extLst>
                </a:gridCol>
                <a:gridCol w="2895600">
                  <a:extLst>
                    <a:ext uri="{9D8B030D-6E8A-4147-A177-3AD203B41FA5}">
                      <a16:colId xmlns:a16="http://schemas.microsoft.com/office/drawing/2014/main" val="20001"/>
                    </a:ext>
                  </a:extLst>
                </a:gridCol>
                <a:gridCol w="2895600">
                  <a:extLst>
                    <a:ext uri="{9D8B030D-6E8A-4147-A177-3AD203B41FA5}">
                      <a16:colId xmlns:a16="http://schemas.microsoft.com/office/drawing/2014/main" val="20002"/>
                    </a:ext>
                  </a:extLst>
                </a:gridCol>
              </a:tblGrid>
              <a:tr h="579438">
                <a:tc>
                  <a:txBody>
                    <a:bodyPr/>
                    <a:lstStyle>
                      <a:lvl1pPr eaLnBrk="0" hangingPunct="0">
                        <a:spcBef>
                          <a:spcPct val="20000"/>
                        </a:spcBef>
                        <a:defRPr sz="2800">
                          <a:solidFill>
                            <a:schemeClr val="tx1"/>
                          </a:solidFill>
                          <a:latin typeface="Arial" charset="0"/>
                          <a:ea typeface="MS PGothic" charset="-128"/>
                        </a:defRPr>
                      </a:lvl1pPr>
                      <a:lvl2pPr marL="742950" indent="-285750" eaLnBrk="0" hangingPunct="0">
                        <a:spcBef>
                          <a:spcPct val="20000"/>
                        </a:spcBef>
                        <a:buFont typeface="Wingdings" charset="2"/>
                        <a:defRPr sz="2400">
                          <a:solidFill>
                            <a:schemeClr val="tx1"/>
                          </a:solidFill>
                          <a:latin typeface="Arial" charset="0"/>
                          <a:ea typeface="MS PGothic" charset="-128"/>
                        </a:defRPr>
                      </a:lvl2pPr>
                      <a:lvl3pPr marL="1143000" indent="-228600" eaLnBrk="0" hangingPunct="0">
                        <a:spcBef>
                          <a:spcPct val="20000"/>
                        </a:spcBef>
                        <a:defRPr sz="2000">
                          <a:solidFill>
                            <a:schemeClr val="tx1"/>
                          </a:solidFill>
                          <a:latin typeface="Arial" charset="0"/>
                          <a:ea typeface="MS PGothic" charset="-128"/>
                        </a:defRPr>
                      </a:lvl3pPr>
                      <a:lvl4pPr marL="1600200" indent="-228600" eaLnBrk="0" hangingPunct="0">
                        <a:spcBef>
                          <a:spcPct val="20000"/>
                        </a:spcBef>
                        <a:defRPr>
                          <a:solidFill>
                            <a:schemeClr val="tx1"/>
                          </a:solidFill>
                          <a:latin typeface="Arial" charset="0"/>
                          <a:ea typeface="MS PGothic" charset="-128"/>
                        </a:defRPr>
                      </a:lvl4pPr>
                      <a:lvl5pPr marL="2057400" indent="-228600" eaLnBrk="0" hangingPunct="0">
                        <a:spcBef>
                          <a:spcPct val="20000"/>
                        </a:spcBef>
                        <a:defRPr>
                          <a:solidFill>
                            <a:schemeClr val="tx1"/>
                          </a:solidFill>
                          <a:latin typeface="Arial" charset="0"/>
                          <a:ea typeface="MS PGothic" charset="-128"/>
                        </a:defRPr>
                      </a:lvl5pPr>
                      <a:lvl6pPr marL="2514600" indent="-228600" eaLnBrk="0" fontAlgn="base" hangingPunct="0">
                        <a:spcBef>
                          <a:spcPct val="20000"/>
                        </a:spcBef>
                        <a:spcAft>
                          <a:spcPct val="0"/>
                        </a:spcAft>
                        <a:defRPr>
                          <a:solidFill>
                            <a:schemeClr val="tx1"/>
                          </a:solidFill>
                          <a:latin typeface="Arial" charset="0"/>
                          <a:ea typeface="MS PGothic" charset="-128"/>
                        </a:defRPr>
                      </a:lvl6pPr>
                      <a:lvl7pPr marL="2971800" indent="-228600" eaLnBrk="0" fontAlgn="base" hangingPunct="0">
                        <a:spcBef>
                          <a:spcPct val="20000"/>
                        </a:spcBef>
                        <a:spcAft>
                          <a:spcPct val="0"/>
                        </a:spcAft>
                        <a:defRPr>
                          <a:solidFill>
                            <a:schemeClr val="tx1"/>
                          </a:solidFill>
                          <a:latin typeface="Arial" charset="0"/>
                          <a:ea typeface="MS PGothic" charset="-128"/>
                        </a:defRPr>
                      </a:lvl7pPr>
                      <a:lvl8pPr marL="3429000" indent="-228600" eaLnBrk="0" fontAlgn="base" hangingPunct="0">
                        <a:spcBef>
                          <a:spcPct val="20000"/>
                        </a:spcBef>
                        <a:spcAft>
                          <a:spcPct val="0"/>
                        </a:spcAft>
                        <a:defRPr>
                          <a:solidFill>
                            <a:schemeClr val="tx1"/>
                          </a:solidFill>
                          <a:latin typeface="Arial" charset="0"/>
                          <a:ea typeface="MS PGothic" charset="-128"/>
                        </a:defRPr>
                      </a:lvl8pPr>
                      <a:lvl9pPr marL="3886200" indent="-228600" eaLnBrk="0" fontAlgn="base" hangingPunct="0">
                        <a:spcBef>
                          <a:spcPct val="20000"/>
                        </a:spcBef>
                        <a:spcAft>
                          <a:spcPct val="0"/>
                        </a:spcAft>
                        <a:defRPr>
                          <a:solidFill>
                            <a:schemeClr val="tx1"/>
                          </a:solidFill>
                          <a:latin typeface="Arial" charset="0"/>
                          <a:ea typeface="MS PGothic"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x-none" sz="1600" b="1" i="0" u="none" strike="noStrike" cap="none" normalizeH="0" baseline="0">
                          <a:ln>
                            <a:noFill/>
                          </a:ln>
                          <a:solidFill>
                            <a:srgbClr val="FFFFFF"/>
                          </a:solidFill>
                          <a:effectLst/>
                          <a:latin typeface="Arial" charset="0"/>
                          <a:ea typeface="MS PGothic" charset="-128"/>
                        </a:rPr>
                        <a:t>Stage</a:t>
                      </a:r>
                    </a:p>
                  </a:txBody>
                  <a:tcPr marT="45724" marB="4572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lvl1pPr eaLnBrk="0" hangingPunct="0">
                        <a:spcBef>
                          <a:spcPct val="20000"/>
                        </a:spcBef>
                        <a:defRPr sz="2800">
                          <a:solidFill>
                            <a:schemeClr val="tx1"/>
                          </a:solidFill>
                          <a:latin typeface="Arial" charset="0"/>
                          <a:ea typeface="MS PGothic" charset="-128"/>
                        </a:defRPr>
                      </a:lvl1pPr>
                      <a:lvl2pPr marL="742950" indent="-285750" eaLnBrk="0" hangingPunct="0">
                        <a:spcBef>
                          <a:spcPct val="20000"/>
                        </a:spcBef>
                        <a:buFont typeface="Wingdings" charset="2"/>
                        <a:defRPr sz="2400">
                          <a:solidFill>
                            <a:schemeClr val="tx1"/>
                          </a:solidFill>
                          <a:latin typeface="Arial" charset="0"/>
                          <a:ea typeface="MS PGothic" charset="-128"/>
                        </a:defRPr>
                      </a:lvl2pPr>
                      <a:lvl3pPr marL="1143000" indent="-228600" eaLnBrk="0" hangingPunct="0">
                        <a:spcBef>
                          <a:spcPct val="20000"/>
                        </a:spcBef>
                        <a:defRPr sz="2000">
                          <a:solidFill>
                            <a:schemeClr val="tx1"/>
                          </a:solidFill>
                          <a:latin typeface="Arial" charset="0"/>
                          <a:ea typeface="MS PGothic" charset="-128"/>
                        </a:defRPr>
                      </a:lvl3pPr>
                      <a:lvl4pPr marL="1600200" indent="-228600" eaLnBrk="0" hangingPunct="0">
                        <a:spcBef>
                          <a:spcPct val="20000"/>
                        </a:spcBef>
                        <a:defRPr>
                          <a:solidFill>
                            <a:schemeClr val="tx1"/>
                          </a:solidFill>
                          <a:latin typeface="Arial" charset="0"/>
                          <a:ea typeface="MS PGothic" charset="-128"/>
                        </a:defRPr>
                      </a:lvl4pPr>
                      <a:lvl5pPr marL="2057400" indent="-228600" eaLnBrk="0" hangingPunct="0">
                        <a:spcBef>
                          <a:spcPct val="20000"/>
                        </a:spcBef>
                        <a:defRPr>
                          <a:solidFill>
                            <a:schemeClr val="tx1"/>
                          </a:solidFill>
                          <a:latin typeface="Arial" charset="0"/>
                          <a:ea typeface="MS PGothic" charset="-128"/>
                        </a:defRPr>
                      </a:lvl5pPr>
                      <a:lvl6pPr marL="2514600" indent="-228600" eaLnBrk="0" fontAlgn="base" hangingPunct="0">
                        <a:spcBef>
                          <a:spcPct val="20000"/>
                        </a:spcBef>
                        <a:spcAft>
                          <a:spcPct val="0"/>
                        </a:spcAft>
                        <a:defRPr>
                          <a:solidFill>
                            <a:schemeClr val="tx1"/>
                          </a:solidFill>
                          <a:latin typeface="Arial" charset="0"/>
                          <a:ea typeface="MS PGothic" charset="-128"/>
                        </a:defRPr>
                      </a:lvl6pPr>
                      <a:lvl7pPr marL="2971800" indent="-228600" eaLnBrk="0" fontAlgn="base" hangingPunct="0">
                        <a:spcBef>
                          <a:spcPct val="20000"/>
                        </a:spcBef>
                        <a:spcAft>
                          <a:spcPct val="0"/>
                        </a:spcAft>
                        <a:defRPr>
                          <a:solidFill>
                            <a:schemeClr val="tx1"/>
                          </a:solidFill>
                          <a:latin typeface="Arial" charset="0"/>
                          <a:ea typeface="MS PGothic" charset="-128"/>
                        </a:defRPr>
                      </a:lvl7pPr>
                      <a:lvl8pPr marL="3429000" indent="-228600" eaLnBrk="0" fontAlgn="base" hangingPunct="0">
                        <a:spcBef>
                          <a:spcPct val="20000"/>
                        </a:spcBef>
                        <a:spcAft>
                          <a:spcPct val="0"/>
                        </a:spcAft>
                        <a:defRPr>
                          <a:solidFill>
                            <a:schemeClr val="tx1"/>
                          </a:solidFill>
                          <a:latin typeface="Arial" charset="0"/>
                          <a:ea typeface="MS PGothic" charset="-128"/>
                        </a:defRPr>
                      </a:lvl8pPr>
                      <a:lvl9pPr marL="3886200" indent="-228600" eaLnBrk="0" fontAlgn="base" hangingPunct="0">
                        <a:spcBef>
                          <a:spcPct val="20000"/>
                        </a:spcBef>
                        <a:spcAft>
                          <a:spcPct val="0"/>
                        </a:spcAft>
                        <a:defRPr>
                          <a:solidFill>
                            <a:schemeClr val="tx1"/>
                          </a:solidFill>
                          <a:latin typeface="Arial" charset="0"/>
                          <a:ea typeface="MS PGothic"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x-none" sz="1600" b="1" i="0" u="none" strike="noStrike" cap="none" normalizeH="0" baseline="0">
                          <a:ln>
                            <a:noFill/>
                          </a:ln>
                          <a:solidFill>
                            <a:srgbClr val="FFFFFF"/>
                          </a:solidFill>
                          <a:effectLst/>
                          <a:latin typeface="Arial" charset="0"/>
                          <a:ea typeface="MS PGothic" charset="-128"/>
                        </a:rPr>
                        <a:t>Intern</a:t>
                      </a:r>
                      <a:r>
                        <a:rPr kumimoji="0" lang="en-US" altLang="en-US" sz="1600" b="1" i="0" u="none" strike="noStrike" cap="none" normalizeH="0" baseline="0">
                          <a:ln>
                            <a:noFill/>
                          </a:ln>
                          <a:solidFill>
                            <a:srgbClr val="FFFFFF"/>
                          </a:solidFill>
                          <a:effectLst/>
                          <a:latin typeface="Arial" charset="0"/>
                          <a:ea typeface="MS PGothic" charset="-128"/>
                        </a:rPr>
                        <a:t>’</a:t>
                      </a:r>
                      <a:r>
                        <a:rPr kumimoji="0" lang="en-US" altLang="x-none" sz="1600" b="1" i="0" u="none" strike="noStrike" cap="none" normalizeH="0" baseline="0">
                          <a:ln>
                            <a:noFill/>
                          </a:ln>
                          <a:solidFill>
                            <a:srgbClr val="FFFFFF"/>
                          </a:solidFill>
                          <a:effectLst/>
                          <a:latin typeface="Arial" charset="0"/>
                          <a:ea typeface="MS PGothic" charset="-128"/>
                        </a:rPr>
                        <a:t>s Feelings, Behaviors &amp; Thoughts</a:t>
                      </a:r>
                    </a:p>
                  </a:txBody>
                  <a:tcPr marT="45724" marB="4572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lvl1pPr eaLnBrk="0" hangingPunct="0">
                        <a:spcBef>
                          <a:spcPct val="20000"/>
                        </a:spcBef>
                        <a:defRPr sz="2800">
                          <a:solidFill>
                            <a:schemeClr val="tx1"/>
                          </a:solidFill>
                          <a:latin typeface="Arial" charset="0"/>
                          <a:ea typeface="MS PGothic" charset="-128"/>
                        </a:defRPr>
                      </a:lvl1pPr>
                      <a:lvl2pPr marL="742950" indent="-285750" eaLnBrk="0" hangingPunct="0">
                        <a:spcBef>
                          <a:spcPct val="20000"/>
                        </a:spcBef>
                        <a:buFont typeface="Wingdings" charset="2"/>
                        <a:defRPr sz="2400">
                          <a:solidFill>
                            <a:schemeClr val="tx1"/>
                          </a:solidFill>
                          <a:latin typeface="Arial" charset="0"/>
                          <a:ea typeface="MS PGothic" charset="-128"/>
                        </a:defRPr>
                      </a:lvl2pPr>
                      <a:lvl3pPr marL="1143000" indent="-228600" eaLnBrk="0" hangingPunct="0">
                        <a:spcBef>
                          <a:spcPct val="20000"/>
                        </a:spcBef>
                        <a:defRPr sz="2000">
                          <a:solidFill>
                            <a:schemeClr val="tx1"/>
                          </a:solidFill>
                          <a:latin typeface="Arial" charset="0"/>
                          <a:ea typeface="MS PGothic" charset="-128"/>
                        </a:defRPr>
                      </a:lvl3pPr>
                      <a:lvl4pPr marL="1600200" indent="-228600" eaLnBrk="0" hangingPunct="0">
                        <a:spcBef>
                          <a:spcPct val="20000"/>
                        </a:spcBef>
                        <a:defRPr>
                          <a:solidFill>
                            <a:schemeClr val="tx1"/>
                          </a:solidFill>
                          <a:latin typeface="Arial" charset="0"/>
                          <a:ea typeface="MS PGothic" charset="-128"/>
                        </a:defRPr>
                      </a:lvl4pPr>
                      <a:lvl5pPr marL="2057400" indent="-228600" eaLnBrk="0" hangingPunct="0">
                        <a:spcBef>
                          <a:spcPct val="20000"/>
                        </a:spcBef>
                        <a:defRPr>
                          <a:solidFill>
                            <a:schemeClr val="tx1"/>
                          </a:solidFill>
                          <a:latin typeface="Arial" charset="0"/>
                          <a:ea typeface="MS PGothic" charset="-128"/>
                        </a:defRPr>
                      </a:lvl5pPr>
                      <a:lvl6pPr marL="2514600" indent="-228600" eaLnBrk="0" fontAlgn="base" hangingPunct="0">
                        <a:spcBef>
                          <a:spcPct val="20000"/>
                        </a:spcBef>
                        <a:spcAft>
                          <a:spcPct val="0"/>
                        </a:spcAft>
                        <a:defRPr>
                          <a:solidFill>
                            <a:schemeClr val="tx1"/>
                          </a:solidFill>
                          <a:latin typeface="Arial" charset="0"/>
                          <a:ea typeface="MS PGothic" charset="-128"/>
                        </a:defRPr>
                      </a:lvl6pPr>
                      <a:lvl7pPr marL="2971800" indent="-228600" eaLnBrk="0" fontAlgn="base" hangingPunct="0">
                        <a:spcBef>
                          <a:spcPct val="20000"/>
                        </a:spcBef>
                        <a:spcAft>
                          <a:spcPct val="0"/>
                        </a:spcAft>
                        <a:defRPr>
                          <a:solidFill>
                            <a:schemeClr val="tx1"/>
                          </a:solidFill>
                          <a:latin typeface="Arial" charset="0"/>
                          <a:ea typeface="MS PGothic" charset="-128"/>
                        </a:defRPr>
                      </a:lvl7pPr>
                      <a:lvl8pPr marL="3429000" indent="-228600" eaLnBrk="0" fontAlgn="base" hangingPunct="0">
                        <a:spcBef>
                          <a:spcPct val="20000"/>
                        </a:spcBef>
                        <a:spcAft>
                          <a:spcPct val="0"/>
                        </a:spcAft>
                        <a:defRPr>
                          <a:solidFill>
                            <a:schemeClr val="tx1"/>
                          </a:solidFill>
                          <a:latin typeface="Arial" charset="0"/>
                          <a:ea typeface="MS PGothic" charset="-128"/>
                        </a:defRPr>
                      </a:lvl8pPr>
                      <a:lvl9pPr marL="3886200" indent="-228600" eaLnBrk="0" fontAlgn="base" hangingPunct="0">
                        <a:spcBef>
                          <a:spcPct val="20000"/>
                        </a:spcBef>
                        <a:spcAft>
                          <a:spcPct val="0"/>
                        </a:spcAft>
                        <a:defRPr>
                          <a:solidFill>
                            <a:schemeClr val="tx1"/>
                          </a:solidFill>
                          <a:latin typeface="Arial" charset="0"/>
                          <a:ea typeface="MS PGothic"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x-none" sz="1600" b="1" i="0" u="none" strike="noStrike" cap="none" normalizeH="0" baseline="0">
                          <a:ln>
                            <a:noFill/>
                          </a:ln>
                          <a:solidFill>
                            <a:srgbClr val="FFFFFF"/>
                          </a:solidFill>
                          <a:effectLst/>
                          <a:latin typeface="Arial" charset="0"/>
                          <a:ea typeface="MS PGothic" charset="-128"/>
                        </a:rPr>
                        <a:t>Field Instructor Strategies</a:t>
                      </a:r>
                    </a:p>
                  </a:txBody>
                  <a:tcPr marT="45724" marB="4572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extLst>
                  <a:ext uri="{0D108BD9-81ED-4DB2-BD59-A6C34878D82A}">
                    <a16:rowId xmlns:a16="http://schemas.microsoft.com/office/drawing/2014/main" val="10000"/>
                  </a:ext>
                </a:extLst>
              </a:tr>
              <a:tr h="3505200">
                <a:tc>
                  <a:txBody>
                    <a:bodyPr/>
                    <a:lstStyle>
                      <a:lvl1pPr eaLnBrk="0" hangingPunct="0">
                        <a:spcBef>
                          <a:spcPct val="20000"/>
                        </a:spcBef>
                        <a:defRPr sz="2800">
                          <a:solidFill>
                            <a:schemeClr val="tx1"/>
                          </a:solidFill>
                          <a:latin typeface="Arial" charset="0"/>
                          <a:ea typeface="MS PGothic" charset="-128"/>
                        </a:defRPr>
                      </a:lvl1pPr>
                      <a:lvl2pPr marL="742950" indent="-285750" eaLnBrk="0" hangingPunct="0">
                        <a:spcBef>
                          <a:spcPct val="20000"/>
                        </a:spcBef>
                        <a:buFont typeface="Wingdings" charset="2"/>
                        <a:defRPr sz="2400">
                          <a:solidFill>
                            <a:schemeClr val="tx1"/>
                          </a:solidFill>
                          <a:latin typeface="Arial" charset="0"/>
                          <a:ea typeface="MS PGothic" charset="-128"/>
                        </a:defRPr>
                      </a:lvl2pPr>
                      <a:lvl3pPr marL="1143000" indent="-228600" eaLnBrk="0" hangingPunct="0">
                        <a:spcBef>
                          <a:spcPct val="20000"/>
                        </a:spcBef>
                        <a:defRPr sz="2000">
                          <a:solidFill>
                            <a:schemeClr val="tx1"/>
                          </a:solidFill>
                          <a:latin typeface="Arial" charset="0"/>
                          <a:ea typeface="MS PGothic" charset="-128"/>
                        </a:defRPr>
                      </a:lvl3pPr>
                      <a:lvl4pPr marL="1600200" indent="-228600" eaLnBrk="0" hangingPunct="0">
                        <a:spcBef>
                          <a:spcPct val="20000"/>
                        </a:spcBef>
                        <a:defRPr>
                          <a:solidFill>
                            <a:schemeClr val="tx1"/>
                          </a:solidFill>
                          <a:latin typeface="Arial" charset="0"/>
                          <a:ea typeface="MS PGothic" charset="-128"/>
                        </a:defRPr>
                      </a:lvl4pPr>
                      <a:lvl5pPr marL="2057400" indent="-228600" eaLnBrk="0" hangingPunct="0">
                        <a:spcBef>
                          <a:spcPct val="20000"/>
                        </a:spcBef>
                        <a:defRPr>
                          <a:solidFill>
                            <a:schemeClr val="tx1"/>
                          </a:solidFill>
                          <a:latin typeface="Arial" charset="0"/>
                          <a:ea typeface="MS PGothic" charset="-128"/>
                        </a:defRPr>
                      </a:lvl5pPr>
                      <a:lvl6pPr marL="2514600" indent="-228600" eaLnBrk="0" fontAlgn="base" hangingPunct="0">
                        <a:spcBef>
                          <a:spcPct val="20000"/>
                        </a:spcBef>
                        <a:spcAft>
                          <a:spcPct val="0"/>
                        </a:spcAft>
                        <a:defRPr>
                          <a:solidFill>
                            <a:schemeClr val="tx1"/>
                          </a:solidFill>
                          <a:latin typeface="Arial" charset="0"/>
                          <a:ea typeface="MS PGothic" charset="-128"/>
                        </a:defRPr>
                      </a:lvl6pPr>
                      <a:lvl7pPr marL="2971800" indent="-228600" eaLnBrk="0" fontAlgn="base" hangingPunct="0">
                        <a:spcBef>
                          <a:spcPct val="20000"/>
                        </a:spcBef>
                        <a:spcAft>
                          <a:spcPct val="0"/>
                        </a:spcAft>
                        <a:defRPr>
                          <a:solidFill>
                            <a:schemeClr val="tx1"/>
                          </a:solidFill>
                          <a:latin typeface="Arial" charset="0"/>
                          <a:ea typeface="MS PGothic" charset="-128"/>
                        </a:defRPr>
                      </a:lvl7pPr>
                      <a:lvl8pPr marL="3429000" indent="-228600" eaLnBrk="0" fontAlgn="base" hangingPunct="0">
                        <a:spcBef>
                          <a:spcPct val="20000"/>
                        </a:spcBef>
                        <a:spcAft>
                          <a:spcPct val="0"/>
                        </a:spcAft>
                        <a:defRPr>
                          <a:solidFill>
                            <a:schemeClr val="tx1"/>
                          </a:solidFill>
                          <a:latin typeface="Arial" charset="0"/>
                          <a:ea typeface="MS PGothic" charset="-128"/>
                        </a:defRPr>
                      </a:lvl8pPr>
                      <a:lvl9pPr marL="3886200" indent="-228600" eaLnBrk="0" fontAlgn="base" hangingPunct="0">
                        <a:spcBef>
                          <a:spcPct val="20000"/>
                        </a:spcBef>
                        <a:spcAft>
                          <a:spcPct val="0"/>
                        </a:spcAft>
                        <a:defRPr>
                          <a:solidFill>
                            <a:schemeClr val="tx1"/>
                          </a:solidFill>
                          <a:latin typeface="Arial" charset="0"/>
                          <a:ea typeface="MS PGothic"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x-none" sz="2000" b="0" i="0" u="none" strike="noStrike" cap="none" normalizeH="0" baseline="0" dirty="0">
                          <a:ln>
                            <a:noFill/>
                          </a:ln>
                          <a:solidFill>
                            <a:srgbClr val="000000"/>
                          </a:solidFill>
                          <a:effectLst/>
                          <a:latin typeface="Arial" charset="0"/>
                          <a:ea typeface="MS PGothic" charset="-128"/>
                        </a:rPr>
                        <a:t>Disillusionment</a:t>
                      </a:r>
                    </a:p>
                  </a:txBody>
                  <a:tcPr marT="45724" marB="4572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CBDE"/>
                    </a:solidFill>
                  </a:tcPr>
                </a:tc>
                <a:tc>
                  <a:txBody>
                    <a:bodyPr/>
                    <a:lstStyle>
                      <a:lvl1pPr marL="285750" indent="-285750" eaLnBrk="0" hangingPunct="0">
                        <a:spcBef>
                          <a:spcPct val="20000"/>
                        </a:spcBef>
                        <a:defRPr sz="2800">
                          <a:solidFill>
                            <a:schemeClr val="tx1"/>
                          </a:solidFill>
                          <a:latin typeface="Arial" charset="0"/>
                          <a:ea typeface="MS PGothic" charset="-128"/>
                        </a:defRPr>
                      </a:lvl1pPr>
                      <a:lvl2pPr marL="742950" indent="-285750" eaLnBrk="0" hangingPunct="0">
                        <a:spcBef>
                          <a:spcPct val="20000"/>
                        </a:spcBef>
                        <a:buFont typeface="Wingdings" charset="2"/>
                        <a:defRPr sz="2400">
                          <a:solidFill>
                            <a:schemeClr val="tx1"/>
                          </a:solidFill>
                          <a:latin typeface="Arial" charset="0"/>
                          <a:ea typeface="MS PGothic" charset="-128"/>
                        </a:defRPr>
                      </a:lvl2pPr>
                      <a:lvl3pPr marL="1143000" indent="-228600" eaLnBrk="0" hangingPunct="0">
                        <a:spcBef>
                          <a:spcPct val="20000"/>
                        </a:spcBef>
                        <a:defRPr sz="2000">
                          <a:solidFill>
                            <a:schemeClr val="tx1"/>
                          </a:solidFill>
                          <a:latin typeface="Arial" charset="0"/>
                          <a:ea typeface="MS PGothic" charset="-128"/>
                        </a:defRPr>
                      </a:lvl3pPr>
                      <a:lvl4pPr marL="1600200" indent="-228600" eaLnBrk="0" hangingPunct="0">
                        <a:spcBef>
                          <a:spcPct val="20000"/>
                        </a:spcBef>
                        <a:defRPr>
                          <a:solidFill>
                            <a:schemeClr val="tx1"/>
                          </a:solidFill>
                          <a:latin typeface="Arial" charset="0"/>
                          <a:ea typeface="MS PGothic" charset="-128"/>
                        </a:defRPr>
                      </a:lvl4pPr>
                      <a:lvl5pPr marL="2057400" indent="-228600" eaLnBrk="0" hangingPunct="0">
                        <a:spcBef>
                          <a:spcPct val="20000"/>
                        </a:spcBef>
                        <a:defRPr>
                          <a:solidFill>
                            <a:schemeClr val="tx1"/>
                          </a:solidFill>
                          <a:latin typeface="Arial" charset="0"/>
                          <a:ea typeface="MS PGothic" charset="-128"/>
                        </a:defRPr>
                      </a:lvl5pPr>
                      <a:lvl6pPr marL="2514600" indent="-228600" eaLnBrk="0" fontAlgn="base" hangingPunct="0">
                        <a:spcBef>
                          <a:spcPct val="20000"/>
                        </a:spcBef>
                        <a:spcAft>
                          <a:spcPct val="0"/>
                        </a:spcAft>
                        <a:defRPr>
                          <a:solidFill>
                            <a:schemeClr val="tx1"/>
                          </a:solidFill>
                          <a:latin typeface="Arial" charset="0"/>
                          <a:ea typeface="MS PGothic" charset="-128"/>
                        </a:defRPr>
                      </a:lvl6pPr>
                      <a:lvl7pPr marL="2971800" indent="-228600" eaLnBrk="0" fontAlgn="base" hangingPunct="0">
                        <a:spcBef>
                          <a:spcPct val="20000"/>
                        </a:spcBef>
                        <a:spcAft>
                          <a:spcPct val="0"/>
                        </a:spcAft>
                        <a:defRPr>
                          <a:solidFill>
                            <a:schemeClr val="tx1"/>
                          </a:solidFill>
                          <a:latin typeface="Arial" charset="0"/>
                          <a:ea typeface="MS PGothic" charset="-128"/>
                        </a:defRPr>
                      </a:lvl7pPr>
                      <a:lvl8pPr marL="3429000" indent="-228600" eaLnBrk="0" fontAlgn="base" hangingPunct="0">
                        <a:spcBef>
                          <a:spcPct val="20000"/>
                        </a:spcBef>
                        <a:spcAft>
                          <a:spcPct val="0"/>
                        </a:spcAft>
                        <a:defRPr>
                          <a:solidFill>
                            <a:schemeClr val="tx1"/>
                          </a:solidFill>
                          <a:latin typeface="Arial" charset="0"/>
                          <a:ea typeface="MS PGothic" charset="-128"/>
                        </a:defRPr>
                      </a:lvl8pPr>
                      <a:lvl9pPr marL="3886200" indent="-228600" eaLnBrk="0" fontAlgn="base" hangingPunct="0">
                        <a:spcBef>
                          <a:spcPct val="20000"/>
                        </a:spcBef>
                        <a:spcAft>
                          <a:spcPct val="0"/>
                        </a:spcAft>
                        <a:defRPr>
                          <a:solidFill>
                            <a:schemeClr val="tx1"/>
                          </a:solidFill>
                          <a:latin typeface="Arial" charset="0"/>
                          <a:ea typeface="MS PGothic" charset="-128"/>
                        </a:defRPr>
                      </a:lvl9pPr>
                    </a:lstStyle>
                    <a:p>
                      <a:pPr marL="285750" marR="0" lvl="0" indent="-285750" algn="l" defTabSz="914400" rtl="0" eaLnBrk="1" fontAlgn="base" latinLnBrk="0" hangingPunct="1">
                        <a:lnSpc>
                          <a:spcPct val="100000"/>
                        </a:lnSpc>
                        <a:spcBef>
                          <a:spcPct val="0"/>
                        </a:spcBef>
                        <a:spcAft>
                          <a:spcPct val="0"/>
                        </a:spcAft>
                        <a:buClrTx/>
                        <a:buSzTx/>
                        <a:buFont typeface="Arial" charset="0"/>
                        <a:buChar char="•"/>
                        <a:tabLst/>
                      </a:pPr>
                      <a:r>
                        <a:rPr kumimoji="0" lang="en-US" altLang="x-none" sz="1600" b="0" i="0" u="none" strike="noStrike" cap="none" normalizeH="0" baseline="0">
                          <a:ln>
                            <a:noFill/>
                          </a:ln>
                          <a:solidFill>
                            <a:srgbClr val="000000"/>
                          </a:solidFill>
                          <a:effectLst/>
                          <a:latin typeface="Arial" charset="0"/>
                          <a:ea typeface="MS PGothic" charset="-128"/>
                        </a:rPr>
                        <a:t>Unexpected emotions </a:t>
                      </a:r>
                    </a:p>
                    <a:p>
                      <a:pPr marL="285750" marR="0" lvl="0" indent="-285750" algn="l" defTabSz="914400" rtl="0" eaLnBrk="1" fontAlgn="base" latinLnBrk="0" hangingPunct="1">
                        <a:lnSpc>
                          <a:spcPct val="100000"/>
                        </a:lnSpc>
                        <a:spcBef>
                          <a:spcPct val="0"/>
                        </a:spcBef>
                        <a:spcAft>
                          <a:spcPct val="0"/>
                        </a:spcAft>
                        <a:buClrTx/>
                        <a:buSzTx/>
                        <a:buFont typeface="Arial" charset="0"/>
                        <a:buChar char="•"/>
                        <a:tabLst/>
                      </a:pPr>
                      <a:r>
                        <a:rPr kumimoji="0" lang="en-US" altLang="x-none" sz="1600" b="0" i="0" u="none" strike="noStrike" cap="none" normalizeH="0" baseline="0">
                          <a:ln>
                            <a:noFill/>
                          </a:ln>
                          <a:solidFill>
                            <a:srgbClr val="000000"/>
                          </a:solidFill>
                          <a:effectLst/>
                          <a:latin typeface="Arial" charset="0"/>
                          <a:ea typeface="MS PGothic" charset="-128"/>
                        </a:rPr>
                        <a:t>Ethical issues and hard  work expose a different side of practice outside of the classroom </a:t>
                      </a:r>
                    </a:p>
                    <a:p>
                      <a:pPr marL="285750" marR="0" lvl="0" indent="-285750" algn="l" defTabSz="914400" rtl="0" eaLnBrk="1" fontAlgn="base" latinLnBrk="0" hangingPunct="1">
                        <a:lnSpc>
                          <a:spcPct val="100000"/>
                        </a:lnSpc>
                        <a:spcBef>
                          <a:spcPct val="0"/>
                        </a:spcBef>
                        <a:spcAft>
                          <a:spcPct val="0"/>
                        </a:spcAft>
                        <a:buClrTx/>
                        <a:buSzTx/>
                        <a:buFont typeface="Arial" charset="0"/>
                        <a:buChar char="•"/>
                        <a:tabLst/>
                      </a:pPr>
                      <a:r>
                        <a:rPr kumimoji="0" lang="en-US" altLang="x-none" sz="1600" b="0" i="0" u="none" strike="noStrike" cap="none" normalizeH="0" baseline="0">
                          <a:ln>
                            <a:noFill/>
                          </a:ln>
                          <a:solidFill>
                            <a:srgbClr val="000000"/>
                          </a:solidFill>
                          <a:effectLst/>
                          <a:latin typeface="Arial" charset="0"/>
                          <a:ea typeface="MS PGothic" charset="-128"/>
                        </a:rPr>
                        <a:t>Questioning adequacy of skills </a:t>
                      </a:r>
                    </a:p>
                    <a:p>
                      <a:pPr marL="285750" marR="0" lvl="0" indent="-285750" algn="l" defTabSz="914400" rtl="0" eaLnBrk="1" fontAlgn="base" latinLnBrk="0" hangingPunct="1">
                        <a:lnSpc>
                          <a:spcPct val="100000"/>
                        </a:lnSpc>
                        <a:spcBef>
                          <a:spcPct val="0"/>
                        </a:spcBef>
                        <a:spcAft>
                          <a:spcPct val="0"/>
                        </a:spcAft>
                        <a:buClrTx/>
                        <a:buSzTx/>
                        <a:buFont typeface="Arial" charset="0"/>
                        <a:buChar char="•"/>
                        <a:tabLst/>
                      </a:pPr>
                      <a:r>
                        <a:rPr kumimoji="0" lang="en-US" altLang="x-none" sz="1600" b="0" i="0" u="none" strike="noStrike" cap="none" normalizeH="0" baseline="0">
                          <a:ln>
                            <a:noFill/>
                          </a:ln>
                          <a:solidFill>
                            <a:srgbClr val="000000"/>
                          </a:solidFill>
                          <a:effectLst/>
                          <a:latin typeface="Arial" charset="0"/>
                          <a:ea typeface="MS PGothic" charset="-128"/>
                        </a:rPr>
                        <a:t>Understanding breadth of demands </a:t>
                      </a:r>
                    </a:p>
                    <a:p>
                      <a:pPr marL="285750" marR="0" lvl="0" indent="-285750" algn="l" defTabSz="914400" rtl="0" eaLnBrk="1" fontAlgn="base" latinLnBrk="0" hangingPunct="1">
                        <a:lnSpc>
                          <a:spcPct val="100000"/>
                        </a:lnSpc>
                        <a:spcBef>
                          <a:spcPct val="0"/>
                        </a:spcBef>
                        <a:spcAft>
                          <a:spcPct val="0"/>
                        </a:spcAft>
                        <a:buClrTx/>
                        <a:buSzTx/>
                        <a:buFont typeface="Arial" charset="0"/>
                        <a:buChar char="•"/>
                        <a:tabLst/>
                      </a:pPr>
                      <a:r>
                        <a:rPr kumimoji="0" lang="en-US" altLang="x-none" sz="1600" b="0" i="0" u="none" strike="noStrike" cap="none" normalizeH="0" baseline="0">
                          <a:ln>
                            <a:noFill/>
                          </a:ln>
                          <a:solidFill>
                            <a:srgbClr val="000000"/>
                          </a:solidFill>
                          <a:effectLst/>
                          <a:latin typeface="Arial" charset="0"/>
                          <a:ea typeface="MS PGothic" charset="-128"/>
                        </a:rPr>
                        <a:t>Disappointment with supervisor/co-workers, clients or tasks </a:t>
                      </a:r>
                    </a:p>
                    <a:p>
                      <a:pPr marL="285750" marR="0" lvl="0" indent="-285750" algn="l" defTabSz="914400" rtl="0" eaLnBrk="1" fontAlgn="base" latinLnBrk="0" hangingPunct="1">
                        <a:lnSpc>
                          <a:spcPct val="100000"/>
                        </a:lnSpc>
                        <a:spcBef>
                          <a:spcPct val="0"/>
                        </a:spcBef>
                        <a:spcAft>
                          <a:spcPct val="0"/>
                        </a:spcAft>
                        <a:buClrTx/>
                        <a:buSzTx/>
                        <a:buFontTx/>
                        <a:buNone/>
                        <a:tabLst/>
                      </a:pPr>
                      <a:endParaRPr kumimoji="0" lang="en-US" altLang="x-none" sz="1600" b="0" i="0" u="none" strike="noStrike" cap="none" normalizeH="0" baseline="0">
                        <a:ln>
                          <a:noFill/>
                        </a:ln>
                        <a:solidFill>
                          <a:srgbClr val="000000"/>
                        </a:solidFill>
                        <a:effectLst/>
                        <a:latin typeface="Arial" charset="0"/>
                        <a:ea typeface="MS PGothic" charset="-128"/>
                      </a:endParaRPr>
                    </a:p>
                  </a:txBody>
                  <a:tcPr marT="45724" marB="4572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CBDE"/>
                    </a:solidFill>
                  </a:tcPr>
                </a:tc>
                <a:tc>
                  <a:txBody>
                    <a:bodyPr/>
                    <a:lstStyle>
                      <a:lvl1pPr marL="285750" indent="-285750" eaLnBrk="0" hangingPunct="0">
                        <a:spcBef>
                          <a:spcPct val="20000"/>
                        </a:spcBef>
                        <a:defRPr sz="2800">
                          <a:solidFill>
                            <a:schemeClr val="tx1"/>
                          </a:solidFill>
                          <a:latin typeface="Arial" charset="0"/>
                          <a:ea typeface="MS PGothic" charset="-128"/>
                        </a:defRPr>
                      </a:lvl1pPr>
                      <a:lvl2pPr marL="742950" indent="-285750" eaLnBrk="0" hangingPunct="0">
                        <a:spcBef>
                          <a:spcPct val="20000"/>
                        </a:spcBef>
                        <a:buFont typeface="Wingdings" charset="2"/>
                        <a:defRPr sz="2400">
                          <a:solidFill>
                            <a:schemeClr val="tx1"/>
                          </a:solidFill>
                          <a:latin typeface="Arial" charset="0"/>
                          <a:ea typeface="MS PGothic" charset="-128"/>
                        </a:defRPr>
                      </a:lvl2pPr>
                      <a:lvl3pPr marL="1143000" indent="-228600" eaLnBrk="0" hangingPunct="0">
                        <a:spcBef>
                          <a:spcPct val="20000"/>
                        </a:spcBef>
                        <a:defRPr sz="2000">
                          <a:solidFill>
                            <a:schemeClr val="tx1"/>
                          </a:solidFill>
                          <a:latin typeface="Arial" charset="0"/>
                          <a:ea typeface="MS PGothic" charset="-128"/>
                        </a:defRPr>
                      </a:lvl3pPr>
                      <a:lvl4pPr marL="1600200" indent="-228600" eaLnBrk="0" hangingPunct="0">
                        <a:spcBef>
                          <a:spcPct val="20000"/>
                        </a:spcBef>
                        <a:defRPr>
                          <a:solidFill>
                            <a:schemeClr val="tx1"/>
                          </a:solidFill>
                          <a:latin typeface="Arial" charset="0"/>
                          <a:ea typeface="MS PGothic" charset="-128"/>
                        </a:defRPr>
                      </a:lvl4pPr>
                      <a:lvl5pPr marL="2057400" indent="-228600" eaLnBrk="0" hangingPunct="0">
                        <a:spcBef>
                          <a:spcPct val="20000"/>
                        </a:spcBef>
                        <a:defRPr>
                          <a:solidFill>
                            <a:schemeClr val="tx1"/>
                          </a:solidFill>
                          <a:latin typeface="Arial" charset="0"/>
                          <a:ea typeface="MS PGothic" charset="-128"/>
                        </a:defRPr>
                      </a:lvl5pPr>
                      <a:lvl6pPr marL="2514600" indent="-228600" eaLnBrk="0" fontAlgn="base" hangingPunct="0">
                        <a:spcBef>
                          <a:spcPct val="20000"/>
                        </a:spcBef>
                        <a:spcAft>
                          <a:spcPct val="0"/>
                        </a:spcAft>
                        <a:defRPr>
                          <a:solidFill>
                            <a:schemeClr val="tx1"/>
                          </a:solidFill>
                          <a:latin typeface="Arial" charset="0"/>
                          <a:ea typeface="MS PGothic" charset="-128"/>
                        </a:defRPr>
                      </a:lvl6pPr>
                      <a:lvl7pPr marL="2971800" indent="-228600" eaLnBrk="0" fontAlgn="base" hangingPunct="0">
                        <a:spcBef>
                          <a:spcPct val="20000"/>
                        </a:spcBef>
                        <a:spcAft>
                          <a:spcPct val="0"/>
                        </a:spcAft>
                        <a:defRPr>
                          <a:solidFill>
                            <a:schemeClr val="tx1"/>
                          </a:solidFill>
                          <a:latin typeface="Arial" charset="0"/>
                          <a:ea typeface="MS PGothic" charset="-128"/>
                        </a:defRPr>
                      </a:lvl7pPr>
                      <a:lvl8pPr marL="3429000" indent="-228600" eaLnBrk="0" fontAlgn="base" hangingPunct="0">
                        <a:spcBef>
                          <a:spcPct val="20000"/>
                        </a:spcBef>
                        <a:spcAft>
                          <a:spcPct val="0"/>
                        </a:spcAft>
                        <a:defRPr>
                          <a:solidFill>
                            <a:schemeClr val="tx1"/>
                          </a:solidFill>
                          <a:latin typeface="Arial" charset="0"/>
                          <a:ea typeface="MS PGothic" charset="-128"/>
                        </a:defRPr>
                      </a:lvl8pPr>
                      <a:lvl9pPr marL="3886200" indent="-228600" eaLnBrk="0" fontAlgn="base" hangingPunct="0">
                        <a:spcBef>
                          <a:spcPct val="20000"/>
                        </a:spcBef>
                        <a:spcAft>
                          <a:spcPct val="0"/>
                        </a:spcAft>
                        <a:defRPr>
                          <a:solidFill>
                            <a:schemeClr val="tx1"/>
                          </a:solidFill>
                          <a:latin typeface="Arial" charset="0"/>
                          <a:ea typeface="MS PGothic" charset="-128"/>
                        </a:defRPr>
                      </a:lvl9pPr>
                    </a:lstStyle>
                    <a:p>
                      <a:pPr marL="285750" marR="0" lvl="0" indent="-285750" algn="l" defTabSz="914400" rtl="0" eaLnBrk="1" fontAlgn="base" latinLnBrk="0" hangingPunct="1">
                        <a:lnSpc>
                          <a:spcPct val="100000"/>
                        </a:lnSpc>
                        <a:spcBef>
                          <a:spcPct val="0"/>
                        </a:spcBef>
                        <a:spcAft>
                          <a:spcPct val="0"/>
                        </a:spcAft>
                        <a:buClrTx/>
                        <a:buSzTx/>
                        <a:buFont typeface="Arial" charset="0"/>
                        <a:buChar char="•"/>
                        <a:tabLst/>
                      </a:pPr>
                      <a:r>
                        <a:rPr kumimoji="0" lang="en-US" altLang="x-none" sz="1600" b="0" i="0" u="none" strike="noStrike" cap="none" normalizeH="0" baseline="0" dirty="0">
                          <a:ln>
                            <a:noFill/>
                          </a:ln>
                          <a:solidFill>
                            <a:srgbClr val="000000"/>
                          </a:solidFill>
                          <a:effectLst/>
                          <a:latin typeface="Arial" charset="0"/>
                          <a:ea typeface="MS PGothic" charset="-128"/>
                        </a:rPr>
                        <a:t>Help student work through challenging issues </a:t>
                      </a:r>
                    </a:p>
                    <a:p>
                      <a:pPr marL="285750" marR="0" lvl="0" indent="-285750" algn="l" defTabSz="914400" rtl="0" eaLnBrk="1" fontAlgn="base" latinLnBrk="0" hangingPunct="1">
                        <a:lnSpc>
                          <a:spcPct val="100000"/>
                        </a:lnSpc>
                        <a:spcBef>
                          <a:spcPct val="0"/>
                        </a:spcBef>
                        <a:spcAft>
                          <a:spcPct val="0"/>
                        </a:spcAft>
                        <a:buClrTx/>
                        <a:buSzTx/>
                        <a:buFont typeface="Arial" charset="0"/>
                        <a:buChar char="•"/>
                        <a:tabLst/>
                      </a:pPr>
                      <a:r>
                        <a:rPr kumimoji="0" lang="en-US" altLang="x-none" sz="1600" b="0" i="0" u="none" strike="noStrike" cap="none" normalizeH="0" baseline="0" dirty="0">
                          <a:ln>
                            <a:noFill/>
                          </a:ln>
                          <a:solidFill>
                            <a:srgbClr val="000000"/>
                          </a:solidFill>
                          <a:effectLst/>
                          <a:latin typeface="Arial" charset="0"/>
                          <a:ea typeface="MS PGothic" charset="-128"/>
                        </a:rPr>
                        <a:t>Challenge students to face and explore ethical issues </a:t>
                      </a:r>
                    </a:p>
                    <a:p>
                      <a:pPr marL="285750" marR="0" lvl="0" indent="-285750" algn="l" defTabSz="914400" rtl="0" eaLnBrk="1" fontAlgn="base" latinLnBrk="0" hangingPunct="1">
                        <a:lnSpc>
                          <a:spcPct val="100000"/>
                        </a:lnSpc>
                        <a:spcBef>
                          <a:spcPct val="0"/>
                        </a:spcBef>
                        <a:spcAft>
                          <a:spcPct val="0"/>
                        </a:spcAft>
                        <a:buClrTx/>
                        <a:buSzTx/>
                        <a:buFont typeface="Arial" charset="0"/>
                        <a:buChar char="•"/>
                        <a:tabLst/>
                      </a:pPr>
                      <a:r>
                        <a:rPr kumimoji="0" lang="en-US" altLang="x-none" sz="1600" b="0" i="0" u="none" strike="noStrike" cap="none" normalizeH="0" baseline="0" dirty="0">
                          <a:ln>
                            <a:noFill/>
                          </a:ln>
                          <a:solidFill>
                            <a:srgbClr val="000000"/>
                          </a:solidFill>
                          <a:effectLst/>
                          <a:latin typeface="Arial" charset="0"/>
                          <a:ea typeface="MS PGothic" charset="-128"/>
                        </a:rPr>
                        <a:t>Model the process of ongoing learning and inquiry </a:t>
                      </a:r>
                    </a:p>
                    <a:p>
                      <a:pPr marL="285750" marR="0" lvl="0" indent="-285750" algn="l" defTabSz="914400" rtl="0" eaLnBrk="1" fontAlgn="base" latinLnBrk="0" hangingPunct="1">
                        <a:lnSpc>
                          <a:spcPct val="100000"/>
                        </a:lnSpc>
                        <a:spcBef>
                          <a:spcPct val="0"/>
                        </a:spcBef>
                        <a:spcAft>
                          <a:spcPct val="0"/>
                        </a:spcAft>
                        <a:buClrTx/>
                        <a:buSzTx/>
                        <a:buFont typeface="Arial" charset="0"/>
                        <a:buChar char="•"/>
                        <a:tabLst/>
                      </a:pPr>
                      <a:r>
                        <a:rPr kumimoji="0" lang="en-US" altLang="x-none" sz="1600" b="0" i="0" u="none" strike="noStrike" cap="none" normalizeH="0" baseline="0" dirty="0">
                          <a:ln>
                            <a:noFill/>
                          </a:ln>
                          <a:solidFill>
                            <a:srgbClr val="000000"/>
                          </a:solidFill>
                          <a:effectLst/>
                          <a:latin typeface="Arial" charset="0"/>
                          <a:ea typeface="MS PGothic" charset="-128"/>
                        </a:rPr>
                        <a:t>Help the student see the difference between classroom and real world </a:t>
                      </a:r>
                    </a:p>
                    <a:p>
                      <a:pPr marL="285750" marR="0" lvl="0" indent="-285750" algn="l" defTabSz="914400" rtl="0" eaLnBrk="1" fontAlgn="base" latinLnBrk="0" hangingPunct="1">
                        <a:lnSpc>
                          <a:spcPct val="100000"/>
                        </a:lnSpc>
                        <a:spcBef>
                          <a:spcPct val="0"/>
                        </a:spcBef>
                        <a:spcAft>
                          <a:spcPct val="0"/>
                        </a:spcAft>
                        <a:buClrTx/>
                        <a:buSzTx/>
                        <a:buFont typeface="Arial" charset="0"/>
                        <a:buChar char="•"/>
                        <a:tabLst/>
                      </a:pPr>
                      <a:r>
                        <a:rPr kumimoji="0" lang="en-US" altLang="x-none" sz="1600" b="0" i="0" u="none" strike="noStrike" cap="none" normalizeH="0" baseline="0" dirty="0">
                          <a:ln>
                            <a:noFill/>
                          </a:ln>
                          <a:solidFill>
                            <a:srgbClr val="000000"/>
                          </a:solidFill>
                          <a:effectLst/>
                          <a:latin typeface="Arial" charset="0"/>
                          <a:ea typeface="MS PGothic" charset="-128"/>
                        </a:rPr>
                        <a:t>Expose student to positive models of effective practitioners </a:t>
                      </a:r>
                    </a:p>
                    <a:p>
                      <a:pPr marL="285750" marR="0" lvl="0" indent="-285750" algn="l" defTabSz="914400" rtl="0" eaLnBrk="1" fontAlgn="base" latinLnBrk="0" hangingPunct="1">
                        <a:lnSpc>
                          <a:spcPct val="100000"/>
                        </a:lnSpc>
                        <a:spcBef>
                          <a:spcPct val="0"/>
                        </a:spcBef>
                        <a:spcAft>
                          <a:spcPct val="0"/>
                        </a:spcAft>
                        <a:buClrTx/>
                        <a:buSzTx/>
                        <a:buFontTx/>
                        <a:buNone/>
                        <a:tabLst/>
                      </a:pPr>
                      <a:endParaRPr kumimoji="0" lang="en-US" altLang="x-none" sz="1600" b="0" i="0" u="none" strike="noStrike" cap="none" normalizeH="0" baseline="0" dirty="0">
                        <a:ln>
                          <a:noFill/>
                        </a:ln>
                        <a:solidFill>
                          <a:srgbClr val="000000"/>
                        </a:solidFill>
                        <a:effectLst/>
                        <a:latin typeface="Arial" charset="0"/>
                        <a:ea typeface="MS PGothic" charset="-128"/>
                      </a:endParaRPr>
                    </a:p>
                  </a:txBody>
                  <a:tcPr marT="45724" marB="4572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CBDE"/>
                    </a:solidFill>
                  </a:tcPr>
                </a:tc>
                <a:extLst>
                  <a:ext uri="{0D108BD9-81ED-4DB2-BD59-A6C34878D82A}">
                    <a16:rowId xmlns:a16="http://schemas.microsoft.com/office/drawing/2014/main" val="10001"/>
                  </a:ext>
                </a:extLst>
              </a:tr>
            </a:tbl>
          </a:graphicData>
        </a:graphic>
      </p:graphicFrame>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a:t>Developmental Stages of Internship (cont.)</a:t>
            </a: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632570507"/>
              </p:ext>
            </p:extLst>
          </p:nvPr>
        </p:nvGraphicFramePr>
        <p:xfrm>
          <a:off x="1406090" y="1343630"/>
          <a:ext cx="9008445" cy="5150850"/>
        </p:xfrm>
        <a:graphic>
          <a:graphicData uri="http://schemas.openxmlformats.org/drawingml/2006/table">
            <a:tbl>
              <a:tblPr/>
              <a:tblGrid>
                <a:gridCol w="3002815">
                  <a:extLst>
                    <a:ext uri="{9D8B030D-6E8A-4147-A177-3AD203B41FA5}">
                      <a16:colId xmlns:a16="http://schemas.microsoft.com/office/drawing/2014/main" val="20000"/>
                    </a:ext>
                  </a:extLst>
                </a:gridCol>
                <a:gridCol w="3002815">
                  <a:extLst>
                    <a:ext uri="{9D8B030D-6E8A-4147-A177-3AD203B41FA5}">
                      <a16:colId xmlns:a16="http://schemas.microsoft.com/office/drawing/2014/main" val="20001"/>
                    </a:ext>
                  </a:extLst>
                </a:gridCol>
                <a:gridCol w="3002815">
                  <a:extLst>
                    <a:ext uri="{9D8B030D-6E8A-4147-A177-3AD203B41FA5}">
                      <a16:colId xmlns:a16="http://schemas.microsoft.com/office/drawing/2014/main" val="20002"/>
                    </a:ext>
                  </a:extLst>
                </a:gridCol>
              </a:tblGrid>
              <a:tr h="577339">
                <a:tc>
                  <a:txBody>
                    <a:bodyPr/>
                    <a:lstStyle>
                      <a:lvl1pPr eaLnBrk="0" hangingPunct="0">
                        <a:spcBef>
                          <a:spcPct val="20000"/>
                        </a:spcBef>
                        <a:defRPr sz="2800">
                          <a:solidFill>
                            <a:schemeClr val="tx1"/>
                          </a:solidFill>
                          <a:latin typeface="Arial" charset="0"/>
                          <a:ea typeface="MS PGothic" charset="-128"/>
                        </a:defRPr>
                      </a:lvl1pPr>
                      <a:lvl2pPr marL="742950" indent="-285750" eaLnBrk="0" hangingPunct="0">
                        <a:spcBef>
                          <a:spcPct val="20000"/>
                        </a:spcBef>
                        <a:buFont typeface="Wingdings" charset="2"/>
                        <a:defRPr sz="2400">
                          <a:solidFill>
                            <a:schemeClr val="tx1"/>
                          </a:solidFill>
                          <a:latin typeface="Arial" charset="0"/>
                          <a:ea typeface="MS PGothic" charset="-128"/>
                        </a:defRPr>
                      </a:lvl2pPr>
                      <a:lvl3pPr marL="1143000" indent="-228600" eaLnBrk="0" hangingPunct="0">
                        <a:spcBef>
                          <a:spcPct val="20000"/>
                        </a:spcBef>
                        <a:defRPr sz="2000">
                          <a:solidFill>
                            <a:schemeClr val="tx1"/>
                          </a:solidFill>
                          <a:latin typeface="Arial" charset="0"/>
                          <a:ea typeface="MS PGothic" charset="-128"/>
                        </a:defRPr>
                      </a:lvl3pPr>
                      <a:lvl4pPr marL="1600200" indent="-228600" eaLnBrk="0" hangingPunct="0">
                        <a:spcBef>
                          <a:spcPct val="20000"/>
                        </a:spcBef>
                        <a:defRPr>
                          <a:solidFill>
                            <a:schemeClr val="tx1"/>
                          </a:solidFill>
                          <a:latin typeface="Arial" charset="0"/>
                          <a:ea typeface="MS PGothic" charset="-128"/>
                        </a:defRPr>
                      </a:lvl4pPr>
                      <a:lvl5pPr marL="2057400" indent="-228600" eaLnBrk="0" hangingPunct="0">
                        <a:spcBef>
                          <a:spcPct val="20000"/>
                        </a:spcBef>
                        <a:defRPr>
                          <a:solidFill>
                            <a:schemeClr val="tx1"/>
                          </a:solidFill>
                          <a:latin typeface="Arial" charset="0"/>
                          <a:ea typeface="MS PGothic" charset="-128"/>
                        </a:defRPr>
                      </a:lvl5pPr>
                      <a:lvl6pPr marL="2514600" indent="-228600" eaLnBrk="0" fontAlgn="base" hangingPunct="0">
                        <a:spcBef>
                          <a:spcPct val="20000"/>
                        </a:spcBef>
                        <a:spcAft>
                          <a:spcPct val="0"/>
                        </a:spcAft>
                        <a:defRPr>
                          <a:solidFill>
                            <a:schemeClr val="tx1"/>
                          </a:solidFill>
                          <a:latin typeface="Arial" charset="0"/>
                          <a:ea typeface="MS PGothic" charset="-128"/>
                        </a:defRPr>
                      </a:lvl6pPr>
                      <a:lvl7pPr marL="2971800" indent="-228600" eaLnBrk="0" fontAlgn="base" hangingPunct="0">
                        <a:spcBef>
                          <a:spcPct val="20000"/>
                        </a:spcBef>
                        <a:spcAft>
                          <a:spcPct val="0"/>
                        </a:spcAft>
                        <a:defRPr>
                          <a:solidFill>
                            <a:schemeClr val="tx1"/>
                          </a:solidFill>
                          <a:latin typeface="Arial" charset="0"/>
                          <a:ea typeface="MS PGothic" charset="-128"/>
                        </a:defRPr>
                      </a:lvl7pPr>
                      <a:lvl8pPr marL="3429000" indent="-228600" eaLnBrk="0" fontAlgn="base" hangingPunct="0">
                        <a:spcBef>
                          <a:spcPct val="20000"/>
                        </a:spcBef>
                        <a:spcAft>
                          <a:spcPct val="0"/>
                        </a:spcAft>
                        <a:defRPr>
                          <a:solidFill>
                            <a:schemeClr val="tx1"/>
                          </a:solidFill>
                          <a:latin typeface="Arial" charset="0"/>
                          <a:ea typeface="MS PGothic" charset="-128"/>
                        </a:defRPr>
                      </a:lvl8pPr>
                      <a:lvl9pPr marL="3886200" indent="-228600" eaLnBrk="0" fontAlgn="base" hangingPunct="0">
                        <a:spcBef>
                          <a:spcPct val="20000"/>
                        </a:spcBef>
                        <a:spcAft>
                          <a:spcPct val="0"/>
                        </a:spcAft>
                        <a:defRPr>
                          <a:solidFill>
                            <a:schemeClr val="tx1"/>
                          </a:solidFill>
                          <a:latin typeface="Arial" charset="0"/>
                          <a:ea typeface="MS PGothic"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x-none" sz="1600" b="1" i="0" u="none" strike="noStrike" cap="none" normalizeH="0" baseline="0">
                          <a:ln>
                            <a:noFill/>
                          </a:ln>
                          <a:solidFill>
                            <a:srgbClr val="FFFFFF"/>
                          </a:solidFill>
                          <a:effectLst/>
                          <a:latin typeface="Arial" charset="0"/>
                          <a:ea typeface="MS PGothic" charset="-128"/>
                        </a:rPr>
                        <a:t>Stage</a:t>
                      </a:r>
                    </a:p>
                  </a:txBody>
                  <a:tcPr marT="45675" marB="4567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lvl1pPr eaLnBrk="0" hangingPunct="0">
                        <a:spcBef>
                          <a:spcPct val="20000"/>
                        </a:spcBef>
                        <a:defRPr sz="2800">
                          <a:solidFill>
                            <a:schemeClr val="tx1"/>
                          </a:solidFill>
                          <a:latin typeface="Arial" charset="0"/>
                          <a:ea typeface="MS PGothic" charset="-128"/>
                        </a:defRPr>
                      </a:lvl1pPr>
                      <a:lvl2pPr marL="742950" indent="-285750" eaLnBrk="0" hangingPunct="0">
                        <a:spcBef>
                          <a:spcPct val="20000"/>
                        </a:spcBef>
                        <a:buFont typeface="Wingdings" charset="2"/>
                        <a:defRPr sz="2400">
                          <a:solidFill>
                            <a:schemeClr val="tx1"/>
                          </a:solidFill>
                          <a:latin typeface="Arial" charset="0"/>
                          <a:ea typeface="MS PGothic" charset="-128"/>
                        </a:defRPr>
                      </a:lvl2pPr>
                      <a:lvl3pPr marL="1143000" indent="-228600" eaLnBrk="0" hangingPunct="0">
                        <a:spcBef>
                          <a:spcPct val="20000"/>
                        </a:spcBef>
                        <a:defRPr sz="2000">
                          <a:solidFill>
                            <a:schemeClr val="tx1"/>
                          </a:solidFill>
                          <a:latin typeface="Arial" charset="0"/>
                          <a:ea typeface="MS PGothic" charset="-128"/>
                        </a:defRPr>
                      </a:lvl3pPr>
                      <a:lvl4pPr marL="1600200" indent="-228600" eaLnBrk="0" hangingPunct="0">
                        <a:spcBef>
                          <a:spcPct val="20000"/>
                        </a:spcBef>
                        <a:defRPr>
                          <a:solidFill>
                            <a:schemeClr val="tx1"/>
                          </a:solidFill>
                          <a:latin typeface="Arial" charset="0"/>
                          <a:ea typeface="MS PGothic" charset="-128"/>
                        </a:defRPr>
                      </a:lvl4pPr>
                      <a:lvl5pPr marL="2057400" indent="-228600" eaLnBrk="0" hangingPunct="0">
                        <a:spcBef>
                          <a:spcPct val="20000"/>
                        </a:spcBef>
                        <a:defRPr>
                          <a:solidFill>
                            <a:schemeClr val="tx1"/>
                          </a:solidFill>
                          <a:latin typeface="Arial" charset="0"/>
                          <a:ea typeface="MS PGothic" charset="-128"/>
                        </a:defRPr>
                      </a:lvl5pPr>
                      <a:lvl6pPr marL="2514600" indent="-228600" eaLnBrk="0" fontAlgn="base" hangingPunct="0">
                        <a:spcBef>
                          <a:spcPct val="20000"/>
                        </a:spcBef>
                        <a:spcAft>
                          <a:spcPct val="0"/>
                        </a:spcAft>
                        <a:defRPr>
                          <a:solidFill>
                            <a:schemeClr val="tx1"/>
                          </a:solidFill>
                          <a:latin typeface="Arial" charset="0"/>
                          <a:ea typeface="MS PGothic" charset="-128"/>
                        </a:defRPr>
                      </a:lvl6pPr>
                      <a:lvl7pPr marL="2971800" indent="-228600" eaLnBrk="0" fontAlgn="base" hangingPunct="0">
                        <a:spcBef>
                          <a:spcPct val="20000"/>
                        </a:spcBef>
                        <a:spcAft>
                          <a:spcPct val="0"/>
                        </a:spcAft>
                        <a:defRPr>
                          <a:solidFill>
                            <a:schemeClr val="tx1"/>
                          </a:solidFill>
                          <a:latin typeface="Arial" charset="0"/>
                          <a:ea typeface="MS PGothic" charset="-128"/>
                        </a:defRPr>
                      </a:lvl7pPr>
                      <a:lvl8pPr marL="3429000" indent="-228600" eaLnBrk="0" fontAlgn="base" hangingPunct="0">
                        <a:spcBef>
                          <a:spcPct val="20000"/>
                        </a:spcBef>
                        <a:spcAft>
                          <a:spcPct val="0"/>
                        </a:spcAft>
                        <a:defRPr>
                          <a:solidFill>
                            <a:schemeClr val="tx1"/>
                          </a:solidFill>
                          <a:latin typeface="Arial" charset="0"/>
                          <a:ea typeface="MS PGothic" charset="-128"/>
                        </a:defRPr>
                      </a:lvl8pPr>
                      <a:lvl9pPr marL="3886200" indent="-228600" eaLnBrk="0" fontAlgn="base" hangingPunct="0">
                        <a:spcBef>
                          <a:spcPct val="20000"/>
                        </a:spcBef>
                        <a:spcAft>
                          <a:spcPct val="0"/>
                        </a:spcAft>
                        <a:defRPr>
                          <a:solidFill>
                            <a:schemeClr val="tx1"/>
                          </a:solidFill>
                          <a:latin typeface="Arial" charset="0"/>
                          <a:ea typeface="MS PGothic"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x-none" sz="1600" b="1" i="0" u="none" strike="noStrike" cap="none" normalizeH="0" baseline="0">
                          <a:ln>
                            <a:noFill/>
                          </a:ln>
                          <a:solidFill>
                            <a:srgbClr val="FFFFFF"/>
                          </a:solidFill>
                          <a:effectLst/>
                          <a:latin typeface="Arial" charset="0"/>
                          <a:ea typeface="MS PGothic" charset="-128"/>
                        </a:rPr>
                        <a:t>Intern</a:t>
                      </a:r>
                      <a:r>
                        <a:rPr kumimoji="0" lang="en-US" altLang="en-US" sz="1600" b="1" i="0" u="none" strike="noStrike" cap="none" normalizeH="0" baseline="0">
                          <a:ln>
                            <a:noFill/>
                          </a:ln>
                          <a:solidFill>
                            <a:srgbClr val="FFFFFF"/>
                          </a:solidFill>
                          <a:effectLst/>
                          <a:latin typeface="Arial" charset="0"/>
                          <a:ea typeface="MS PGothic" charset="-128"/>
                        </a:rPr>
                        <a:t>’</a:t>
                      </a:r>
                      <a:r>
                        <a:rPr kumimoji="0" lang="en-US" altLang="x-none" sz="1600" b="1" i="0" u="none" strike="noStrike" cap="none" normalizeH="0" baseline="0">
                          <a:ln>
                            <a:noFill/>
                          </a:ln>
                          <a:solidFill>
                            <a:srgbClr val="FFFFFF"/>
                          </a:solidFill>
                          <a:effectLst/>
                          <a:latin typeface="Arial" charset="0"/>
                          <a:ea typeface="MS PGothic" charset="-128"/>
                        </a:rPr>
                        <a:t>s Feelings, Behaviors &amp; Thoughts</a:t>
                      </a:r>
                    </a:p>
                  </a:txBody>
                  <a:tcPr marT="45675" marB="4567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lvl1pPr eaLnBrk="0" hangingPunct="0">
                        <a:spcBef>
                          <a:spcPct val="20000"/>
                        </a:spcBef>
                        <a:defRPr sz="2800">
                          <a:solidFill>
                            <a:schemeClr val="tx1"/>
                          </a:solidFill>
                          <a:latin typeface="Arial" charset="0"/>
                          <a:ea typeface="MS PGothic" charset="-128"/>
                        </a:defRPr>
                      </a:lvl1pPr>
                      <a:lvl2pPr marL="742950" indent="-285750" eaLnBrk="0" hangingPunct="0">
                        <a:spcBef>
                          <a:spcPct val="20000"/>
                        </a:spcBef>
                        <a:buFont typeface="Wingdings" charset="2"/>
                        <a:defRPr sz="2400">
                          <a:solidFill>
                            <a:schemeClr val="tx1"/>
                          </a:solidFill>
                          <a:latin typeface="Arial" charset="0"/>
                          <a:ea typeface="MS PGothic" charset="-128"/>
                        </a:defRPr>
                      </a:lvl2pPr>
                      <a:lvl3pPr marL="1143000" indent="-228600" eaLnBrk="0" hangingPunct="0">
                        <a:spcBef>
                          <a:spcPct val="20000"/>
                        </a:spcBef>
                        <a:defRPr sz="2000">
                          <a:solidFill>
                            <a:schemeClr val="tx1"/>
                          </a:solidFill>
                          <a:latin typeface="Arial" charset="0"/>
                          <a:ea typeface="MS PGothic" charset="-128"/>
                        </a:defRPr>
                      </a:lvl3pPr>
                      <a:lvl4pPr marL="1600200" indent="-228600" eaLnBrk="0" hangingPunct="0">
                        <a:spcBef>
                          <a:spcPct val="20000"/>
                        </a:spcBef>
                        <a:defRPr>
                          <a:solidFill>
                            <a:schemeClr val="tx1"/>
                          </a:solidFill>
                          <a:latin typeface="Arial" charset="0"/>
                          <a:ea typeface="MS PGothic" charset="-128"/>
                        </a:defRPr>
                      </a:lvl4pPr>
                      <a:lvl5pPr marL="2057400" indent="-228600" eaLnBrk="0" hangingPunct="0">
                        <a:spcBef>
                          <a:spcPct val="20000"/>
                        </a:spcBef>
                        <a:defRPr>
                          <a:solidFill>
                            <a:schemeClr val="tx1"/>
                          </a:solidFill>
                          <a:latin typeface="Arial" charset="0"/>
                          <a:ea typeface="MS PGothic" charset="-128"/>
                        </a:defRPr>
                      </a:lvl5pPr>
                      <a:lvl6pPr marL="2514600" indent="-228600" eaLnBrk="0" fontAlgn="base" hangingPunct="0">
                        <a:spcBef>
                          <a:spcPct val="20000"/>
                        </a:spcBef>
                        <a:spcAft>
                          <a:spcPct val="0"/>
                        </a:spcAft>
                        <a:defRPr>
                          <a:solidFill>
                            <a:schemeClr val="tx1"/>
                          </a:solidFill>
                          <a:latin typeface="Arial" charset="0"/>
                          <a:ea typeface="MS PGothic" charset="-128"/>
                        </a:defRPr>
                      </a:lvl6pPr>
                      <a:lvl7pPr marL="2971800" indent="-228600" eaLnBrk="0" fontAlgn="base" hangingPunct="0">
                        <a:spcBef>
                          <a:spcPct val="20000"/>
                        </a:spcBef>
                        <a:spcAft>
                          <a:spcPct val="0"/>
                        </a:spcAft>
                        <a:defRPr>
                          <a:solidFill>
                            <a:schemeClr val="tx1"/>
                          </a:solidFill>
                          <a:latin typeface="Arial" charset="0"/>
                          <a:ea typeface="MS PGothic" charset="-128"/>
                        </a:defRPr>
                      </a:lvl7pPr>
                      <a:lvl8pPr marL="3429000" indent="-228600" eaLnBrk="0" fontAlgn="base" hangingPunct="0">
                        <a:spcBef>
                          <a:spcPct val="20000"/>
                        </a:spcBef>
                        <a:spcAft>
                          <a:spcPct val="0"/>
                        </a:spcAft>
                        <a:defRPr>
                          <a:solidFill>
                            <a:schemeClr val="tx1"/>
                          </a:solidFill>
                          <a:latin typeface="Arial" charset="0"/>
                          <a:ea typeface="MS PGothic" charset="-128"/>
                        </a:defRPr>
                      </a:lvl8pPr>
                      <a:lvl9pPr marL="3886200" indent="-228600" eaLnBrk="0" fontAlgn="base" hangingPunct="0">
                        <a:spcBef>
                          <a:spcPct val="20000"/>
                        </a:spcBef>
                        <a:spcAft>
                          <a:spcPct val="0"/>
                        </a:spcAft>
                        <a:defRPr>
                          <a:solidFill>
                            <a:schemeClr val="tx1"/>
                          </a:solidFill>
                          <a:latin typeface="Arial" charset="0"/>
                          <a:ea typeface="MS PGothic"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x-none" sz="1600" b="1" i="0" u="none" strike="noStrike" cap="none" normalizeH="0" baseline="0">
                          <a:ln>
                            <a:noFill/>
                          </a:ln>
                          <a:solidFill>
                            <a:srgbClr val="FFFFFF"/>
                          </a:solidFill>
                          <a:effectLst/>
                          <a:latin typeface="Arial" charset="0"/>
                          <a:ea typeface="MS PGothic" charset="-128"/>
                        </a:rPr>
                        <a:t>Field Instructor Strategies</a:t>
                      </a:r>
                    </a:p>
                  </a:txBody>
                  <a:tcPr marT="45675" marB="4567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extLst>
                  <a:ext uri="{0D108BD9-81ED-4DB2-BD59-A6C34878D82A}">
                    <a16:rowId xmlns:a16="http://schemas.microsoft.com/office/drawing/2014/main" val="10000"/>
                  </a:ext>
                </a:extLst>
              </a:tr>
              <a:tr h="1962839">
                <a:tc>
                  <a:txBody>
                    <a:bodyPr/>
                    <a:lstStyle>
                      <a:lvl1pPr eaLnBrk="0" hangingPunct="0">
                        <a:spcBef>
                          <a:spcPct val="20000"/>
                        </a:spcBef>
                        <a:defRPr sz="2800">
                          <a:solidFill>
                            <a:schemeClr val="tx1"/>
                          </a:solidFill>
                          <a:latin typeface="Arial" charset="0"/>
                          <a:ea typeface="MS PGothic" charset="-128"/>
                        </a:defRPr>
                      </a:lvl1pPr>
                      <a:lvl2pPr marL="742950" indent="-285750" eaLnBrk="0" hangingPunct="0">
                        <a:spcBef>
                          <a:spcPct val="20000"/>
                        </a:spcBef>
                        <a:buFont typeface="Wingdings" charset="2"/>
                        <a:defRPr sz="2400">
                          <a:solidFill>
                            <a:schemeClr val="tx1"/>
                          </a:solidFill>
                          <a:latin typeface="Arial" charset="0"/>
                          <a:ea typeface="MS PGothic" charset="-128"/>
                        </a:defRPr>
                      </a:lvl2pPr>
                      <a:lvl3pPr marL="1143000" indent="-228600" eaLnBrk="0" hangingPunct="0">
                        <a:spcBef>
                          <a:spcPct val="20000"/>
                        </a:spcBef>
                        <a:defRPr sz="2000">
                          <a:solidFill>
                            <a:schemeClr val="tx1"/>
                          </a:solidFill>
                          <a:latin typeface="Arial" charset="0"/>
                          <a:ea typeface="MS PGothic" charset="-128"/>
                        </a:defRPr>
                      </a:lvl3pPr>
                      <a:lvl4pPr marL="1600200" indent="-228600" eaLnBrk="0" hangingPunct="0">
                        <a:spcBef>
                          <a:spcPct val="20000"/>
                        </a:spcBef>
                        <a:defRPr>
                          <a:solidFill>
                            <a:schemeClr val="tx1"/>
                          </a:solidFill>
                          <a:latin typeface="Arial" charset="0"/>
                          <a:ea typeface="MS PGothic" charset="-128"/>
                        </a:defRPr>
                      </a:lvl4pPr>
                      <a:lvl5pPr marL="2057400" indent="-228600" eaLnBrk="0" hangingPunct="0">
                        <a:spcBef>
                          <a:spcPct val="20000"/>
                        </a:spcBef>
                        <a:defRPr>
                          <a:solidFill>
                            <a:schemeClr val="tx1"/>
                          </a:solidFill>
                          <a:latin typeface="Arial" charset="0"/>
                          <a:ea typeface="MS PGothic" charset="-128"/>
                        </a:defRPr>
                      </a:lvl5pPr>
                      <a:lvl6pPr marL="2514600" indent="-228600" eaLnBrk="0" fontAlgn="base" hangingPunct="0">
                        <a:spcBef>
                          <a:spcPct val="20000"/>
                        </a:spcBef>
                        <a:spcAft>
                          <a:spcPct val="0"/>
                        </a:spcAft>
                        <a:defRPr>
                          <a:solidFill>
                            <a:schemeClr val="tx1"/>
                          </a:solidFill>
                          <a:latin typeface="Arial" charset="0"/>
                          <a:ea typeface="MS PGothic" charset="-128"/>
                        </a:defRPr>
                      </a:lvl6pPr>
                      <a:lvl7pPr marL="2971800" indent="-228600" eaLnBrk="0" fontAlgn="base" hangingPunct="0">
                        <a:spcBef>
                          <a:spcPct val="20000"/>
                        </a:spcBef>
                        <a:spcAft>
                          <a:spcPct val="0"/>
                        </a:spcAft>
                        <a:defRPr>
                          <a:solidFill>
                            <a:schemeClr val="tx1"/>
                          </a:solidFill>
                          <a:latin typeface="Arial" charset="0"/>
                          <a:ea typeface="MS PGothic" charset="-128"/>
                        </a:defRPr>
                      </a:lvl7pPr>
                      <a:lvl8pPr marL="3429000" indent="-228600" eaLnBrk="0" fontAlgn="base" hangingPunct="0">
                        <a:spcBef>
                          <a:spcPct val="20000"/>
                        </a:spcBef>
                        <a:spcAft>
                          <a:spcPct val="0"/>
                        </a:spcAft>
                        <a:defRPr>
                          <a:solidFill>
                            <a:schemeClr val="tx1"/>
                          </a:solidFill>
                          <a:latin typeface="Arial" charset="0"/>
                          <a:ea typeface="MS PGothic" charset="-128"/>
                        </a:defRPr>
                      </a:lvl8pPr>
                      <a:lvl9pPr marL="3886200" indent="-228600" eaLnBrk="0" fontAlgn="base" hangingPunct="0">
                        <a:spcBef>
                          <a:spcPct val="20000"/>
                        </a:spcBef>
                        <a:spcAft>
                          <a:spcPct val="0"/>
                        </a:spcAft>
                        <a:defRPr>
                          <a:solidFill>
                            <a:schemeClr val="tx1"/>
                          </a:solidFill>
                          <a:latin typeface="Arial" charset="0"/>
                          <a:ea typeface="MS PGothic"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x-none" sz="1600" b="0" i="0" u="none" strike="noStrike" cap="none" normalizeH="0" baseline="0">
                          <a:ln>
                            <a:noFill/>
                          </a:ln>
                          <a:solidFill>
                            <a:srgbClr val="000000"/>
                          </a:solidFill>
                          <a:effectLst/>
                          <a:latin typeface="Arial" charset="0"/>
                          <a:ea typeface="MS PGothic" charset="-128"/>
                        </a:rPr>
                        <a:t>Confrontation</a:t>
                      </a:r>
                    </a:p>
                  </a:txBody>
                  <a:tcPr marT="45675" marB="4567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CBDE"/>
                    </a:solidFill>
                  </a:tcPr>
                </a:tc>
                <a:tc>
                  <a:txBody>
                    <a:bodyPr/>
                    <a:lstStyle>
                      <a:lvl1pPr marL="285750" indent="-285750" eaLnBrk="0" hangingPunct="0">
                        <a:spcBef>
                          <a:spcPct val="20000"/>
                        </a:spcBef>
                        <a:defRPr sz="2800">
                          <a:solidFill>
                            <a:schemeClr val="tx1"/>
                          </a:solidFill>
                          <a:latin typeface="Arial" charset="0"/>
                          <a:ea typeface="MS PGothic" charset="-128"/>
                        </a:defRPr>
                      </a:lvl1pPr>
                      <a:lvl2pPr marL="742950" indent="-285750" eaLnBrk="0" hangingPunct="0">
                        <a:spcBef>
                          <a:spcPct val="20000"/>
                        </a:spcBef>
                        <a:buFont typeface="Wingdings" charset="2"/>
                        <a:defRPr sz="2400">
                          <a:solidFill>
                            <a:schemeClr val="tx1"/>
                          </a:solidFill>
                          <a:latin typeface="Arial" charset="0"/>
                          <a:ea typeface="MS PGothic" charset="-128"/>
                        </a:defRPr>
                      </a:lvl2pPr>
                      <a:lvl3pPr marL="1143000" indent="-228600" eaLnBrk="0" hangingPunct="0">
                        <a:spcBef>
                          <a:spcPct val="20000"/>
                        </a:spcBef>
                        <a:defRPr sz="2000">
                          <a:solidFill>
                            <a:schemeClr val="tx1"/>
                          </a:solidFill>
                          <a:latin typeface="Arial" charset="0"/>
                          <a:ea typeface="MS PGothic" charset="-128"/>
                        </a:defRPr>
                      </a:lvl3pPr>
                      <a:lvl4pPr marL="1600200" indent="-228600" eaLnBrk="0" hangingPunct="0">
                        <a:spcBef>
                          <a:spcPct val="20000"/>
                        </a:spcBef>
                        <a:defRPr>
                          <a:solidFill>
                            <a:schemeClr val="tx1"/>
                          </a:solidFill>
                          <a:latin typeface="Arial" charset="0"/>
                          <a:ea typeface="MS PGothic" charset="-128"/>
                        </a:defRPr>
                      </a:lvl4pPr>
                      <a:lvl5pPr marL="2057400" indent="-228600" eaLnBrk="0" hangingPunct="0">
                        <a:spcBef>
                          <a:spcPct val="20000"/>
                        </a:spcBef>
                        <a:defRPr>
                          <a:solidFill>
                            <a:schemeClr val="tx1"/>
                          </a:solidFill>
                          <a:latin typeface="Arial" charset="0"/>
                          <a:ea typeface="MS PGothic" charset="-128"/>
                        </a:defRPr>
                      </a:lvl5pPr>
                      <a:lvl6pPr marL="2514600" indent="-228600" eaLnBrk="0" fontAlgn="base" hangingPunct="0">
                        <a:spcBef>
                          <a:spcPct val="20000"/>
                        </a:spcBef>
                        <a:spcAft>
                          <a:spcPct val="0"/>
                        </a:spcAft>
                        <a:defRPr>
                          <a:solidFill>
                            <a:schemeClr val="tx1"/>
                          </a:solidFill>
                          <a:latin typeface="Arial" charset="0"/>
                          <a:ea typeface="MS PGothic" charset="-128"/>
                        </a:defRPr>
                      </a:lvl6pPr>
                      <a:lvl7pPr marL="2971800" indent="-228600" eaLnBrk="0" fontAlgn="base" hangingPunct="0">
                        <a:spcBef>
                          <a:spcPct val="20000"/>
                        </a:spcBef>
                        <a:spcAft>
                          <a:spcPct val="0"/>
                        </a:spcAft>
                        <a:defRPr>
                          <a:solidFill>
                            <a:schemeClr val="tx1"/>
                          </a:solidFill>
                          <a:latin typeface="Arial" charset="0"/>
                          <a:ea typeface="MS PGothic" charset="-128"/>
                        </a:defRPr>
                      </a:lvl7pPr>
                      <a:lvl8pPr marL="3429000" indent="-228600" eaLnBrk="0" fontAlgn="base" hangingPunct="0">
                        <a:spcBef>
                          <a:spcPct val="20000"/>
                        </a:spcBef>
                        <a:spcAft>
                          <a:spcPct val="0"/>
                        </a:spcAft>
                        <a:defRPr>
                          <a:solidFill>
                            <a:schemeClr val="tx1"/>
                          </a:solidFill>
                          <a:latin typeface="Arial" charset="0"/>
                          <a:ea typeface="MS PGothic" charset="-128"/>
                        </a:defRPr>
                      </a:lvl8pPr>
                      <a:lvl9pPr marL="3886200" indent="-228600" eaLnBrk="0" fontAlgn="base" hangingPunct="0">
                        <a:spcBef>
                          <a:spcPct val="20000"/>
                        </a:spcBef>
                        <a:spcAft>
                          <a:spcPct val="0"/>
                        </a:spcAft>
                        <a:defRPr>
                          <a:solidFill>
                            <a:schemeClr val="tx1"/>
                          </a:solidFill>
                          <a:latin typeface="Arial" charset="0"/>
                          <a:ea typeface="MS PGothic" charset="-128"/>
                        </a:defRPr>
                      </a:lvl9pPr>
                    </a:lstStyle>
                    <a:p>
                      <a:pPr marL="285750" marR="0" lvl="0" indent="-285750" algn="l" defTabSz="914400" rtl="0" eaLnBrk="1" fontAlgn="base" latinLnBrk="0" hangingPunct="1">
                        <a:lnSpc>
                          <a:spcPct val="100000"/>
                        </a:lnSpc>
                        <a:spcBef>
                          <a:spcPct val="0"/>
                        </a:spcBef>
                        <a:spcAft>
                          <a:spcPct val="0"/>
                        </a:spcAft>
                        <a:buClrTx/>
                        <a:buSzTx/>
                        <a:buFont typeface="Arial" charset="0"/>
                        <a:buChar char="•"/>
                        <a:tabLst/>
                      </a:pPr>
                      <a:r>
                        <a:rPr kumimoji="0" lang="en-US" altLang="x-none" sz="1600" b="0" i="0" u="none" strike="noStrike" cap="none" normalizeH="0" baseline="0">
                          <a:ln>
                            <a:noFill/>
                          </a:ln>
                          <a:solidFill>
                            <a:srgbClr val="000000"/>
                          </a:solidFill>
                          <a:effectLst/>
                          <a:latin typeface="Arial" charset="0"/>
                          <a:ea typeface="MS PGothic" charset="-128"/>
                        </a:rPr>
                        <a:t>Expectations have to be revisited </a:t>
                      </a:r>
                    </a:p>
                    <a:p>
                      <a:pPr marL="285750" marR="0" lvl="0" indent="-285750" algn="l" defTabSz="914400" rtl="0" eaLnBrk="1" fontAlgn="base" latinLnBrk="0" hangingPunct="1">
                        <a:lnSpc>
                          <a:spcPct val="100000"/>
                        </a:lnSpc>
                        <a:spcBef>
                          <a:spcPct val="0"/>
                        </a:spcBef>
                        <a:spcAft>
                          <a:spcPct val="0"/>
                        </a:spcAft>
                        <a:buClrTx/>
                        <a:buSzTx/>
                        <a:buFont typeface="Arial" charset="0"/>
                        <a:buChar char="•"/>
                        <a:tabLst/>
                      </a:pPr>
                      <a:r>
                        <a:rPr kumimoji="0" lang="en-US" altLang="x-none" sz="1600" b="0" i="0" u="none" strike="noStrike" cap="none" normalizeH="0" baseline="0">
                          <a:ln>
                            <a:noFill/>
                          </a:ln>
                          <a:solidFill>
                            <a:srgbClr val="000000"/>
                          </a:solidFill>
                          <a:effectLst/>
                          <a:latin typeface="Arial" charset="0"/>
                          <a:ea typeface="MS PGothic" charset="-128"/>
                        </a:rPr>
                        <a:t>Students must explore interpersonal and intrapersonal issues </a:t>
                      </a:r>
                    </a:p>
                    <a:p>
                      <a:pPr marL="285750" marR="0" lvl="0" indent="-285750" algn="l" defTabSz="914400" rtl="0" eaLnBrk="1" fontAlgn="base" latinLnBrk="0" hangingPunct="1">
                        <a:lnSpc>
                          <a:spcPct val="100000"/>
                        </a:lnSpc>
                        <a:spcBef>
                          <a:spcPct val="0"/>
                        </a:spcBef>
                        <a:spcAft>
                          <a:spcPct val="0"/>
                        </a:spcAft>
                        <a:buClrTx/>
                        <a:buSzTx/>
                        <a:buFont typeface="Arial" charset="0"/>
                        <a:buChar char="•"/>
                        <a:tabLst/>
                      </a:pPr>
                      <a:r>
                        <a:rPr kumimoji="0" lang="en-US" altLang="x-none" sz="1600" b="0" i="0" u="none" strike="noStrike" cap="none" normalizeH="0" baseline="0">
                          <a:ln>
                            <a:noFill/>
                          </a:ln>
                          <a:solidFill>
                            <a:srgbClr val="000000"/>
                          </a:solidFill>
                          <a:effectLst/>
                          <a:latin typeface="Arial" charset="0"/>
                          <a:ea typeface="MS PGothic" charset="-128"/>
                        </a:rPr>
                        <a:t>Confidence should be increasing as greater competence in the work </a:t>
                      </a:r>
                    </a:p>
                    <a:p>
                      <a:pPr marL="285750" marR="0" lvl="0" indent="-285750" algn="l" defTabSz="914400" rtl="0" eaLnBrk="1" fontAlgn="base" latinLnBrk="0" hangingPunct="1">
                        <a:lnSpc>
                          <a:spcPct val="100000"/>
                        </a:lnSpc>
                        <a:spcBef>
                          <a:spcPct val="0"/>
                        </a:spcBef>
                        <a:spcAft>
                          <a:spcPct val="0"/>
                        </a:spcAft>
                        <a:buClrTx/>
                        <a:buSzTx/>
                        <a:buFontTx/>
                        <a:buNone/>
                        <a:tabLst/>
                      </a:pPr>
                      <a:endParaRPr kumimoji="0" lang="en-US" altLang="x-none" sz="1600" b="0" i="0" u="none" strike="noStrike" cap="none" normalizeH="0" baseline="0">
                        <a:ln>
                          <a:noFill/>
                        </a:ln>
                        <a:solidFill>
                          <a:srgbClr val="000000"/>
                        </a:solidFill>
                        <a:effectLst/>
                        <a:latin typeface="Arial" charset="0"/>
                        <a:ea typeface="MS PGothic" charset="-128"/>
                      </a:endParaRPr>
                    </a:p>
                  </a:txBody>
                  <a:tcPr marT="45675" marB="4567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CBDE"/>
                    </a:solidFill>
                  </a:tcPr>
                </a:tc>
                <a:tc>
                  <a:txBody>
                    <a:bodyPr/>
                    <a:lstStyle>
                      <a:lvl1pPr marL="285750" indent="-285750" eaLnBrk="0" hangingPunct="0">
                        <a:spcBef>
                          <a:spcPct val="20000"/>
                        </a:spcBef>
                        <a:defRPr sz="2800">
                          <a:solidFill>
                            <a:schemeClr val="tx1"/>
                          </a:solidFill>
                          <a:latin typeface="Arial" charset="0"/>
                          <a:ea typeface="MS PGothic" charset="-128"/>
                        </a:defRPr>
                      </a:lvl1pPr>
                      <a:lvl2pPr marL="742950" indent="-285750" eaLnBrk="0" hangingPunct="0">
                        <a:spcBef>
                          <a:spcPct val="20000"/>
                        </a:spcBef>
                        <a:buFont typeface="Wingdings" charset="2"/>
                        <a:defRPr sz="2400">
                          <a:solidFill>
                            <a:schemeClr val="tx1"/>
                          </a:solidFill>
                          <a:latin typeface="Arial" charset="0"/>
                          <a:ea typeface="MS PGothic" charset="-128"/>
                        </a:defRPr>
                      </a:lvl2pPr>
                      <a:lvl3pPr marL="1143000" indent="-228600" eaLnBrk="0" hangingPunct="0">
                        <a:spcBef>
                          <a:spcPct val="20000"/>
                        </a:spcBef>
                        <a:defRPr sz="2000">
                          <a:solidFill>
                            <a:schemeClr val="tx1"/>
                          </a:solidFill>
                          <a:latin typeface="Arial" charset="0"/>
                          <a:ea typeface="MS PGothic" charset="-128"/>
                        </a:defRPr>
                      </a:lvl3pPr>
                      <a:lvl4pPr marL="1600200" indent="-228600" eaLnBrk="0" hangingPunct="0">
                        <a:spcBef>
                          <a:spcPct val="20000"/>
                        </a:spcBef>
                        <a:defRPr>
                          <a:solidFill>
                            <a:schemeClr val="tx1"/>
                          </a:solidFill>
                          <a:latin typeface="Arial" charset="0"/>
                          <a:ea typeface="MS PGothic" charset="-128"/>
                        </a:defRPr>
                      </a:lvl4pPr>
                      <a:lvl5pPr marL="2057400" indent="-228600" eaLnBrk="0" hangingPunct="0">
                        <a:spcBef>
                          <a:spcPct val="20000"/>
                        </a:spcBef>
                        <a:defRPr>
                          <a:solidFill>
                            <a:schemeClr val="tx1"/>
                          </a:solidFill>
                          <a:latin typeface="Arial" charset="0"/>
                          <a:ea typeface="MS PGothic" charset="-128"/>
                        </a:defRPr>
                      </a:lvl5pPr>
                      <a:lvl6pPr marL="2514600" indent="-228600" eaLnBrk="0" fontAlgn="base" hangingPunct="0">
                        <a:spcBef>
                          <a:spcPct val="20000"/>
                        </a:spcBef>
                        <a:spcAft>
                          <a:spcPct val="0"/>
                        </a:spcAft>
                        <a:defRPr>
                          <a:solidFill>
                            <a:schemeClr val="tx1"/>
                          </a:solidFill>
                          <a:latin typeface="Arial" charset="0"/>
                          <a:ea typeface="MS PGothic" charset="-128"/>
                        </a:defRPr>
                      </a:lvl6pPr>
                      <a:lvl7pPr marL="2971800" indent="-228600" eaLnBrk="0" fontAlgn="base" hangingPunct="0">
                        <a:spcBef>
                          <a:spcPct val="20000"/>
                        </a:spcBef>
                        <a:spcAft>
                          <a:spcPct val="0"/>
                        </a:spcAft>
                        <a:defRPr>
                          <a:solidFill>
                            <a:schemeClr val="tx1"/>
                          </a:solidFill>
                          <a:latin typeface="Arial" charset="0"/>
                          <a:ea typeface="MS PGothic" charset="-128"/>
                        </a:defRPr>
                      </a:lvl7pPr>
                      <a:lvl8pPr marL="3429000" indent="-228600" eaLnBrk="0" fontAlgn="base" hangingPunct="0">
                        <a:spcBef>
                          <a:spcPct val="20000"/>
                        </a:spcBef>
                        <a:spcAft>
                          <a:spcPct val="0"/>
                        </a:spcAft>
                        <a:defRPr>
                          <a:solidFill>
                            <a:schemeClr val="tx1"/>
                          </a:solidFill>
                          <a:latin typeface="Arial" charset="0"/>
                          <a:ea typeface="MS PGothic" charset="-128"/>
                        </a:defRPr>
                      </a:lvl8pPr>
                      <a:lvl9pPr marL="3886200" indent="-228600" eaLnBrk="0" fontAlgn="base" hangingPunct="0">
                        <a:spcBef>
                          <a:spcPct val="20000"/>
                        </a:spcBef>
                        <a:spcAft>
                          <a:spcPct val="0"/>
                        </a:spcAft>
                        <a:defRPr>
                          <a:solidFill>
                            <a:schemeClr val="tx1"/>
                          </a:solidFill>
                          <a:latin typeface="Arial" charset="0"/>
                          <a:ea typeface="MS PGothic" charset="-128"/>
                        </a:defRPr>
                      </a:lvl9pPr>
                    </a:lstStyle>
                    <a:p>
                      <a:pPr marL="285750" marR="0" lvl="0" indent="-285750" algn="l" defTabSz="914400" rtl="0" eaLnBrk="1" fontAlgn="base" latinLnBrk="0" hangingPunct="1">
                        <a:lnSpc>
                          <a:spcPct val="100000"/>
                        </a:lnSpc>
                        <a:spcBef>
                          <a:spcPct val="0"/>
                        </a:spcBef>
                        <a:spcAft>
                          <a:spcPct val="0"/>
                        </a:spcAft>
                        <a:buClrTx/>
                        <a:buSzTx/>
                        <a:buFont typeface="Arial" charset="0"/>
                        <a:buChar char="•"/>
                        <a:tabLst/>
                      </a:pPr>
                      <a:r>
                        <a:rPr kumimoji="0" lang="en-US" altLang="x-none" sz="1600" b="0" i="0" u="none" strike="noStrike" cap="none" normalizeH="0" baseline="0">
                          <a:ln>
                            <a:noFill/>
                          </a:ln>
                          <a:solidFill>
                            <a:srgbClr val="000000"/>
                          </a:solidFill>
                          <a:effectLst/>
                          <a:latin typeface="Arial" charset="0"/>
                          <a:ea typeface="MS PGothic" charset="-128"/>
                        </a:rPr>
                        <a:t>Field instructor can provide encouragement and support to student </a:t>
                      </a:r>
                    </a:p>
                    <a:p>
                      <a:pPr marL="285750" marR="0" lvl="0" indent="-285750" algn="l" defTabSz="914400" rtl="0" eaLnBrk="1" fontAlgn="base" latinLnBrk="0" hangingPunct="1">
                        <a:lnSpc>
                          <a:spcPct val="100000"/>
                        </a:lnSpc>
                        <a:spcBef>
                          <a:spcPct val="0"/>
                        </a:spcBef>
                        <a:spcAft>
                          <a:spcPct val="0"/>
                        </a:spcAft>
                        <a:buClrTx/>
                        <a:buSzTx/>
                        <a:buFont typeface="Arial" charset="0"/>
                        <a:buChar char="•"/>
                        <a:tabLst/>
                      </a:pPr>
                      <a:r>
                        <a:rPr kumimoji="0" lang="en-US" altLang="x-none" sz="1600" b="0" i="0" u="none" strike="noStrike" cap="none" normalizeH="0" baseline="0">
                          <a:ln>
                            <a:noFill/>
                          </a:ln>
                          <a:solidFill>
                            <a:srgbClr val="000000"/>
                          </a:solidFill>
                          <a:effectLst/>
                          <a:latin typeface="Arial" charset="0"/>
                          <a:ea typeface="MS PGothic" charset="-128"/>
                        </a:rPr>
                        <a:t>Assure and model commitment to excellence in work </a:t>
                      </a:r>
                    </a:p>
                    <a:p>
                      <a:pPr marL="285750" marR="0" lvl="0" indent="-285750" algn="l" defTabSz="914400" rtl="0" eaLnBrk="1" fontAlgn="base" latinLnBrk="0" hangingPunct="1">
                        <a:lnSpc>
                          <a:spcPct val="100000"/>
                        </a:lnSpc>
                        <a:spcBef>
                          <a:spcPct val="0"/>
                        </a:spcBef>
                        <a:spcAft>
                          <a:spcPct val="0"/>
                        </a:spcAft>
                        <a:buClrTx/>
                        <a:buSzTx/>
                        <a:buFont typeface="Arial" charset="0"/>
                        <a:buChar char="•"/>
                        <a:tabLst/>
                      </a:pPr>
                      <a:r>
                        <a:rPr kumimoji="0" lang="en-US" altLang="x-none" sz="1600" b="0" i="0" u="none" strike="noStrike" cap="none" normalizeH="0" baseline="0">
                          <a:ln>
                            <a:noFill/>
                          </a:ln>
                          <a:solidFill>
                            <a:srgbClr val="000000"/>
                          </a:solidFill>
                          <a:effectLst/>
                          <a:latin typeface="Arial" charset="0"/>
                          <a:ea typeface="MS PGothic" charset="-128"/>
                        </a:rPr>
                        <a:t>Help in the understanding of the need for advocacy </a:t>
                      </a:r>
                    </a:p>
                    <a:p>
                      <a:pPr marL="285750" marR="0" lvl="0" indent="-285750" algn="l" defTabSz="914400" rtl="0" eaLnBrk="1" fontAlgn="base" latinLnBrk="0" hangingPunct="1">
                        <a:lnSpc>
                          <a:spcPct val="100000"/>
                        </a:lnSpc>
                        <a:spcBef>
                          <a:spcPct val="0"/>
                        </a:spcBef>
                        <a:spcAft>
                          <a:spcPct val="0"/>
                        </a:spcAft>
                        <a:buClrTx/>
                        <a:buSzTx/>
                        <a:buFontTx/>
                        <a:buNone/>
                        <a:tabLst/>
                      </a:pPr>
                      <a:endParaRPr kumimoji="0" lang="en-US" altLang="x-none" sz="1600" b="0" i="0" u="none" strike="noStrike" cap="none" normalizeH="0" baseline="0">
                        <a:ln>
                          <a:noFill/>
                        </a:ln>
                        <a:solidFill>
                          <a:srgbClr val="000000"/>
                        </a:solidFill>
                        <a:effectLst/>
                        <a:latin typeface="Arial" charset="0"/>
                        <a:ea typeface="MS PGothic" charset="-128"/>
                      </a:endParaRPr>
                    </a:p>
                  </a:txBody>
                  <a:tcPr marT="45675" marB="4567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CBDE"/>
                    </a:solidFill>
                  </a:tcPr>
                </a:tc>
                <a:extLst>
                  <a:ext uri="{0D108BD9-81ED-4DB2-BD59-A6C34878D82A}">
                    <a16:rowId xmlns:a16="http://schemas.microsoft.com/office/drawing/2014/main" val="10001"/>
                  </a:ext>
                </a:extLst>
              </a:tr>
              <a:tr h="1962839">
                <a:tc>
                  <a:txBody>
                    <a:bodyPr/>
                    <a:lstStyle>
                      <a:lvl1pPr eaLnBrk="0" hangingPunct="0">
                        <a:spcBef>
                          <a:spcPct val="20000"/>
                        </a:spcBef>
                        <a:defRPr sz="2800">
                          <a:solidFill>
                            <a:schemeClr val="tx1"/>
                          </a:solidFill>
                          <a:latin typeface="Arial" charset="0"/>
                          <a:ea typeface="MS PGothic" charset="-128"/>
                        </a:defRPr>
                      </a:lvl1pPr>
                      <a:lvl2pPr marL="742950" indent="-285750" eaLnBrk="0" hangingPunct="0">
                        <a:spcBef>
                          <a:spcPct val="20000"/>
                        </a:spcBef>
                        <a:buFont typeface="Wingdings" charset="2"/>
                        <a:defRPr sz="2400">
                          <a:solidFill>
                            <a:schemeClr val="tx1"/>
                          </a:solidFill>
                          <a:latin typeface="Arial" charset="0"/>
                          <a:ea typeface="MS PGothic" charset="-128"/>
                        </a:defRPr>
                      </a:lvl2pPr>
                      <a:lvl3pPr marL="1143000" indent="-228600" eaLnBrk="0" hangingPunct="0">
                        <a:spcBef>
                          <a:spcPct val="20000"/>
                        </a:spcBef>
                        <a:defRPr sz="2000">
                          <a:solidFill>
                            <a:schemeClr val="tx1"/>
                          </a:solidFill>
                          <a:latin typeface="Arial" charset="0"/>
                          <a:ea typeface="MS PGothic" charset="-128"/>
                        </a:defRPr>
                      </a:lvl3pPr>
                      <a:lvl4pPr marL="1600200" indent="-228600" eaLnBrk="0" hangingPunct="0">
                        <a:spcBef>
                          <a:spcPct val="20000"/>
                        </a:spcBef>
                        <a:defRPr>
                          <a:solidFill>
                            <a:schemeClr val="tx1"/>
                          </a:solidFill>
                          <a:latin typeface="Arial" charset="0"/>
                          <a:ea typeface="MS PGothic" charset="-128"/>
                        </a:defRPr>
                      </a:lvl4pPr>
                      <a:lvl5pPr marL="2057400" indent="-228600" eaLnBrk="0" hangingPunct="0">
                        <a:spcBef>
                          <a:spcPct val="20000"/>
                        </a:spcBef>
                        <a:defRPr>
                          <a:solidFill>
                            <a:schemeClr val="tx1"/>
                          </a:solidFill>
                          <a:latin typeface="Arial" charset="0"/>
                          <a:ea typeface="MS PGothic" charset="-128"/>
                        </a:defRPr>
                      </a:lvl5pPr>
                      <a:lvl6pPr marL="2514600" indent="-228600" eaLnBrk="0" fontAlgn="base" hangingPunct="0">
                        <a:spcBef>
                          <a:spcPct val="20000"/>
                        </a:spcBef>
                        <a:spcAft>
                          <a:spcPct val="0"/>
                        </a:spcAft>
                        <a:defRPr>
                          <a:solidFill>
                            <a:schemeClr val="tx1"/>
                          </a:solidFill>
                          <a:latin typeface="Arial" charset="0"/>
                          <a:ea typeface="MS PGothic" charset="-128"/>
                        </a:defRPr>
                      </a:lvl6pPr>
                      <a:lvl7pPr marL="2971800" indent="-228600" eaLnBrk="0" fontAlgn="base" hangingPunct="0">
                        <a:spcBef>
                          <a:spcPct val="20000"/>
                        </a:spcBef>
                        <a:spcAft>
                          <a:spcPct val="0"/>
                        </a:spcAft>
                        <a:defRPr>
                          <a:solidFill>
                            <a:schemeClr val="tx1"/>
                          </a:solidFill>
                          <a:latin typeface="Arial" charset="0"/>
                          <a:ea typeface="MS PGothic" charset="-128"/>
                        </a:defRPr>
                      </a:lvl7pPr>
                      <a:lvl8pPr marL="3429000" indent="-228600" eaLnBrk="0" fontAlgn="base" hangingPunct="0">
                        <a:spcBef>
                          <a:spcPct val="20000"/>
                        </a:spcBef>
                        <a:spcAft>
                          <a:spcPct val="0"/>
                        </a:spcAft>
                        <a:defRPr>
                          <a:solidFill>
                            <a:schemeClr val="tx1"/>
                          </a:solidFill>
                          <a:latin typeface="Arial" charset="0"/>
                          <a:ea typeface="MS PGothic" charset="-128"/>
                        </a:defRPr>
                      </a:lvl8pPr>
                      <a:lvl9pPr marL="3886200" indent="-228600" eaLnBrk="0" fontAlgn="base" hangingPunct="0">
                        <a:spcBef>
                          <a:spcPct val="20000"/>
                        </a:spcBef>
                        <a:spcAft>
                          <a:spcPct val="0"/>
                        </a:spcAft>
                        <a:defRPr>
                          <a:solidFill>
                            <a:schemeClr val="tx1"/>
                          </a:solidFill>
                          <a:latin typeface="Arial" charset="0"/>
                          <a:ea typeface="MS PGothic"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x-none" sz="1600" b="0" i="0" u="none" strike="noStrike" cap="none" normalizeH="0" baseline="0" dirty="0">
                          <a:ln>
                            <a:noFill/>
                          </a:ln>
                          <a:solidFill>
                            <a:srgbClr val="000000"/>
                          </a:solidFill>
                          <a:effectLst/>
                          <a:latin typeface="Arial" charset="0"/>
                          <a:ea typeface="MS PGothic" charset="-128"/>
                        </a:rPr>
                        <a:t>Competence</a:t>
                      </a:r>
                    </a:p>
                  </a:txBody>
                  <a:tcPr marT="45675" marB="4567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7EF"/>
                    </a:solidFill>
                  </a:tcPr>
                </a:tc>
                <a:tc>
                  <a:txBody>
                    <a:bodyPr/>
                    <a:lstStyle>
                      <a:lvl1pPr marL="285750" indent="-285750" eaLnBrk="0" hangingPunct="0">
                        <a:spcBef>
                          <a:spcPct val="20000"/>
                        </a:spcBef>
                        <a:defRPr sz="2800">
                          <a:solidFill>
                            <a:schemeClr val="tx1"/>
                          </a:solidFill>
                          <a:latin typeface="Arial" charset="0"/>
                          <a:ea typeface="MS PGothic" charset="-128"/>
                        </a:defRPr>
                      </a:lvl1pPr>
                      <a:lvl2pPr marL="742950" indent="-285750" eaLnBrk="0" hangingPunct="0">
                        <a:spcBef>
                          <a:spcPct val="20000"/>
                        </a:spcBef>
                        <a:buFont typeface="Wingdings" charset="2"/>
                        <a:defRPr sz="2400">
                          <a:solidFill>
                            <a:schemeClr val="tx1"/>
                          </a:solidFill>
                          <a:latin typeface="Arial" charset="0"/>
                          <a:ea typeface="MS PGothic" charset="-128"/>
                        </a:defRPr>
                      </a:lvl2pPr>
                      <a:lvl3pPr marL="1143000" indent="-228600" eaLnBrk="0" hangingPunct="0">
                        <a:spcBef>
                          <a:spcPct val="20000"/>
                        </a:spcBef>
                        <a:defRPr sz="2000">
                          <a:solidFill>
                            <a:schemeClr val="tx1"/>
                          </a:solidFill>
                          <a:latin typeface="Arial" charset="0"/>
                          <a:ea typeface="MS PGothic" charset="-128"/>
                        </a:defRPr>
                      </a:lvl3pPr>
                      <a:lvl4pPr marL="1600200" indent="-228600" eaLnBrk="0" hangingPunct="0">
                        <a:spcBef>
                          <a:spcPct val="20000"/>
                        </a:spcBef>
                        <a:defRPr>
                          <a:solidFill>
                            <a:schemeClr val="tx1"/>
                          </a:solidFill>
                          <a:latin typeface="Arial" charset="0"/>
                          <a:ea typeface="MS PGothic" charset="-128"/>
                        </a:defRPr>
                      </a:lvl4pPr>
                      <a:lvl5pPr marL="2057400" indent="-228600" eaLnBrk="0" hangingPunct="0">
                        <a:spcBef>
                          <a:spcPct val="20000"/>
                        </a:spcBef>
                        <a:defRPr>
                          <a:solidFill>
                            <a:schemeClr val="tx1"/>
                          </a:solidFill>
                          <a:latin typeface="Arial" charset="0"/>
                          <a:ea typeface="MS PGothic" charset="-128"/>
                        </a:defRPr>
                      </a:lvl5pPr>
                      <a:lvl6pPr marL="2514600" indent="-228600" eaLnBrk="0" fontAlgn="base" hangingPunct="0">
                        <a:spcBef>
                          <a:spcPct val="20000"/>
                        </a:spcBef>
                        <a:spcAft>
                          <a:spcPct val="0"/>
                        </a:spcAft>
                        <a:defRPr>
                          <a:solidFill>
                            <a:schemeClr val="tx1"/>
                          </a:solidFill>
                          <a:latin typeface="Arial" charset="0"/>
                          <a:ea typeface="MS PGothic" charset="-128"/>
                        </a:defRPr>
                      </a:lvl6pPr>
                      <a:lvl7pPr marL="2971800" indent="-228600" eaLnBrk="0" fontAlgn="base" hangingPunct="0">
                        <a:spcBef>
                          <a:spcPct val="20000"/>
                        </a:spcBef>
                        <a:spcAft>
                          <a:spcPct val="0"/>
                        </a:spcAft>
                        <a:defRPr>
                          <a:solidFill>
                            <a:schemeClr val="tx1"/>
                          </a:solidFill>
                          <a:latin typeface="Arial" charset="0"/>
                          <a:ea typeface="MS PGothic" charset="-128"/>
                        </a:defRPr>
                      </a:lvl7pPr>
                      <a:lvl8pPr marL="3429000" indent="-228600" eaLnBrk="0" fontAlgn="base" hangingPunct="0">
                        <a:spcBef>
                          <a:spcPct val="20000"/>
                        </a:spcBef>
                        <a:spcAft>
                          <a:spcPct val="0"/>
                        </a:spcAft>
                        <a:defRPr>
                          <a:solidFill>
                            <a:schemeClr val="tx1"/>
                          </a:solidFill>
                          <a:latin typeface="Arial" charset="0"/>
                          <a:ea typeface="MS PGothic" charset="-128"/>
                        </a:defRPr>
                      </a:lvl8pPr>
                      <a:lvl9pPr marL="3886200" indent="-228600" eaLnBrk="0" fontAlgn="base" hangingPunct="0">
                        <a:spcBef>
                          <a:spcPct val="20000"/>
                        </a:spcBef>
                        <a:spcAft>
                          <a:spcPct val="0"/>
                        </a:spcAft>
                        <a:defRPr>
                          <a:solidFill>
                            <a:schemeClr val="tx1"/>
                          </a:solidFill>
                          <a:latin typeface="Arial" charset="0"/>
                          <a:ea typeface="MS PGothic" charset="-128"/>
                        </a:defRPr>
                      </a:lvl9pPr>
                    </a:lstStyle>
                    <a:p>
                      <a:pPr marL="285750" marR="0" lvl="0" indent="-285750" algn="l" defTabSz="914400" rtl="0" eaLnBrk="1" fontAlgn="base" latinLnBrk="0" hangingPunct="1">
                        <a:lnSpc>
                          <a:spcPct val="100000"/>
                        </a:lnSpc>
                        <a:spcBef>
                          <a:spcPct val="0"/>
                        </a:spcBef>
                        <a:spcAft>
                          <a:spcPct val="0"/>
                        </a:spcAft>
                        <a:buClrTx/>
                        <a:buSzTx/>
                        <a:buFont typeface="Arial" charset="0"/>
                        <a:buChar char="•"/>
                        <a:tabLst/>
                      </a:pPr>
                      <a:r>
                        <a:rPr kumimoji="0" lang="en-US" altLang="x-none" sz="1600" b="0" i="0" u="none" strike="noStrike" cap="none" normalizeH="0" baseline="0" dirty="0">
                          <a:ln>
                            <a:noFill/>
                          </a:ln>
                          <a:solidFill>
                            <a:srgbClr val="000000"/>
                          </a:solidFill>
                          <a:effectLst/>
                          <a:latin typeface="Arial" charset="0"/>
                          <a:ea typeface="MS PGothic" charset="-128"/>
                        </a:rPr>
                        <a:t>Shift to identifying with professional vs. student</a:t>
                      </a:r>
                    </a:p>
                    <a:p>
                      <a:pPr marL="285750" marR="0" lvl="0" indent="-285750" algn="l" defTabSz="914400" rtl="0" eaLnBrk="1" fontAlgn="base" latinLnBrk="0" hangingPunct="1">
                        <a:lnSpc>
                          <a:spcPct val="100000"/>
                        </a:lnSpc>
                        <a:spcBef>
                          <a:spcPct val="0"/>
                        </a:spcBef>
                        <a:spcAft>
                          <a:spcPct val="0"/>
                        </a:spcAft>
                        <a:buClrTx/>
                        <a:buSzTx/>
                        <a:buFont typeface="Arial" charset="0"/>
                        <a:buChar char="•"/>
                        <a:tabLst/>
                      </a:pPr>
                      <a:r>
                        <a:rPr kumimoji="0" lang="en-US" altLang="x-none" sz="1600" b="0" i="0" u="none" strike="noStrike" cap="none" normalizeH="0" baseline="0" dirty="0">
                          <a:ln>
                            <a:noFill/>
                          </a:ln>
                          <a:solidFill>
                            <a:srgbClr val="000000"/>
                          </a:solidFill>
                          <a:effectLst/>
                          <a:latin typeface="Arial" charset="0"/>
                          <a:ea typeface="MS PGothic" charset="-128"/>
                        </a:rPr>
                        <a:t>More productive in the </a:t>
                      </a:r>
                    </a:p>
                    <a:p>
                      <a:pPr marL="285750" marR="0" lvl="0" indent="-285750" algn="l" defTabSz="914400" rtl="0" eaLnBrk="1" fontAlgn="base" latinLnBrk="0" hangingPunct="1">
                        <a:lnSpc>
                          <a:spcPct val="100000"/>
                        </a:lnSpc>
                        <a:spcBef>
                          <a:spcPct val="0"/>
                        </a:spcBef>
                        <a:spcAft>
                          <a:spcPct val="0"/>
                        </a:spcAft>
                        <a:buClrTx/>
                        <a:buSzTx/>
                        <a:buFontTx/>
                        <a:buNone/>
                        <a:tabLst/>
                      </a:pPr>
                      <a:r>
                        <a:rPr kumimoji="0" lang="en-US" altLang="x-none" sz="1600" b="0" i="0" u="none" strike="noStrike" cap="none" normalizeH="0" baseline="0" dirty="0">
                          <a:ln>
                            <a:noFill/>
                          </a:ln>
                          <a:solidFill>
                            <a:srgbClr val="000000"/>
                          </a:solidFill>
                          <a:effectLst/>
                          <a:latin typeface="Arial" charset="0"/>
                          <a:ea typeface="MS PGothic" charset="-128"/>
                        </a:rPr>
                        <a:t>     work roles </a:t>
                      </a:r>
                    </a:p>
                    <a:p>
                      <a:pPr marL="285750" marR="0" lvl="0" indent="-285750" algn="l" defTabSz="914400" rtl="0" eaLnBrk="1" fontAlgn="base" latinLnBrk="0" hangingPunct="1">
                        <a:lnSpc>
                          <a:spcPct val="100000"/>
                        </a:lnSpc>
                        <a:spcBef>
                          <a:spcPct val="0"/>
                        </a:spcBef>
                        <a:spcAft>
                          <a:spcPct val="0"/>
                        </a:spcAft>
                        <a:buClrTx/>
                        <a:buSzTx/>
                        <a:buFont typeface="Arial" charset="0"/>
                        <a:buChar char="•"/>
                        <a:tabLst/>
                      </a:pPr>
                      <a:r>
                        <a:rPr kumimoji="0" lang="en-US" altLang="x-none" sz="1600" b="0" i="0" u="none" strike="noStrike" cap="none" normalizeH="0" baseline="0" dirty="0">
                          <a:ln>
                            <a:noFill/>
                          </a:ln>
                          <a:solidFill>
                            <a:srgbClr val="000000"/>
                          </a:solidFill>
                          <a:effectLst/>
                          <a:latin typeface="Arial" charset="0"/>
                          <a:ea typeface="MS PGothic" charset="-128"/>
                        </a:rPr>
                        <a:t>Capable of completing </a:t>
                      </a:r>
                    </a:p>
                    <a:p>
                      <a:pPr marL="285750" marR="0" lvl="0" indent="-285750" algn="l" defTabSz="914400" rtl="0" eaLnBrk="1" fontAlgn="base" latinLnBrk="0" hangingPunct="1">
                        <a:lnSpc>
                          <a:spcPct val="100000"/>
                        </a:lnSpc>
                        <a:spcBef>
                          <a:spcPct val="0"/>
                        </a:spcBef>
                        <a:spcAft>
                          <a:spcPct val="0"/>
                        </a:spcAft>
                        <a:buClrTx/>
                        <a:buSzTx/>
                        <a:buFont typeface="Arial" charset="0"/>
                        <a:buNone/>
                        <a:tabLst/>
                      </a:pPr>
                      <a:r>
                        <a:rPr kumimoji="0" lang="en-US" altLang="x-none" sz="1600" b="0" i="0" u="none" strike="noStrike" cap="none" normalizeH="0" baseline="0" dirty="0">
                          <a:ln>
                            <a:noFill/>
                          </a:ln>
                          <a:solidFill>
                            <a:srgbClr val="000000"/>
                          </a:solidFill>
                          <a:effectLst/>
                          <a:latin typeface="Arial" charset="0"/>
                          <a:ea typeface="MS PGothic" charset="-128"/>
                        </a:rPr>
                        <a:t>     more complex tasks</a:t>
                      </a:r>
                    </a:p>
                    <a:p>
                      <a:pPr marL="285750" marR="0" lvl="0" indent="-285750" algn="l" defTabSz="914400" rtl="0" eaLnBrk="1" fontAlgn="base" latinLnBrk="0" hangingPunct="1">
                        <a:lnSpc>
                          <a:spcPct val="100000"/>
                        </a:lnSpc>
                        <a:spcBef>
                          <a:spcPct val="0"/>
                        </a:spcBef>
                        <a:spcAft>
                          <a:spcPct val="0"/>
                        </a:spcAft>
                        <a:buClrTx/>
                        <a:buSzTx/>
                        <a:buFont typeface="Arial" charset="0"/>
                        <a:buChar char="•"/>
                        <a:tabLst/>
                      </a:pPr>
                      <a:r>
                        <a:rPr kumimoji="0" lang="en-US" altLang="x-none" sz="1600" b="0" i="0" u="none" strike="noStrike" cap="none" normalizeH="0" baseline="0" dirty="0">
                          <a:ln>
                            <a:noFill/>
                          </a:ln>
                          <a:solidFill>
                            <a:srgbClr val="000000"/>
                          </a:solidFill>
                          <a:effectLst/>
                          <a:latin typeface="Arial" charset="0"/>
                          <a:ea typeface="MS PGothic" charset="-128"/>
                        </a:rPr>
                        <a:t>Investment in work </a:t>
                      </a:r>
                    </a:p>
                    <a:p>
                      <a:pPr marL="285750" marR="0" lvl="0" indent="-285750" algn="l" defTabSz="914400" rtl="0" eaLnBrk="1" fontAlgn="base" latinLnBrk="0" hangingPunct="1">
                        <a:lnSpc>
                          <a:spcPct val="100000"/>
                        </a:lnSpc>
                        <a:spcBef>
                          <a:spcPct val="0"/>
                        </a:spcBef>
                        <a:spcAft>
                          <a:spcPct val="0"/>
                        </a:spcAft>
                        <a:buClrTx/>
                        <a:buSzTx/>
                        <a:buFontTx/>
                        <a:buNone/>
                        <a:tabLst/>
                      </a:pPr>
                      <a:endParaRPr kumimoji="0" lang="en-US" altLang="x-none" sz="1600" b="0" i="0" u="none" strike="noStrike" cap="none" normalizeH="0" baseline="0" dirty="0">
                        <a:ln>
                          <a:noFill/>
                        </a:ln>
                        <a:solidFill>
                          <a:srgbClr val="000000"/>
                        </a:solidFill>
                        <a:effectLst/>
                        <a:latin typeface="Arial" charset="0"/>
                        <a:ea typeface="MS PGothic" charset="-128"/>
                      </a:endParaRPr>
                    </a:p>
                  </a:txBody>
                  <a:tcPr marT="45675" marB="4567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7EF"/>
                    </a:solidFill>
                  </a:tcPr>
                </a:tc>
                <a:tc>
                  <a:txBody>
                    <a:bodyPr/>
                    <a:lstStyle>
                      <a:lvl1pPr marL="285750" indent="-285750" eaLnBrk="0" hangingPunct="0">
                        <a:spcBef>
                          <a:spcPct val="20000"/>
                        </a:spcBef>
                        <a:defRPr sz="2800">
                          <a:solidFill>
                            <a:schemeClr val="tx1"/>
                          </a:solidFill>
                          <a:latin typeface="Arial" charset="0"/>
                          <a:ea typeface="MS PGothic" charset="-128"/>
                        </a:defRPr>
                      </a:lvl1pPr>
                      <a:lvl2pPr marL="742950" indent="-285750" eaLnBrk="0" hangingPunct="0">
                        <a:spcBef>
                          <a:spcPct val="20000"/>
                        </a:spcBef>
                        <a:buFont typeface="Wingdings" charset="2"/>
                        <a:defRPr sz="2400">
                          <a:solidFill>
                            <a:schemeClr val="tx1"/>
                          </a:solidFill>
                          <a:latin typeface="Arial" charset="0"/>
                          <a:ea typeface="MS PGothic" charset="-128"/>
                        </a:defRPr>
                      </a:lvl2pPr>
                      <a:lvl3pPr marL="1143000" indent="-228600" eaLnBrk="0" hangingPunct="0">
                        <a:spcBef>
                          <a:spcPct val="20000"/>
                        </a:spcBef>
                        <a:defRPr sz="2000">
                          <a:solidFill>
                            <a:schemeClr val="tx1"/>
                          </a:solidFill>
                          <a:latin typeface="Arial" charset="0"/>
                          <a:ea typeface="MS PGothic" charset="-128"/>
                        </a:defRPr>
                      </a:lvl3pPr>
                      <a:lvl4pPr marL="1600200" indent="-228600" eaLnBrk="0" hangingPunct="0">
                        <a:spcBef>
                          <a:spcPct val="20000"/>
                        </a:spcBef>
                        <a:defRPr>
                          <a:solidFill>
                            <a:schemeClr val="tx1"/>
                          </a:solidFill>
                          <a:latin typeface="Arial" charset="0"/>
                          <a:ea typeface="MS PGothic" charset="-128"/>
                        </a:defRPr>
                      </a:lvl4pPr>
                      <a:lvl5pPr marL="2057400" indent="-228600" eaLnBrk="0" hangingPunct="0">
                        <a:spcBef>
                          <a:spcPct val="20000"/>
                        </a:spcBef>
                        <a:defRPr>
                          <a:solidFill>
                            <a:schemeClr val="tx1"/>
                          </a:solidFill>
                          <a:latin typeface="Arial" charset="0"/>
                          <a:ea typeface="MS PGothic" charset="-128"/>
                        </a:defRPr>
                      </a:lvl5pPr>
                      <a:lvl6pPr marL="2514600" indent="-228600" eaLnBrk="0" fontAlgn="base" hangingPunct="0">
                        <a:spcBef>
                          <a:spcPct val="20000"/>
                        </a:spcBef>
                        <a:spcAft>
                          <a:spcPct val="0"/>
                        </a:spcAft>
                        <a:defRPr>
                          <a:solidFill>
                            <a:schemeClr val="tx1"/>
                          </a:solidFill>
                          <a:latin typeface="Arial" charset="0"/>
                          <a:ea typeface="MS PGothic" charset="-128"/>
                        </a:defRPr>
                      </a:lvl6pPr>
                      <a:lvl7pPr marL="2971800" indent="-228600" eaLnBrk="0" fontAlgn="base" hangingPunct="0">
                        <a:spcBef>
                          <a:spcPct val="20000"/>
                        </a:spcBef>
                        <a:spcAft>
                          <a:spcPct val="0"/>
                        </a:spcAft>
                        <a:defRPr>
                          <a:solidFill>
                            <a:schemeClr val="tx1"/>
                          </a:solidFill>
                          <a:latin typeface="Arial" charset="0"/>
                          <a:ea typeface="MS PGothic" charset="-128"/>
                        </a:defRPr>
                      </a:lvl7pPr>
                      <a:lvl8pPr marL="3429000" indent="-228600" eaLnBrk="0" fontAlgn="base" hangingPunct="0">
                        <a:spcBef>
                          <a:spcPct val="20000"/>
                        </a:spcBef>
                        <a:spcAft>
                          <a:spcPct val="0"/>
                        </a:spcAft>
                        <a:defRPr>
                          <a:solidFill>
                            <a:schemeClr val="tx1"/>
                          </a:solidFill>
                          <a:latin typeface="Arial" charset="0"/>
                          <a:ea typeface="MS PGothic" charset="-128"/>
                        </a:defRPr>
                      </a:lvl8pPr>
                      <a:lvl9pPr marL="3886200" indent="-228600" eaLnBrk="0" fontAlgn="base" hangingPunct="0">
                        <a:spcBef>
                          <a:spcPct val="20000"/>
                        </a:spcBef>
                        <a:spcAft>
                          <a:spcPct val="0"/>
                        </a:spcAft>
                        <a:defRPr>
                          <a:solidFill>
                            <a:schemeClr val="tx1"/>
                          </a:solidFill>
                          <a:latin typeface="Arial" charset="0"/>
                          <a:ea typeface="MS PGothic" charset="-128"/>
                        </a:defRPr>
                      </a:lvl9pPr>
                    </a:lstStyle>
                    <a:p>
                      <a:pPr marL="285750" marR="0" lvl="0" indent="-285750" algn="l" defTabSz="914400" rtl="0" eaLnBrk="1" fontAlgn="base" latinLnBrk="0" hangingPunct="1">
                        <a:lnSpc>
                          <a:spcPct val="100000"/>
                        </a:lnSpc>
                        <a:spcBef>
                          <a:spcPct val="0"/>
                        </a:spcBef>
                        <a:spcAft>
                          <a:spcPct val="0"/>
                        </a:spcAft>
                        <a:buClrTx/>
                        <a:buSzTx/>
                        <a:buFont typeface="Arial" charset="0"/>
                        <a:buChar char="•"/>
                        <a:tabLst/>
                      </a:pPr>
                      <a:r>
                        <a:rPr kumimoji="0" lang="en-US" altLang="x-none" sz="1600" b="0" i="0" u="none" strike="noStrike" cap="none" normalizeH="0" baseline="0" dirty="0">
                          <a:ln>
                            <a:noFill/>
                          </a:ln>
                          <a:solidFill>
                            <a:srgbClr val="000000"/>
                          </a:solidFill>
                          <a:effectLst/>
                          <a:latin typeface="Arial" charset="0"/>
                          <a:ea typeface="MS PGothic" charset="-128"/>
                        </a:rPr>
                        <a:t>Introduce student to professional community </a:t>
                      </a:r>
                    </a:p>
                    <a:p>
                      <a:pPr marL="285750" marR="0" lvl="0" indent="-285750" algn="l" defTabSz="914400" rtl="0" eaLnBrk="1" fontAlgn="base" latinLnBrk="0" hangingPunct="1">
                        <a:lnSpc>
                          <a:spcPct val="100000"/>
                        </a:lnSpc>
                        <a:spcBef>
                          <a:spcPct val="0"/>
                        </a:spcBef>
                        <a:spcAft>
                          <a:spcPct val="0"/>
                        </a:spcAft>
                        <a:buClrTx/>
                        <a:buSzTx/>
                        <a:buFont typeface="Arial" charset="0"/>
                        <a:buChar char="•"/>
                        <a:tabLst/>
                      </a:pPr>
                      <a:r>
                        <a:rPr kumimoji="0" lang="en-US" altLang="x-none" sz="1600" b="0" i="0" u="none" strike="noStrike" cap="none" normalizeH="0" baseline="0" dirty="0">
                          <a:ln>
                            <a:noFill/>
                          </a:ln>
                          <a:solidFill>
                            <a:srgbClr val="000000"/>
                          </a:solidFill>
                          <a:effectLst/>
                          <a:latin typeface="Arial" charset="0"/>
                          <a:ea typeface="MS PGothic" charset="-128"/>
                        </a:rPr>
                        <a:t>Discuss career and job strategies </a:t>
                      </a:r>
                    </a:p>
                    <a:p>
                      <a:pPr marL="285750" marR="0" lvl="0" indent="-285750" algn="l" defTabSz="914400" rtl="0" eaLnBrk="1" fontAlgn="base" latinLnBrk="0" hangingPunct="1">
                        <a:lnSpc>
                          <a:spcPct val="100000"/>
                        </a:lnSpc>
                        <a:spcBef>
                          <a:spcPct val="0"/>
                        </a:spcBef>
                        <a:spcAft>
                          <a:spcPct val="0"/>
                        </a:spcAft>
                        <a:buClrTx/>
                        <a:buSzTx/>
                        <a:buFont typeface="Arial" charset="0"/>
                        <a:buChar char="•"/>
                        <a:tabLst/>
                      </a:pPr>
                      <a:r>
                        <a:rPr kumimoji="0" lang="en-US" altLang="x-none" sz="1600" b="0" i="0" u="none" strike="noStrike" cap="none" normalizeH="0" baseline="0" dirty="0">
                          <a:ln>
                            <a:noFill/>
                          </a:ln>
                          <a:solidFill>
                            <a:srgbClr val="000000"/>
                          </a:solidFill>
                          <a:effectLst/>
                          <a:latin typeface="Arial" charset="0"/>
                          <a:ea typeface="MS PGothic" charset="-128"/>
                        </a:rPr>
                        <a:t>Create more advanced learning tasks </a:t>
                      </a:r>
                    </a:p>
                    <a:p>
                      <a:pPr marL="285750" marR="0" lvl="0" indent="-285750" algn="l" defTabSz="914400" rtl="0" eaLnBrk="1" fontAlgn="base" latinLnBrk="0" hangingPunct="1">
                        <a:lnSpc>
                          <a:spcPct val="100000"/>
                        </a:lnSpc>
                        <a:spcBef>
                          <a:spcPct val="0"/>
                        </a:spcBef>
                        <a:spcAft>
                          <a:spcPct val="0"/>
                        </a:spcAft>
                        <a:buClrTx/>
                        <a:buSzTx/>
                        <a:buFont typeface="Arial" charset="0"/>
                        <a:buChar char="•"/>
                        <a:tabLst/>
                      </a:pPr>
                      <a:r>
                        <a:rPr kumimoji="0" lang="en-US" altLang="x-none" sz="1600" b="0" i="0" u="none" strike="noStrike" cap="none" normalizeH="0" baseline="0" dirty="0">
                          <a:ln>
                            <a:noFill/>
                          </a:ln>
                          <a:solidFill>
                            <a:srgbClr val="000000"/>
                          </a:solidFill>
                          <a:effectLst/>
                          <a:latin typeface="Arial" charset="0"/>
                          <a:ea typeface="MS PGothic" charset="-128"/>
                        </a:rPr>
                        <a:t>Help student attend professional trainings </a:t>
                      </a:r>
                    </a:p>
                    <a:p>
                      <a:pPr marL="285750" marR="0" lvl="0" indent="-285750" algn="l" defTabSz="914400" rtl="0" eaLnBrk="1" fontAlgn="base" latinLnBrk="0" hangingPunct="1">
                        <a:lnSpc>
                          <a:spcPct val="100000"/>
                        </a:lnSpc>
                        <a:spcBef>
                          <a:spcPct val="0"/>
                        </a:spcBef>
                        <a:spcAft>
                          <a:spcPct val="0"/>
                        </a:spcAft>
                        <a:buClrTx/>
                        <a:buSzTx/>
                        <a:buFontTx/>
                        <a:buNone/>
                        <a:tabLst/>
                      </a:pPr>
                      <a:endParaRPr kumimoji="0" lang="en-US" altLang="x-none" sz="1600" b="0" i="0" u="none" strike="noStrike" cap="none" normalizeH="0" baseline="0" dirty="0">
                        <a:ln>
                          <a:noFill/>
                        </a:ln>
                        <a:solidFill>
                          <a:srgbClr val="000000"/>
                        </a:solidFill>
                        <a:effectLst/>
                        <a:latin typeface="Arial" charset="0"/>
                        <a:ea typeface="MS PGothic" charset="-128"/>
                      </a:endParaRPr>
                    </a:p>
                  </a:txBody>
                  <a:tcPr marT="45675" marB="4567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7EF"/>
                    </a:solidFill>
                  </a:tcPr>
                </a:tc>
                <a:extLst>
                  <a:ext uri="{0D108BD9-81ED-4DB2-BD59-A6C34878D82A}">
                    <a16:rowId xmlns:a16="http://schemas.microsoft.com/office/drawing/2014/main" val="10002"/>
                  </a:ext>
                </a:extLst>
              </a:tr>
            </a:tbl>
          </a:graphicData>
        </a:graphic>
      </p:graphicFrame>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a:t>Developmental Stages of Internship (cont.)</a:t>
            </a:r>
          </a:p>
        </p:txBody>
      </p:sp>
      <p:graphicFrame>
        <p:nvGraphicFramePr>
          <p:cNvPr id="4" name="Content Placeholder 3"/>
          <p:cNvGraphicFramePr>
            <a:graphicFrameLocks noGrp="1"/>
          </p:cNvGraphicFramePr>
          <p:nvPr>
            <p:ph idx="1"/>
          </p:nvPr>
        </p:nvGraphicFramePr>
        <p:xfrm>
          <a:off x="1752600" y="1676401"/>
          <a:ext cx="8686800" cy="4297638"/>
        </p:xfrm>
        <a:graphic>
          <a:graphicData uri="http://schemas.openxmlformats.org/drawingml/2006/table">
            <a:tbl>
              <a:tblPr/>
              <a:tblGrid>
                <a:gridCol w="2895600">
                  <a:extLst>
                    <a:ext uri="{9D8B030D-6E8A-4147-A177-3AD203B41FA5}">
                      <a16:colId xmlns:a16="http://schemas.microsoft.com/office/drawing/2014/main" val="20000"/>
                    </a:ext>
                  </a:extLst>
                </a:gridCol>
                <a:gridCol w="2895600">
                  <a:extLst>
                    <a:ext uri="{9D8B030D-6E8A-4147-A177-3AD203B41FA5}">
                      <a16:colId xmlns:a16="http://schemas.microsoft.com/office/drawing/2014/main" val="20001"/>
                    </a:ext>
                  </a:extLst>
                </a:gridCol>
                <a:gridCol w="2895600">
                  <a:extLst>
                    <a:ext uri="{9D8B030D-6E8A-4147-A177-3AD203B41FA5}">
                      <a16:colId xmlns:a16="http://schemas.microsoft.com/office/drawing/2014/main" val="20002"/>
                    </a:ext>
                  </a:extLst>
                </a:gridCol>
              </a:tblGrid>
              <a:tr h="639763">
                <a:tc>
                  <a:txBody>
                    <a:bodyPr/>
                    <a:lstStyle>
                      <a:lvl1pPr eaLnBrk="0" hangingPunct="0">
                        <a:spcBef>
                          <a:spcPct val="20000"/>
                        </a:spcBef>
                        <a:defRPr sz="2800">
                          <a:solidFill>
                            <a:schemeClr val="tx1"/>
                          </a:solidFill>
                          <a:latin typeface="Arial" charset="0"/>
                          <a:ea typeface="MS PGothic" charset="-128"/>
                        </a:defRPr>
                      </a:lvl1pPr>
                      <a:lvl2pPr marL="742950" indent="-285750" eaLnBrk="0" hangingPunct="0">
                        <a:spcBef>
                          <a:spcPct val="20000"/>
                        </a:spcBef>
                        <a:buFont typeface="Wingdings" charset="2"/>
                        <a:defRPr sz="2400">
                          <a:solidFill>
                            <a:schemeClr val="tx1"/>
                          </a:solidFill>
                          <a:latin typeface="Arial" charset="0"/>
                          <a:ea typeface="MS PGothic" charset="-128"/>
                        </a:defRPr>
                      </a:lvl2pPr>
                      <a:lvl3pPr marL="1143000" indent="-228600" eaLnBrk="0" hangingPunct="0">
                        <a:spcBef>
                          <a:spcPct val="20000"/>
                        </a:spcBef>
                        <a:defRPr sz="2000">
                          <a:solidFill>
                            <a:schemeClr val="tx1"/>
                          </a:solidFill>
                          <a:latin typeface="Arial" charset="0"/>
                          <a:ea typeface="MS PGothic" charset="-128"/>
                        </a:defRPr>
                      </a:lvl3pPr>
                      <a:lvl4pPr marL="1600200" indent="-228600" eaLnBrk="0" hangingPunct="0">
                        <a:spcBef>
                          <a:spcPct val="20000"/>
                        </a:spcBef>
                        <a:defRPr>
                          <a:solidFill>
                            <a:schemeClr val="tx1"/>
                          </a:solidFill>
                          <a:latin typeface="Arial" charset="0"/>
                          <a:ea typeface="MS PGothic" charset="-128"/>
                        </a:defRPr>
                      </a:lvl4pPr>
                      <a:lvl5pPr marL="2057400" indent="-228600" eaLnBrk="0" hangingPunct="0">
                        <a:spcBef>
                          <a:spcPct val="20000"/>
                        </a:spcBef>
                        <a:defRPr>
                          <a:solidFill>
                            <a:schemeClr val="tx1"/>
                          </a:solidFill>
                          <a:latin typeface="Arial" charset="0"/>
                          <a:ea typeface="MS PGothic" charset="-128"/>
                        </a:defRPr>
                      </a:lvl5pPr>
                      <a:lvl6pPr marL="2514600" indent="-228600" eaLnBrk="0" fontAlgn="base" hangingPunct="0">
                        <a:spcBef>
                          <a:spcPct val="20000"/>
                        </a:spcBef>
                        <a:spcAft>
                          <a:spcPct val="0"/>
                        </a:spcAft>
                        <a:defRPr>
                          <a:solidFill>
                            <a:schemeClr val="tx1"/>
                          </a:solidFill>
                          <a:latin typeface="Arial" charset="0"/>
                          <a:ea typeface="MS PGothic" charset="-128"/>
                        </a:defRPr>
                      </a:lvl6pPr>
                      <a:lvl7pPr marL="2971800" indent="-228600" eaLnBrk="0" fontAlgn="base" hangingPunct="0">
                        <a:spcBef>
                          <a:spcPct val="20000"/>
                        </a:spcBef>
                        <a:spcAft>
                          <a:spcPct val="0"/>
                        </a:spcAft>
                        <a:defRPr>
                          <a:solidFill>
                            <a:schemeClr val="tx1"/>
                          </a:solidFill>
                          <a:latin typeface="Arial" charset="0"/>
                          <a:ea typeface="MS PGothic" charset="-128"/>
                        </a:defRPr>
                      </a:lvl7pPr>
                      <a:lvl8pPr marL="3429000" indent="-228600" eaLnBrk="0" fontAlgn="base" hangingPunct="0">
                        <a:spcBef>
                          <a:spcPct val="20000"/>
                        </a:spcBef>
                        <a:spcAft>
                          <a:spcPct val="0"/>
                        </a:spcAft>
                        <a:defRPr>
                          <a:solidFill>
                            <a:schemeClr val="tx1"/>
                          </a:solidFill>
                          <a:latin typeface="Arial" charset="0"/>
                          <a:ea typeface="MS PGothic" charset="-128"/>
                        </a:defRPr>
                      </a:lvl8pPr>
                      <a:lvl9pPr marL="3886200" indent="-228600" eaLnBrk="0" fontAlgn="base" hangingPunct="0">
                        <a:spcBef>
                          <a:spcPct val="20000"/>
                        </a:spcBef>
                        <a:spcAft>
                          <a:spcPct val="0"/>
                        </a:spcAft>
                        <a:defRPr>
                          <a:solidFill>
                            <a:schemeClr val="tx1"/>
                          </a:solidFill>
                          <a:latin typeface="Arial" charset="0"/>
                          <a:ea typeface="MS PGothic"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x-none" sz="1800" b="1" i="0" u="none" strike="noStrike" cap="none" normalizeH="0" baseline="0">
                          <a:ln>
                            <a:noFill/>
                          </a:ln>
                          <a:solidFill>
                            <a:srgbClr val="FFFFFF"/>
                          </a:solidFill>
                          <a:effectLst/>
                          <a:latin typeface="Arial" charset="0"/>
                          <a:ea typeface="MS PGothic" charset="-128"/>
                        </a:rPr>
                        <a:t>Stage</a:t>
                      </a:r>
                    </a:p>
                  </a:txBody>
                  <a:tcPr marT="45699" marB="45699"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lvl1pPr eaLnBrk="0" hangingPunct="0">
                        <a:spcBef>
                          <a:spcPct val="20000"/>
                        </a:spcBef>
                        <a:defRPr sz="2800">
                          <a:solidFill>
                            <a:schemeClr val="tx1"/>
                          </a:solidFill>
                          <a:latin typeface="Arial" charset="0"/>
                          <a:ea typeface="MS PGothic" charset="-128"/>
                        </a:defRPr>
                      </a:lvl1pPr>
                      <a:lvl2pPr marL="742950" indent="-285750" eaLnBrk="0" hangingPunct="0">
                        <a:spcBef>
                          <a:spcPct val="20000"/>
                        </a:spcBef>
                        <a:buFont typeface="Wingdings" charset="2"/>
                        <a:defRPr sz="2400">
                          <a:solidFill>
                            <a:schemeClr val="tx1"/>
                          </a:solidFill>
                          <a:latin typeface="Arial" charset="0"/>
                          <a:ea typeface="MS PGothic" charset="-128"/>
                        </a:defRPr>
                      </a:lvl2pPr>
                      <a:lvl3pPr marL="1143000" indent="-228600" eaLnBrk="0" hangingPunct="0">
                        <a:spcBef>
                          <a:spcPct val="20000"/>
                        </a:spcBef>
                        <a:defRPr sz="2000">
                          <a:solidFill>
                            <a:schemeClr val="tx1"/>
                          </a:solidFill>
                          <a:latin typeface="Arial" charset="0"/>
                          <a:ea typeface="MS PGothic" charset="-128"/>
                        </a:defRPr>
                      </a:lvl3pPr>
                      <a:lvl4pPr marL="1600200" indent="-228600" eaLnBrk="0" hangingPunct="0">
                        <a:spcBef>
                          <a:spcPct val="20000"/>
                        </a:spcBef>
                        <a:defRPr>
                          <a:solidFill>
                            <a:schemeClr val="tx1"/>
                          </a:solidFill>
                          <a:latin typeface="Arial" charset="0"/>
                          <a:ea typeface="MS PGothic" charset="-128"/>
                        </a:defRPr>
                      </a:lvl4pPr>
                      <a:lvl5pPr marL="2057400" indent="-228600" eaLnBrk="0" hangingPunct="0">
                        <a:spcBef>
                          <a:spcPct val="20000"/>
                        </a:spcBef>
                        <a:defRPr>
                          <a:solidFill>
                            <a:schemeClr val="tx1"/>
                          </a:solidFill>
                          <a:latin typeface="Arial" charset="0"/>
                          <a:ea typeface="MS PGothic" charset="-128"/>
                        </a:defRPr>
                      </a:lvl5pPr>
                      <a:lvl6pPr marL="2514600" indent="-228600" eaLnBrk="0" fontAlgn="base" hangingPunct="0">
                        <a:spcBef>
                          <a:spcPct val="20000"/>
                        </a:spcBef>
                        <a:spcAft>
                          <a:spcPct val="0"/>
                        </a:spcAft>
                        <a:defRPr>
                          <a:solidFill>
                            <a:schemeClr val="tx1"/>
                          </a:solidFill>
                          <a:latin typeface="Arial" charset="0"/>
                          <a:ea typeface="MS PGothic" charset="-128"/>
                        </a:defRPr>
                      </a:lvl6pPr>
                      <a:lvl7pPr marL="2971800" indent="-228600" eaLnBrk="0" fontAlgn="base" hangingPunct="0">
                        <a:spcBef>
                          <a:spcPct val="20000"/>
                        </a:spcBef>
                        <a:spcAft>
                          <a:spcPct val="0"/>
                        </a:spcAft>
                        <a:defRPr>
                          <a:solidFill>
                            <a:schemeClr val="tx1"/>
                          </a:solidFill>
                          <a:latin typeface="Arial" charset="0"/>
                          <a:ea typeface="MS PGothic" charset="-128"/>
                        </a:defRPr>
                      </a:lvl7pPr>
                      <a:lvl8pPr marL="3429000" indent="-228600" eaLnBrk="0" fontAlgn="base" hangingPunct="0">
                        <a:spcBef>
                          <a:spcPct val="20000"/>
                        </a:spcBef>
                        <a:spcAft>
                          <a:spcPct val="0"/>
                        </a:spcAft>
                        <a:defRPr>
                          <a:solidFill>
                            <a:schemeClr val="tx1"/>
                          </a:solidFill>
                          <a:latin typeface="Arial" charset="0"/>
                          <a:ea typeface="MS PGothic" charset="-128"/>
                        </a:defRPr>
                      </a:lvl8pPr>
                      <a:lvl9pPr marL="3886200" indent="-228600" eaLnBrk="0" fontAlgn="base" hangingPunct="0">
                        <a:spcBef>
                          <a:spcPct val="20000"/>
                        </a:spcBef>
                        <a:spcAft>
                          <a:spcPct val="0"/>
                        </a:spcAft>
                        <a:defRPr>
                          <a:solidFill>
                            <a:schemeClr val="tx1"/>
                          </a:solidFill>
                          <a:latin typeface="Arial" charset="0"/>
                          <a:ea typeface="MS PGothic"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x-none" sz="1800" b="1" i="0" u="none" strike="noStrike" cap="none" normalizeH="0" baseline="0">
                          <a:ln>
                            <a:noFill/>
                          </a:ln>
                          <a:solidFill>
                            <a:srgbClr val="FFFFFF"/>
                          </a:solidFill>
                          <a:effectLst/>
                          <a:latin typeface="Arial" charset="0"/>
                          <a:ea typeface="MS PGothic" charset="-128"/>
                        </a:rPr>
                        <a:t>Intern</a:t>
                      </a:r>
                      <a:r>
                        <a:rPr kumimoji="0" lang="en-US" altLang="en-US" sz="1800" b="1" i="0" u="none" strike="noStrike" cap="none" normalizeH="0" baseline="0">
                          <a:ln>
                            <a:noFill/>
                          </a:ln>
                          <a:solidFill>
                            <a:srgbClr val="FFFFFF"/>
                          </a:solidFill>
                          <a:effectLst/>
                          <a:latin typeface="Arial" charset="0"/>
                          <a:ea typeface="MS PGothic" charset="-128"/>
                        </a:rPr>
                        <a:t>’</a:t>
                      </a:r>
                      <a:r>
                        <a:rPr kumimoji="0" lang="en-US" altLang="x-none" sz="1800" b="1" i="0" u="none" strike="noStrike" cap="none" normalizeH="0" baseline="0">
                          <a:ln>
                            <a:noFill/>
                          </a:ln>
                          <a:solidFill>
                            <a:srgbClr val="FFFFFF"/>
                          </a:solidFill>
                          <a:effectLst/>
                          <a:latin typeface="Arial" charset="0"/>
                          <a:ea typeface="MS PGothic" charset="-128"/>
                        </a:rPr>
                        <a:t>s Feelings, Behaviors &amp; Thoughts</a:t>
                      </a:r>
                    </a:p>
                  </a:txBody>
                  <a:tcPr marT="45699" marB="45699"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lvl1pPr eaLnBrk="0" hangingPunct="0">
                        <a:spcBef>
                          <a:spcPct val="20000"/>
                        </a:spcBef>
                        <a:defRPr sz="2800">
                          <a:solidFill>
                            <a:schemeClr val="tx1"/>
                          </a:solidFill>
                          <a:latin typeface="Arial" charset="0"/>
                          <a:ea typeface="MS PGothic" charset="-128"/>
                        </a:defRPr>
                      </a:lvl1pPr>
                      <a:lvl2pPr marL="742950" indent="-285750" eaLnBrk="0" hangingPunct="0">
                        <a:spcBef>
                          <a:spcPct val="20000"/>
                        </a:spcBef>
                        <a:buFont typeface="Wingdings" charset="2"/>
                        <a:defRPr sz="2400">
                          <a:solidFill>
                            <a:schemeClr val="tx1"/>
                          </a:solidFill>
                          <a:latin typeface="Arial" charset="0"/>
                          <a:ea typeface="MS PGothic" charset="-128"/>
                        </a:defRPr>
                      </a:lvl2pPr>
                      <a:lvl3pPr marL="1143000" indent="-228600" eaLnBrk="0" hangingPunct="0">
                        <a:spcBef>
                          <a:spcPct val="20000"/>
                        </a:spcBef>
                        <a:defRPr sz="2000">
                          <a:solidFill>
                            <a:schemeClr val="tx1"/>
                          </a:solidFill>
                          <a:latin typeface="Arial" charset="0"/>
                          <a:ea typeface="MS PGothic" charset="-128"/>
                        </a:defRPr>
                      </a:lvl3pPr>
                      <a:lvl4pPr marL="1600200" indent="-228600" eaLnBrk="0" hangingPunct="0">
                        <a:spcBef>
                          <a:spcPct val="20000"/>
                        </a:spcBef>
                        <a:defRPr>
                          <a:solidFill>
                            <a:schemeClr val="tx1"/>
                          </a:solidFill>
                          <a:latin typeface="Arial" charset="0"/>
                          <a:ea typeface="MS PGothic" charset="-128"/>
                        </a:defRPr>
                      </a:lvl4pPr>
                      <a:lvl5pPr marL="2057400" indent="-228600" eaLnBrk="0" hangingPunct="0">
                        <a:spcBef>
                          <a:spcPct val="20000"/>
                        </a:spcBef>
                        <a:defRPr>
                          <a:solidFill>
                            <a:schemeClr val="tx1"/>
                          </a:solidFill>
                          <a:latin typeface="Arial" charset="0"/>
                          <a:ea typeface="MS PGothic" charset="-128"/>
                        </a:defRPr>
                      </a:lvl5pPr>
                      <a:lvl6pPr marL="2514600" indent="-228600" eaLnBrk="0" fontAlgn="base" hangingPunct="0">
                        <a:spcBef>
                          <a:spcPct val="20000"/>
                        </a:spcBef>
                        <a:spcAft>
                          <a:spcPct val="0"/>
                        </a:spcAft>
                        <a:defRPr>
                          <a:solidFill>
                            <a:schemeClr val="tx1"/>
                          </a:solidFill>
                          <a:latin typeface="Arial" charset="0"/>
                          <a:ea typeface="MS PGothic" charset="-128"/>
                        </a:defRPr>
                      </a:lvl6pPr>
                      <a:lvl7pPr marL="2971800" indent="-228600" eaLnBrk="0" fontAlgn="base" hangingPunct="0">
                        <a:spcBef>
                          <a:spcPct val="20000"/>
                        </a:spcBef>
                        <a:spcAft>
                          <a:spcPct val="0"/>
                        </a:spcAft>
                        <a:defRPr>
                          <a:solidFill>
                            <a:schemeClr val="tx1"/>
                          </a:solidFill>
                          <a:latin typeface="Arial" charset="0"/>
                          <a:ea typeface="MS PGothic" charset="-128"/>
                        </a:defRPr>
                      </a:lvl7pPr>
                      <a:lvl8pPr marL="3429000" indent="-228600" eaLnBrk="0" fontAlgn="base" hangingPunct="0">
                        <a:spcBef>
                          <a:spcPct val="20000"/>
                        </a:spcBef>
                        <a:spcAft>
                          <a:spcPct val="0"/>
                        </a:spcAft>
                        <a:defRPr>
                          <a:solidFill>
                            <a:schemeClr val="tx1"/>
                          </a:solidFill>
                          <a:latin typeface="Arial" charset="0"/>
                          <a:ea typeface="MS PGothic" charset="-128"/>
                        </a:defRPr>
                      </a:lvl8pPr>
                      <a:lvl9pPr marL="3886200" indent="-228600" eaLnBrk="0" fontAlgn="base" hangingPunct="0">
                        <a:spcBef>
                          <a:spcPct val="20000"/>
                        </a:spcBef>
                        <a:spcAft>
                          <a:spcPct val="0"/>
                        </a:spcAft>
                        <a:defRPr>
                          <a:solidFill>
                            <a:schemeClr val="tx1"/>
                          </a:solidFill>
                          <a:latin typeface="Arial" charset="0"/>
                          <a:ea typeface="MS PGothic"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x-none" sz="1800" b="1" i="0" u="none" strike="noStrike" cap="none" normalizeH="0" baseline="0">
                          <a:ln>
                            <a:noFill/>
                          </a:ln>
                          <a:solidFill>
                            <a:srgbClr val="FFFFFF"/>
                          </a:solidFill>
                          <a:effectLst/>
                          <a:latin typeface="Arial" charset="0"/>
                          <a:ea typeface="MS PGothic" charset="-128"/>
                        </a:rPr>
                        <a:t>Field Instructor Strategies</a:t>
                      </a:r>
                    </a:p>
                  </a:txBody>
                  <a:tcPr marT="45699" marB="45699"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extLst>
                  <a:ext uri="{0D108BD9-81ED-4DB2-BD59-A6C34878D82A}">
                    <a16:rowId xmlns:a16="http://schemas.microsoft.com/office/drawing/2014/main" val="10000"/>
                  </a:ext>
                </a:extLst>
              </a:tr>
              <a:tr h="3657600">
                <a:tc>
                  <a:txBody>
                    <a:bodyPr/>
                    <a:lstStyle>
                      <a:lvl1pPr eaLnBrk="0" hangingPunct="0">
                        <a:spcBef>
                          <a:spcPct val="20000"/>
                        </a:spcBef>
                        <a:defRPr sz="2800">
                          <a:solidFill>
                            <a:schemeClr val="tx1"/>
                          </a:solidFill>
                          <a:latin typeface="Arial" charset="0"/>
                          <a:ea typeface="MS PGothic" charset="-128"/>
                        </a:defRPr>
                      </a:lvl1pPr>
                      <a:lvl2pPr marL="742950" indent="-285750" eaLnBrk="0" hangingPunct="0">
                        <a:spcBef>
                          <a:spcPct val="20000"/>
                        </a:spcBef>
                        <a:buFont typeface="Wingdings" charset="2"/>
                        <a:defRPr sz="2400">
                          <a:solidFill>
                            <a:schemeClr val="tx1"/>
                          </a:solidFill>
                          <a:latin typeface="Arial" charset="0"/>
                          <a:ea typeface="MS PGothic" charset="-128"/>
                        </a:defRPr>
                      </a:lvl2pPr>
                      <a:lvl3pPr marL="1143000" indent="-228600" eaLnBrk="0" hangingPunct="0">
                        <a:spcBef>
                          <a:spcPct val="20000"/>
                        </a:spcBef>
                        <a:defRPr sz="2000">
                          <a:solidFill>
                            <a:schemeClr val="tx1"/>
                          </a:solidFill>
                          <a:latin typeface="Arial" charset="0"/>
                          <a:ea typeface="MS PGothic" charset="-128"/>
                        </a:defRPr>
                      </a:lvl3pPr>
                      <a:lvl4pPr marL="1600200" indent="-228600" eaLnBrk="0" hangingPunct="0">
                        <a:spcBef>
                          <a:spcPct val="20000"/>
                        </a:spcBef>
                        <a:defRPr>
                          <a:solidFill>
                            <a:schemeClr val="tx1"/>
                          </a:solidFill>
                          <a:latin typeface="Arial" charset="0"/>
                          <a:ea typeface="MS PGothic" charset="-128"/>
                        </a:defRPr>
                      </a:lvl4pPr>
                      <a:lvl5pPr marL="2057400" indent="-228600" eaLnBrk="0" hangingPunct="0">
                        <a:spcBef>
                          <a:spcPct val="20000"/>
                        </a:spcBef>
                        <a:defRPr>
                          <a:solidFill>
                            <a:schemeClr val="tx1"/>
                          </a:solidFill>
                          <a:latin typeface="Arial" charset="0"/>
                          <a:ea typeface="MS PGothic" charset="-128"/>
                        </a:defRPr>
                      </a:lvl5pPr>
                      <a:lvl6pPr marL="2514600" indent="-228600" eaLnBrk="0" fontAlgn="base" hangingPunct="0">
                        <a:spcBef>
                          <a:spcPct val="20000"/>
                        </a:spcBef>
                        <a:spcAft>
                          <a:spcPct val="0"/>
                        </a:spcAft>
                        <a:defRPr>
                          <a:solidFill>
                            <a:schemeClr val="tx1"/>
                          </a:solidFill>
                          <a:latin typeface="Arial" charset="0"/>
                          <a:ea typeface="MS PGothic" charset="-128"/>
                        </a:defRPr>
                      </a:lvl6pPr>
                      <a:lvl7pPr marL="2971800" indent="-228600" eaLnBrk="0" fontAlgn="base" hangingPunct="0">
                        <a:spcBef>
                          <a:spcPct val="20000"/>
                        </a:spcBef>
                        <a:spcAft>
                          <a:spcPct val="0"/>
                        </a:spcAft>
                        <a:defRPr>
                          <a:solidFill>
                            <a:schemeClr val="tx1"/>
                          </a:solidFill>
                          <a:latin typeface="Arial" charset="0"/>
                          <a:ea typeface="MS PGothic" charset="-128"/>
                        </a:defRPr>
                      </a:lvl7pPr>
                      <a:lvl8pPr marL="3429000" indent="-228600" eaLnBrk="0" fontAlgn="base" hangingPunct="0">
                        <a:spcBef>
                          <a:spcPct val="20000"/>
                        </a:spcBef>
                        <a:spcAft>
                          <a:spcPct val="0"/>
                        </a:spcAft>
                        <a:defRPr>
                          <a:solidFill>
                            <a:schemeClr val="tx1"/>
                          </a:solidFill>
                          <a:latin typeface="Arial" charset="0"/>
                          <a:ea typeface="MS PGothic" charset="-128"/>
                        </a:defRPr>
                      </a:lvl8pPr>
                      <a:lvl9pPr marL="3886200" indent="-228600" eaLnBrk="0" fontAlgn="base" hangingPunct="0">
                        <a:spcBef>
                          <a:spcPct val="20000"/>
                        </a:spcBef>
                        <a:spcAft>
                          <a:spcPct val="0"/>
                        </a:spcAft>
                        <a:defRPr>
                          <a:solidFill>
                            <a:schemeClr val="tx1"/>
                          </a:solidFill>
                          <a:latin typeface="Arial" charset="0"/>
                          <a:ea typeface="MS PGothic"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x-none" sz="1800" b="0" i="0" u="none" strike="noStrike" cap="none" normalizeH="0" baseline="0">
                          <a:ln>
                            <a:noFill/>
                          </a:ln>
                          <a:solidFill>
                            <a:srgbClr val="000000"/>
                          </a:solidFill>
                          <a:effectLst/>
                          <a:latin typeface="Arial" charset="0"/>
                          <a:ea typeface="MS PGothic" charset="-128"/>
                        </a:rPr>
                        <a:t>Culmination/Termination</a:t>
                      </a:r>
                    </a:p>
                  </a:txBody>
                  <a:tcPr marT="45699" marB="45699"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CBDE"/>
                    </a:solidFill>
                  </a:tcPr>
                </a:tc>
                <a:tc>
                  <a:txBody>
                    <a:bodyPr/>
                    <a:lstStyle>
                      <a:lvl1pPr marL="285750" indent="-285750" eaLnBrk="0" hangingPunct="0">
                        <a:spcBef>
                          <a:spcPct val="20000"/>
                        </a:spcBef>
                        <a:defRPr sz="2800">
                          <a:solidFill>
                            <a:schemeClr val="tx1"/>
                          </a:solidFill>
                          <a:latin typeface="Arial" charset="0"/>
                          <a:ea typeface="MS PGothic" charset="-128"/>
                        </a:defRPr>
                      </a:lvl1pPr>
                      <a:lvl2pPr marL="742950" indent="-285750" eaLnBrk="0" hangingPunct="0">
                        <a:spcBef>
                          <a:spcPct val="20000"/>
                        </a:spcBef>
                        <a:buFont typeface="Wingdings" charset="2"/>
                        <a:defRPr sz="2400">
                          <a:solidFill>
                            <a:schemeClr val="tx1"/>
                          </a:solidFill>
                          <a:latin typeface="Arial" charset="0"/>
                          <a:ea typeface="MS PGothic" charset="-128"/>
                        </a:defRPr>
                      </a:lvl2pPr>
                      <a:lvl3pPr marL="1143000" indent="-228600" eaLnBrk="0" hangingPunct="0">
                        <a:spcBef>
                          <a:spcPct val="20000"/>
                        </a:spcBef>
                        <a:defRPr sz="2000">
                          <a:solidFill>
                            <a:schemeClr val="tx1"/>
                          </a:solidFill>
                          <a:latin typeface="Arial" charset="0"/>
                          <a:ea typeface="MS PGothic" charset="-128"/>
                        </a:defRPr>
                      </a:lvl3pPr>
                      <a:lvl4pPr marL="1600200" indent="-228600" eaLnBrk="0" hangingPunct="0">
                        <a:spcBef>
                          <a:spcPct val="20000"/>
                        </a:spcBef>
                        <a:defRPr>
                          <a:solidFill>
                            <a:schemeClr val="tx1"/>
                          </a:solidFill>
                          <a:latin typeface="Arial" charset="0"/>
                          <a:ea typeface="MS PGothic" charset="-128"/>
                        </a:defRPr>
                      </a:lvl4pPr>
                      <a:lvl5pPr marL="2057400" indent="-228600" eaLnBrk="0" hangingPunct="0">
                        <a:spcBef>
                          <a:spcPct val="20000"/>
                        </a:spcBef>
                        <a:defRPr>
                          <a:solidFill>
                            <a:schemeClr val="tx1"/>
                          </a:solidFill>
                          <a:latin typeface="Arial" charset="0"/>
                          <a:ea typeface="MS PGothic" charset="-128"/>
                        </a:defRPr>
                      </a:lvl5pPr>
                      <a:lvl6pPr marL="2514600" indent="-228600" eaLnBrk="0" fontAlgn="base" hangingPunct="0">
                        <a:spcBef>
                          <a:spcPct val="20000"/>
                        </a:spcBef>
                        <a:spcAft>
                          <a:spcPct val="0"/>
                        </a:spcAft>
                        <a:defRPr>
                          <a:solidFill>
                            <a:schemeClr val="tx1"/>
                          </a:solidFill>
                          <a:latin typeface="Arial" charset="0"/>
                          <a:ea typeface="MS PGothic" charset="-128"/>
                        </a:defRPr>
                      </a:lvl6pPr>
                      <a:lvl7pPr marL="2971800" indent="-228600" eaLnBrk="0" fontAlgn="base" hangingPunct="0">
                        <a:spcBef>
                          <a:spcPct val="20000"/>
                        </a:spcBef>
                        <a:spcAft>
                          <a:spcPct val="0"/>
                        </a:spcAft>
                        <a:defRPr>
                          <a:solidFill>
                            <a:schemeClr val="tx1"/>
                          </a:solidFill>
                          <a:latin typeface="Arial" charset="0"/>
                          <a:ea typeface="MS PGothic" charset="-128"/>
                        </a:defRPr>
                      </a:lvl7pPr>
                      <a:lvl8pPr marL="3429000" indent="-228600" eaLnBrk="0" fontAlgn="base" hangingPunct="0">
                        <a:spcBef>
                          <a:spcPct val="20000"/>
                        </a:spcBef>
                        <a:spcAft>
                          <a:spcPct val="0"/>
                        </a:spcAft>
                        <a:defRPr>
                          <a:solidFill>
                            <a:schemeClr val="tx1"/>
                          </a:solidFill>
                          <a:latin typeface="Arial" charset="0"/>
                          <a:ea typeface="MS PGothic" charset="-128"/>
                        </a:defRPr>
                      </a:lvl8pPr>
                      <a:lvl9pPr marL="3886200" indent="-228600" eaLnBrk="0" fontAlgn="base" hangingPunct="0">
                        <a:spcBef>
                          <a:spcPct val="20000"/>
                        </a:spcBef>
                        <a:spcAft>
                          <a:spcPct val="0"/>
                        </a:spcAft>
                        <a:defRPr>
                          <a:solidFill>
                            <a:schemeClr val="tx1"/>
                          </a:solidFill>
                          <a:latin typeface="Arial" charset="0"/>
                          <a:ea typeface="MS PGothic" charset="-128"/>
                        </a:defRPr>
                      </a:lvl9pPr>
                    </a:lstStyle>
                    <a:p>
                      <a:pPr marL="285750" marR="0" lvl="0" indent="-285750" algn="l" defTabSz="914400" rtl="0" eaLnBrk="1" fontAlgn="base" latinLnBrk="0" hangingPunct="1">
                        <a:lnSpc>
                          <a:spcPct val="100000"/>
                        </a:lnSpc>
                        <a:spcBef>
                          <a:spcPct val="0"/>
                        </a:spcBef>
                        <a:spcAft>
                          <a:spcPct val="0"/>
                        </a:spcAft>
                        <a:buClrTx/>
                        <a:buSzTx/>
                        <a:buFont typeface="Arial" charset="0"/>
                        <a:buChar char="•"/>
                        <a:tabLst/>
                      </a:pPr>
                      <a:r>
                        <a:rPr kumimoji="0" lang="en-US" altLang="x-none" sz="1800" b="0" i="0" u="none" strike="noStrike" cap="none" normalizeH="0" baseline="0">
                          <a:ln>
                            <a:noFill/>
                          </a:ln>
                          <a:solidFill>
                            <a:srgbClr val="000000"/>
                          </a:solidFill>
                          <a:effectLst/>
                          <a:latin typeface="Arial" charset="0"/>
                          <a:ea typeface="MS PGothic" charset="-128"/>
                        </a:rPr>
                        <a:t>End of field placement </a:t>
                      </a:r>
                    </a:p>
                    <a:p>
                      <a:pPr marL="285750" marR="0" lvl="0" indent="-285750" algn="l" defTabSz="914400" rtl="0" eaLnBrk="1" fontAlgn="base" latinLnBrk="0" hangingPunct="1">
                        <a:lnSpc>
                          <a:spcPct val="100000"/>
                        </a:lnSpc>
                        <a:spcBef>
                          <a:spcPct val="0"/>
                        </a:spcBef>
                        <a:spcAft>
                          <a:spcPct val="0"/>
                        </a:spcAft>
                        <a:buClrTx/>
                        <a:buSzTx/>
                        <a:buFont typeface="Arial" charset="0"/>
                        <a:buChar char="•"/>
                        <a:tabLst/>
                      </a:pPr>
                      <a:r>
                        <a:rPr kumimoji="0" lang="en-US" altLang="x-none" sz="1800" b="0" i="0" u="none" strike="noStrike" cap="none" normalizeH="0" baseline="0">
                          <a:ln>
                            <a:noFill/>
                          </a:ln>
                          <a:solidFill>
                            <a:srgbClr val="000000"/>
                          </a:solidFill>
                          <a:effectLst/>
                          <a:latin typeface="Arial" charset="0"/>
                          <a:ea typeface="MS PGothic" charset="-128"/>
                        </a:rPr>
                        <a:t>Termination with clients </a:t>
                      </a:r>
                    </a:p>
                    <a:p>
                      <a:pPr marL="285750" marR="0" lvl="0" indent="-285750" algn="l" defTabSz="914400" rtl="0" eaLnBrk="1" fontAlgn="base" latinLnBrk="0" hangingPunct="1">
                        <a:lnSpc>
                          <a:spcPct val="100000"/>
                        </a:lnSpc>
                        <a:spcBef>
                          <a:spcPct val="0"/>
                        </a:spcBef>
                        <a:spcAft>
                          <a:spcPct val="0"/>
                        </a:spcAft>
                        <a:buClrTx/>
                        <a:buSzTx/>
                        <a:buFont typeface="Arial" charset="0"/>
                        <a:buChar char="•"/>
                        <a:tabLst/>
                      </a:pPr>
                      <a:r>
                        <a:rPr kumimoji="0" lang="en-US" altLang="x-none" sz="1800" b="0" i="0" u="none" strike="noStrike" cap="none" normalizeH="0" baseline="0">
                          <a:ln>
                            <a:noFill/>
                          </a:ln>
                          <a:solidFill>
                            <a:srgbClr val="000000"/>
                          </a:solidFill>
                          <a:effectLst/>
                          <a:latin typeface="Arial" charset="0"/>
                          <a:ea typeface="MS PGothic" charset="-128"/>
                        </a:rPr>
                        <a:t>Case management </a:t>
                      </a:r>
                    </a:p>
                    <a:p>
                      <a:pPr marL="285750" marR="0" lvl="0" indent="-285750" algn="l" defTabSz="914400" rtl="0" eaLnBrk="1" fontAlgn="base" latinLnBrk="0" hangingPunct="1">
                        <a:lnSpc>
                          <a:spcPct val="100000"/>
                        </a:lnSpc>
                        <a:spcBef>
                          <a:spcPct val="0"/>
                        </a:spcBef>
                        <a:spcAft>
                          <a:spcPct val="0"/>
                        </a:spcAft>
                        <a:buClrTx/>
                        <a:buSzTx/>
                        <a:buFontTx/>
                        <a:buNone/>
                        <a:tabLst/>
                      </a:pPr>
                      <a:r>
                        <a:rPr kumimoji="0" lang="en-US" altLang="x-none" sz="1800" b="0" i="0" u="none" strike="noStrike" cap="none" normalizeH="0" baseline="0">
                          <a:ln>
                            <a:noFill/>
                          </a:ln>
                          <a:solidFill>
                            <a:srgbClr val="000000"/>
                          </a:solidFill>
                          <a:effectLst/>
                          <a:latin typeface="Arial" charset="0"/>
                          <a:ea typeface="MS PGothic" charset="-128"/>
                        </a:rPr>
                        <a:t>     issues </a:t>
                      </a:r>
                    </a:p>
                    <a:p>
                      <a:pPr marL="285750" marR="0" lvl="0" indent="-285750" algn="l" defTabSz="914400" rtl="0" eaLnBrk="1" fontAlgn="base" latinLnBrk="0" hangingPunct="1">
                        <a:lnSpc>
                          <a:spcPct val="100000"/>
                        </a:lnSpc>
                        <a:spcBef>
                          <a:spcPct val="0"/>
                        </a:spcBef>
                        <a:spcAft>
                          <a:spcPct val="0"/>
                        </a:spcAft>
                        <a:buClrTx/>
                        <a:buSzTx/>
                        <a:buFont typeface="Arial" charset="0"/>
                        <a:buChar char="•"/>
                        <a:tabLst/>
                      </a:pPr>
                      <a:r>
                        <a:rPr kumimoji="0" lang="en-US" altLang="x-none" sz="1800" b="0" i="0" u="none" strike="noStrike" cap="none" normalizeH="0" baseline="0">
                          <a:ln>
                            <a:noFill/>
                          </a:ln>
                          <a:solidFill>
                            <a:srgbClr val="000000"/>
                          </a:solidFill>
                          <a:effectLst/>
                          <a:latin typeface="Arial" charset="0"/>
                          <a:ea typeface="MS PGothic" charset="-128"/>
                        </a:rPr>
                        <a:t>Redefine relationship </a:t>
                      </a:r>
                    </a:p>
                    <a:p>
                      <a:pPr marL="285750" marR="0" lvl="0" indent="-285750" algn="l" defTabSz="914400" rtl="0" eaLnBrk="1" fontAlgn="base" latinLnBrk="0" hangingPunct="1">
                        <a:lnSpc>
                          <a:spcPct val="100000"/>
                        </a:lnSpc>
                        <a:spcBef>
                          <a:spcPct val="0"/>
                        </a:spcBef>
                        <a:spcAft>
                          <a:spcPct val="0"/>
                        </a:spcAft>
                        <a:buClrTx/>
                        <a:buSzTx/>
                        <a:buFontTx/>
                        <a:buNone/>
                        <a:tabLst/>
                      </a:pPr>
                      <a:r>
                        <a:rPr kumimoji="0" lang="en-US" altLang="x-none" sz="1800" b="0" i="0" u="none" strike="noStrike" cap="none" normalizeH="0" baseline="0">
                          <a:ln>
                            <a:noFill/>
                          </a:ln>
                          <a:solidFill>
                            <a:srgbClr val="000000"/>
                          </a:solidFill>
                          <a:effectLst/>
                          <a:latin typeface="Arial" charset="0"/>
                          <a:ea typeface="MS PGothic" charset="-128"/>
                        </a:rPr>
                        <a:t>     with supervisor, co-     workers, faculty, peers </a:t>
                      </a:r>
                    </a:p>
                    <a:p>
                      <a:pPr marL="285750" marR="0" lvl="0" indent="-285750" algn="l" defTabSz="914400" rtl="0" eaLnBrk="1" fontAlgn="base" latinLnBrk="0" hangingPunct="1">
                        <a:lnSpc>
                          <a:spcPct val="100000"/>
                        </a:lnSpc>
                        <a:spcBef>
                          <a:spcPct val="0"/>
                        </a:spcBef>
                        <a:spcAft>
                          <a:spcPct val="0"/>
                        </a:spcAft>
                        <a:buClrTx/>
                        <a:buSzTx/>
                        <a:buFont typeface="Arial" charset="0"/>
                        <a:buChar char="•"/>
                        <a:tabLst/>
                      </a:pPr>
                      <a:r>
                        <a:rPr kumimoji="0" lang="en-US" altLang="x-none" sz="1800" b="0" i="0" u="none" strike="noStrike" cap="none" normalizeH="0" baseline="0">
                          <a:ln>
                            <a:noFill/>
                          </a:ln>
                          <a:solidFill>
                            <a:srgbClr val="000000"/>
                          </a:solidFill>
                          <a:effectLst/>
                          <a:latin typeface="Arial" charset="0"/>
                          <a:ea typeface="MS PGothic" charset="-128"/>
                        </a:rPr>
                        <a:t>Ending studies </a:t>
                      </a:r>
                    </a:p>
                    <a:p>
                      <a:pPr marL="285750" marR="0" lvl="0" indent="-285750" algn="l" defTabSz="914400" rtl="0" eaLnBrk="1" fontAlgn="base" latinLnBrk="0" hangingPunct="1">
                        <a:lnSpc>
                          <a:spcPct val="100000"/>
                        </a:lnSpc>
                        <a:spcBef>
                          <a:spcPct val="0"/>
                        </a:spcBef>
                        <a:spcAft>
                          <a:spcPct val="0"/>
                        </a:spcAft>
                        <a:buClrTx/>
                        <a:buSzTx/>
                        <a:buFont typeface="Arial" charset="0"/>
                        <a:buChar char="•"/>
                        <a:tabLst/>
                      </a:pPr>
                      <a:r>
                        <a:rPr kumimoji="0" lang="en-US" altLang="x-none" sz="1800" b="0" i="0" u="none" strike="noStrike" cap="none" normalizeH="0" baseline="0">
                          <a:ln>
                            <a:noFill/>
                          </a:ln>
                          <a:solidFill>
                            <a:srgbClr val="000000"/>
                          </a:solidFill>
                          <a:effectLst/>
                          <a:latin typeface="Arial" charset="0"/>
                          <a:ea typeface="MS PGothic" charset="-128"/>
                        </a:rPr>
                        <a:t>Post internship plans </a:t>
                      </a:r>
                    </a:p>
                    <a:p>
                      <a:pPr marL="285750" marR="0" lvl="0" indent="-285750" algn="l" defTabSz="914400" rtl="0" eaLnBrk="1" fontAlgn="base" latinLnBrk="0" hangingPunct="1">
                        <a:lnSpc>
                          <a:spcPct val="100000"/>
                        </a:lnSpc>
                        <a:spcBef>
                          <a:spcPct val="0"/>
                        </a:spcBef>
                        <a:spcAft>
                          <a:spcPct val="0"/>
                        </a:spcAft>
                        <a:buClrTx/>
                        <a:buSzTx/>
                        <a:buFontTx/>
                        <a:buNone/>
                        <a:tabLst/>
                      </a:pPr>
                      <a:endParaRPr kumimoji="0" lang="en-US" altLang="x-none" sz="1800" b="0" i="0" u="none" strike="noStrike" cap="none" normalizeH="0" baseline="0">
                        <a:ln>
                          <a:noFill/>
                        </a:ln>
                        <a:solidFill>
                          <a:srgbClr val="000000"/>
                        </a:solidFill>
                        <a:effectLst/>
                        <a:latin typeface="Arial" charset="0"/>
                        <a:ea typeface="MS PGothic" charset="-128"/>
                      </a:endParaRPr>
                    </a:p>
                  </a:txBody>
                  <a:tcPr marT="45699" marB="45699"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CBDE"/>
                    </a:solidFill>
                  </a:tcPr>
                </a:tc>
                <a:tc>
                  <a:txBody>
                    <a:bodyPr/>
                    <a:lstStyle>
                      <a:lvl1pPr marL="285750" indent="-285750" eaLnBrk="0" hangingPunct="0">
                        <a:spcBef>
                          <a:spcPct val="20000"/>
                        </a:spcBef>
                        <a:defRPr sz="2800">
                          <a:solidFill>
                            <a:schemeClr val="tx1"/>
                          </a:solidFill>
                          <a:latin typeface="Arial" charset="0"/>
                          <a:ea typeface="MS PGothic" charset="-128"/>
                        </a:defRPr>
                      </a:lvl1pPr>
                      <a:lvl2pPr marL="742950" indent="-285750" eaLnBrk="0" hangingPunct="0">
                        <a:spcBef>
                          <a:spcPct val="20000"/>
                        </a:spcBef>
                        <a:buFont typeface="Wingdings" charset="2"/>
                        <a:defRPr sz="2400">
                          <a:solidFill>
                            <a:schemeClr val="tx1"/>
                          </a:solidFill>
                          <a:latin typeface="Arial" charset="0"/>
                          <a:ea typeface="MS PGothic" charset="-128"/>
                        </a:defRPr>
                      </a:lvl2pPr>
                      <a:lvl3pPr marL="1143000" indent="-228600" eaLnBrk="0" hangingPunct="0">
                        <a:spcBef>
                          <a:spcPct val="20000"/>
                        </a:spcBef>
                        <a:defRPr sz="2000">
                          <a:solidFill>
                            <a:schemeClr val="tx1"/>
                          </a:solidFill>
                          <a:latin typeface="Arial" charset="0"/>
                          <a:ea typeface="MS PGothic" charset="-128"/>
                        </a:defRPr>
                      </a:lvl3pPr>
                      <a:lvl4pPr marL="1600200" indent="-228600" eaLnBrk="0" hangingPunct="0">
                        <a:spcBef>
                          <a:spcPct val="20000"/>
                        </a:spcBef>
                        <a:defRPr>
                          <a:solidFill>
                            <a:schemeClr val="tx1"/>
                          </a:solidFill>
                          <a:latin typeface="Arial" charset="0"/>
                          <a:ea typeface="MS PGothic" charset="-128"/>
                        </a:defRPr>
                      </a:lvl4pPr>
                      <a:lvl5pPr marL="2057400" indent="-228600" eaLnBrk="0" hangingPunct="0">
                        <a:spcBef>
                          <a:spcPct val="20000"/>
                        </a:spcBef>
                        <a:defRPr>
                          <a:solidFill>
                            <a:schemeClr val="tx1"/>
                          </a:solidFill>
                          <a:latin typeface="Arial" charset="0"/>
                          <a:ea typeface="MS PGothic" charset="-128"/>
                        </a:defRPr>
                      </a:lvl5pPr>
                      <a:lvl6pPr marL="2514600" indent="-228600" eaLnBrk="0" fontAlgn="base" hangingPunct="0">
                        <a:spcBef>
                          <a:spcPct val="20000"/>
                        </a:spcBef>
                        <a:spcAft>
                          <a:spcPct val="0"/>
                        </a:spcAft>
                        <a:defRPr>
                          <a:solidFill>
                            <a:schemeClr val="tx1"/>
                          </a:solidFill>
                          <a:latin typeface="Arial" charset="0"/>
                          <a:ea typeface="MS PGothic" charset="-128"/>
                        </a:defRPr>
                      </a:lvl6pPr>
                      <a:lvl7pPr marL="2971800" indent="-228600" eaLnBrk="0" fontAlgn="base" hangingPunct="0">
                        <a:spcBef>
                          <a:spcPct val="20000"/>
                        </a:spcBef>
                        <a:spcAft>
                          <a:spcPct val="0"/>
                        </a:spcAft>
                        <a:defRPr>
                          <a:solidFill>
                            <a:schemeClr val="tx1"/>
                          </a:solidFill>
                          <a:latin typeface="Arial" charset="0"/>
                          <a:ea typeface="MS PGothic" charset="-128"/>
                        </a:defRPr>
                      </a:lvl7pPr>
                      <a:lvl8pPr marL="3429000" indent="-228600" eaLnBrk="0" fontAlgn="base" hangingPunct="0">
                        <a:spcBef>
                          <a:spcPct val="20000"/>
                        </a:spcBef>
                        <a:spcAft>
                          <a:spcPct val="0"/>
                        </a:spcAft>
                        <a:defRPr>
                          <a:solidFill>
                            <a:schemeClr val="tx1"/>
                          </a:solidFill>
                          <a:latin typeface="Arial" charset="0"/>
                          <a:ea typeface="MS PGothic" charset="-128"/>
                        </a:defRPr>
                      </a:lvl8pPr>
                      <a:lvl9pPr marL="3886200" indent="-228600" eaLnBrk="0" fontAlgn="base" hangingPunct="0">
                        <a:spcBef>
                          <a:spcPct val="20000"/>
                        </a:spcBef>
                        <a:spcAft>
                          <a:spcPct val="0"/>
                        </a:spcAft>
                        <a:defRPr>
                          <a:solidFill>
                            <a:schemeClr val="tx1"/>
                          </a:solidFill>
                          <a:latin typeface="Arial" charset="0"/>
                          <a:ea typeface="MS PGothic" charset="-128"/>
                        </a:defRPr>
                      </a:lvl9pPr>
                    </a:lstStyle>
                    <a:p>
                      <a:pPr marL="285750" marR="0" lvl="0" indent="-285750" algn="l" defTabSz="914400" rtl="0" eaLnBrk="1" fontAlgn="base" latinLnBrk="0" hangingPunct="1">
                        <a:lnSpc>
                          <a:spcPct val="100000"/>
                        </a:lnSpc>
                        <a:spcBef>
                          <a:spcPct val="0"/>
                        </a:spcBef>
                        <a:spcAft>
                          <a:spcPct val="0"/>
                        </a:spcAft>
                        <a:buClrTx/>
                        <a:buSzTx/>
                        <a:buFont typeface="Arial" charset="0"/>
                        <a:buChar char="•"/>
                        <a:tabLst/>
                      </a:pPr>
                      <a:r>
                        <a:rPr kumimoji="0" lang="en-US" altLang="x-none" sz="1800" b="0" i="0" u="none" strike="noStrike" cap="none" normalizeH="0" baseline="0">
                          <a:ln>
                            <a:noFill/>
                          </a:ln>
                          <a:solidFill>
                            <a:srgbClr val="000000"/>
                          </a:solidFill>
                          <a:effectLst/>
                          <a:latin typeface="Arial" charset="0"/>
                          <a:ea typeface="MS PGothic" charset="-128"/>
                        </a:rPr>
                        <a:t>Assist the student in termination </a:t>
                      </a:r>
                    </a:p>
                    <a:p>
                      <a:pPr marL="285750" marR="0" lvl="0" indent="-285750" algn="l" defTabSz="914400" rtl="0" eaLnBrk="1" fontAlgn="base" latinLnBrk="0" hangingPunct="1">
                        <a:lnSpc>
                          <a:spcPct val="100000"/>
                        </a:lnSpc>
                        <a:spcBef>
                          <a:spcPct val="0"/>
                        </a:spcBef>
                        <a:spcAft>
                          <a:spcPct val="0"/>
                        </a:spcAft>
                        <a:buClrTx/>
                        <a:buSzTx/>
                        <a:buFont typeface="Arial" charset="0"/>
                        <a:buChar char="•"/>
                        <a:tabLst/>
                      </a:pPr>
                      <a:r>
                        <a:rPr kumimoji="0" lang="en-US" altLang="x-none" sz="1800" b="0" i="0" u="none" strike="noStrike" cap="none" normalizeH="0" baseline="0">
                          <a:ln>
                            <a:noFill/>
                          </a:ln>
                          <a:solidFill>
                            <a:srgbClr val="000000"/>
                          </a:solidFill>
                          <a:effectLst/>
                          <a:latin typeface="Arial" charset="0"/>
                          <a:ea typeface="MS PGothic" charset="-128"/>
                        </a:rPr>
                        <a:t>Help student feel pride in work </a:t>
                      </a:r>
                    </a:p>
                    <a:p>
                      <a:pPr marL="285750" marR="0" lvl="0" indent="-285750" algn="l" defTabSz="914400" rtl="0" eaLnBrk="1" fontAlgn="base" latinLnBrk="0" hangingPunct="1">
                        <a:lnSpc>
                          <a:spcPct val="100000"/>
                        </a:lnSpc>
                        <a:spcBef>
                          <a:spcPct val="0"/>
                        </a:spcBef>
                        <a:spcAft>
                          <a:spcPct val="0"/>
                        </a:spcAft>
                        <a:buClrTx/>
                        <a:buSzTx/>
                        <a:buFont typeface="Arial" charset="0"/>
                        <a:buChar char="•"/>
                        <a:tabLst/>
                      </a:pPr>
                      <a:r>
                        <a:rPr kumimoji="0" lang="en-US" altLang="x-none" sz="1800" b="0" i="0" u="none" strike="noStrike" cap="none" normalizeH="0" baseline="0">
                          <a:ln>
                            <a:noFill/>
                          </a:ln>
                          <a:solidFill>
                            <a:srgbClr val="000000"/>
                          </a:solidFill>
                          <a:effectLst/>
                          <a:latin typeface="Arial" charset="0"/>
                          <a:ea typeface="MS PGothic" charset="-128"/>
                        </a:rPr>
                        <a:t>Recount the learning that has occurred </a:t>
                      </a:r>
                    </a:p>
                    <a:p>
                      <a:pPr marL="285750" marR="0" lvl="0" indent="-285750" algn="l" defTabSz="914400" rtl="0" eaLnBrk="1" fontAlgn="base" latinLnBrk="0" hangingPunct="1">
                        <a:lnSpc>
                          <a:spcPct val="100000"/>
                        </a:lnSpc>
                        <a:spcBef>
                          <a:spcPct val="0"/>
                        </a:spcBef>
                        <a:spcAft>
                          <a:spcPct val="0"/>
                        </a:spcAft>
                        <a:buClrTx/>
                        <a:buSzTx/>
                        <a:buFont typeface="Arial" charset="0"/>
                        <a:buChar char="•"/>
                        <a:tabLst/>
                      </a:pPr>
                      <a:r>
                        <a:rPr kumimoji="0" lang="en-US" altLang="x-none" sz="1800" b="0" i="0" u="none" strike="noStrike" cap="none" normalizeH="0" baseline="0">
                          <a:ln>
                            <a:noFill/>
                          </a:ln>
                          <a:solidFill>
                            <a:srgbClr val="000000"/>
                          </a:solidFill>
                          <a:effectLst/>
                          <a:latin typeface="Arial" charset="0"/>
                          <a:ea typeface="MS PGothic" charset="-128"/>
                        </a:rPr>
                        <a:t>Assure student they are prepared for practice</a:t>
                      </a:r>
                    </a:p>
                    <a:p>
                      <a:pPr marL="285750" marR="0" lvl="0" indent="-285750" algn="l" defTabSz="914400" rtl="0" eaLnBrk="1" fontAlgn="base" latinLnBrk="0" hangingPunct="1">
                        <a:lnSpc>
                          <a:spcPct val="100000"/>
                        </a:lnSpc>
                        <a:spcBef>
                          <a:spcPct val="0"/>
                        </a:spcBef>
                        <a:spcAft>
                          <a:spcPct val="0"/>
                        </a:spcAft>
                        <a:buClrTx/>
                        <a:buSzTx/>
                        <a:buFont typeface="Arial" charset="0"/>
                        <a:buChar char="•"/>
                        <a:tabLst/>
                      </a:pPr>
                      <a:r>
                        <a:rPr kumimoji="0" lang="en-US" altLang="x-none" sz="1800" b="0" i="0" u="none" strike="noStrike" cap="none" normalizeH="0" baseline="0">
                          <a:ln>
                            <a:noFill/>
                          </a:ln>
                          <a:solidFill>
                            <a:srgbClr val="000000"/>
                          </a:solidFill>
                          <a:effectLst/>
                          <a:latin typeface="Arial" charset="0"/>
                          <a:ea typeface="MS PGothic" charset="-128"/>
                        </a:rPr>
                        <a:t>Consider writing a letter </a:t>
                      </a:r>
                    </a:p>
                    <a:p>
                      <a:pPr marL="285750" marR="0" lvl="0" indent="-285750" algn="l" defTabSz="914400" rtl="0" eaLnBrk="1" fontAlgn="base" latinLnBrk="0" hangingPunct="1">
                        <a:lnSpc>
                          <a:spcPct val="100000"/>
                        </a:lnSpc>
                        <a:spcBef>
                          <a:spcPct val="0"/>
                        </a:spcBef>
                        <a:spcAft>
                          <a:spcPct val="0"/>
                        </a:spcAft>
                        <a:buClrTx/>
                        <a:buSzTx/>
                        <a:buFontTx/>
                        <a:buNone/>
                        <a:tabLst/>
                      </a:pPr>
                      <a:r>
                        <a:rPr kumimoji="0" lang="en-US" altLang="x-none" sz="1800" b="0" i="0" u="none" strike="noStrike" cap="none" normalizeH="0" baseline="0">
                          <a:ln>
                            <a:noFill/>
                          </a:ln>
                          <a:solidFill>
                            <a:srgbClr val="000000"/>
                          </a:solidFill>
                          <a:effectLst/>
                          <a:latin typeface="Arial" charset="0"/>
                          <a:ea typeface="MS PGothic" charset="-128"/>
                        </a:rPr>
                        <a:t>     of reference for student </a:t>
                      </a:r>
                    </a:p>
                    <a:p>
                      <a:pPr marL="285750" marR="0" lvl="0" indent="-285750" algn="l" defTabSz="914400" rtl="0" eaLnBrk="1" fontAlgn="base" latinLnBrk="0" hangingPunct="1">
                        <a:lnSpc>
                          <a:spcPct val="100000"/>
                        </a:lnSpc>
                        <a:spcBef>
                          <a:spcPct val="0"/>
                        </a:spcBef>
                        <a:spcAft>
                          <a:spcPct val="0"/>
                        </a:spcAft>
                        <a:buClrTx/>
                        <a:buSzTx/>
                        <a:buFont typeface="Arial" charset="0"/>
                        <a:buChar char="•"/>
                        <a:tabLst/>
                      </a:pPr>
                      <a:r>
                        <a:rPr kumimoji="0" lang="en-US" altLang="x-none" sz="1800" b="0" i="0" u="none" strike="noStrike" cap="none" normalizeH="0" baseline="0">
                          <a:ln>
                            <a:noFill/>
                          </a:ln>
                          <a:solidFill>
                            <a:srgbClr val="000000"/>
                          </a:solidFill>
                          <a:effectLst/>
                          <a:latin typeface="Arial" charset="0"/>
                          <a:ea typeface="MS PGothic" charset="-128"/>
                        </a:rPr>
                        <a:t>Refer possible job </a:t>
                      </a:r>
                    </a:p>
                    <a:p>
                      <a:pPr marL="285750" marR="0" lvl="0" indent="-285750" algn="l" defTabSz="914400" rtl="0" eaLnBrk="1" fontAlgn="base" latinLnBrk="0" hangingPunct="1">
                        <a:lnSpc>
                          <a:spcPct val="100000"/>
                        </a:lnSpc>
                        <a:spcBef>
                          <a:spcPct val="0"/>
                        </a:spcBef>
                        <a:spcAft>
                          <a:spcPct val="0"/>
                        </a:spcAft>
                        <a:buClrTx/>
                        <a:buSzTx/>
                        <a:buFontTx/>
                        <a:buNone/>
                        <a:tabLst/>
                      </a:pPr>
                      <a:r>
                        <a:rPr kumimoji="0" lang="en-US" altLang="x-none" sz="1800" b="0" i="0" u="none" strike="noStrike" cap="none" normalizeH="0" baseline="0">
                          <a:ln>
                            <a:noFill/>
                          </a:ln>
                          <a:solidFill>
                            <a:srgbClr val="000000"/>
                          </a:solidFill>
                          <a:effectLst/>
                          <a:latin typeface="Arial" charset="0"/>
                          <a:ea typeface="MS PGothic" charset="-128"/>
                        </a:rPr>
                        <a:t>    opportunities </a:t>
                      </a:r>
                    </a:p>
                    <a:p>
                      <a:pPr marL="285750" marR="0" lvl="0" indent="-285750" algn="l" defTabSz="914400" rtl="0" eaLnBrk="1" fontAlgn="base" latinLnBrk="0" hangingPunct="1">
                        <a:lnSpc>
                          <a:spcPct val="100000"/>
                        </a:lnSpc>
                        <a:spcBef>
                          <a:spcPct val="0"/>
                        </a:spcBef>
                        <a:spcAft>
                          <a:spcPct val="0"/>
                        </a:spcAft>
                        <a:buClrTx/>
                        <a:buSzTx/>
                        <a:buFontTx/>
                        <a:buNone/>
                        <a:tabLst/>
                      </a:pPr>
                      <a:endParaRPr kumimoji="0" lang="en-US" altLang="x-none" sz="1800" b="0" i="0" u="none" strike="noStrike" cap="none" normalizeH="0" baseline="0">
                        <a:ln>
                          <a:noFill/>
                        </a:ln>
                        <a:solidFill>
                          <a:srgbClr val="000000"/>
                        </a:solidFill>
                        <a:effectLst/>
                        <a:latin typeface="Arial" charset="0"/>
                        <a:ea typeface="MS PGothic" charset="-128"/>
                      </a:endParaRPr>
                    </a:p>
                  </a:txBody>
                  <a:tcPr marT="45699" marB="45699"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CBDE"/>
                    </a:solidFill>
                  </a:tcPr>
                </a:tc>
                <a:extLst>
                  <a:ext uri="{0D108BD9-81ED-4DB2-BD59-A6C34878D82A}">
                    <a16:rowId xmlns:a16="http://schemas.microsoft.com/office/drawing/2014/main" val="10001"/>
                  </a:ext>
                </a:extLst>
              </a:tr>
            </a:tbl>
          </a:graphicData>
        </a:graphic>
      </p:graphicFrame>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9" name="Rectangle 28">
            <a:extLst>
              <a:ext uri="{FF2B5EF4-FFF2-40B4-BE49-F238E27FC236}">
                <a16:creationId xmlns:a16="http://schemas.microsoft.com/office/drawing/2014/main" id="{827B839B-9ADE-406B-8590-F1CAEDED45A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45">
            <a:extLst>
              <a:ext uri="{FF2B5EF4-FFF2-40B4-BE49-F238E27FC236}">
                <a16:creationId xmlns:a16="http://schemas.microsoft.com/office/drawing/2014/main" id="{CFE45BF0-46DB-408C-B5F7-7B11716805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09710" y="1022350"/>
            <a:ext cx="709612" cy="2095501"/>
          </a:xfrm>
          <a:custGeom>
            <a:avLst/>
            <a:gdLst>
              <a:gd name="T0" fmla="*/ 447 w 447"/>
              <a:gd name="T1" fmla="*/ 1363 h 1363"/>
              <a:gd name="T2" fmla="*/ 0 w 447"/>
              <a:gd name="T3" fmla="*/ 987 h 1363"/>
              <a:gd name="T4" fmla="*/ 0 w 447"/>
              <a:gd name="T5" fmla="*/ 0 h 1363"/>
              <a:gd name="T6" fmla="*/ 447 w 447"/>
              <a:gd name="T7" fmla="*/ 376 h 1363"/>
              <a:gd name="T8" fmla="*/ 447 w 447"/>
              <a:gd name="T9" fmla="*/ 1363 h 1363"/>
            </a:gdLst>
            <a:ahLst/>
            <a:cxnLst>
              <a:cxn ang="0">
                <a:pos x="T0" y="T1"/>
              </a:cxn>
              <a:cxn ang="0">
                <a:pos x="T2" y="T3"/>
              </a:cxn>
              <a:cxn ang="0">
                <a:pos x="T4" y="T5"/>
              </a:cxn>
              <a:cxn ang="0">
                <a:pos x="T6" y="T7"/>
              </a:cxn>
              <a:cxn ang="0">
                <a:pos x="T8" y="T9"/>
              </a:cxn>
            </a:cxnLst>
            <a:rect l="0" t="0" r="r" b="b"/>
            <a:pathLst>
              <a:path w="447" h="1363">
                <a:moveTo>
                  <a:pt x="447" y="1363"/>
                </a:moveTo>
                <a:lnTo>
                  <a:pt x="0" y="987"/>
                </a:lnTo>
                <a:lnTo>
                  <a:pt x="0" y="0"/>
                </a:lnTo>
                <a:lnTo>
                  <a:pt x="447" y="376"/>
                </a:lnTo>
                <a:lnTo>
                  <a:pt x="447" y="1363"/>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3" name="Freeform 46">
            <a:extLst>
              <a:ext uri="{FF2B5EF4-FFF2-40B4-BE49-F238E27FC236}">
                <a16:creationId xmlns:a16="http://schemas.microsoft.com/office/drawing/2014/main" id="{2AEBC8F2-97B1-41B4-93F1-2D289E197F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09710" y="837744"/>
            <a:ext cx="403225" cy="1705431"/>
          </a:xfrm>
          <a:custGeom>
            <a:avLst/>
            <a:gdLst>
              <a:gd name="T0" fmla="*/ 254 w 254"/>
              <a:gd name="T1" fmla="*/ 987 h 1109"/>
              <a:gd name="T2" fmla="*/ 0 w 254"/>
              <a:gd name="T3" fmla="*/ 1109 h 1109"/>
              <a:gd name="T4" fmla="*/ 0 w 254"/>
              <a:gd name="T5" fmla="*/ 119 h 1109"/>
              <a:gd name="T6" fmla="*/ 254 w 254"/>
              <a:gd name="T7" fmla="*/ 0 h 1109"/>
              <a:gd name="T8" fmla="*/ 254 w 254"/>
              <a:gd name="T9" fmla="*/ 987 h 1109"/>
            </a:gdLst>
            <a:ahLst/>
            <a:cxnLst>
              <a:cxn ang="0">
                <a:pos x="T0" y="T1"/>
              </a:cxn>
              <a:cxn ang="0">
                <a:pos x="T2" y="T3"/>
              </a:cxn>
              <a:cxn ang="0">
                <a:pos x="T4" y="T5"/>
              </a:cxn>
              <a:cxn ang="0">
                <a:pos x="T6" y="T7"/>
              </a:cxn>
              <a:cxn ang="0">
                <a:pos x="T8" y="T9"/>
              </a:cxn>
            </a:cxnLst>
            <a:rect l="0" t="0" r="r" b="b"/>
            <a:pathLst>
              <a:path w="254" h="1109">
                <a:moveTo>
                  <a:pt x="254" y="987"/>
                </a:moveTo>
                <a:lnTo>
                  <a:pt x="0" y="1109"/>
                </a:lnTo>
                <a:lnTo>
                  <a:pt x="0" y="119"/>
                </a:lnTo>
                <a:lnTo>
                  <a:pt x="254" y="0"/>
                </a:lnTo>
                <a:lnTo>
                  <a:pt x="254" y="98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5" name="Freeform 47">
            <a:extLst>
              <a:ext uri="{FF2B5EF4-FFF2-40B4-BE49-F238E27FC236}">
                <a16:creationId xmlns:a16="http://schemas.microsoft.com/office/drawing/2014/main" id="{472E3A19-F5D5-48FC-BB9C-48C2F68F598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44660" y="640894"/>
            <a:ext cx="168275" cy="1713195"/>
          </a:xfrm>
          <a:custGeom>
            <a:avLst/>
            <a:gdLst>
              <a:gd name="T0" fmla="*/ 106 w 106"/>
              <a:gd name="T1" fmla="*/ 1114 h 1114"/>
              <a:gd name="T2" fmla="*/ 0 w 106"/>
              <a:gd name="T3" fmla="*/ 1005 h 1114"/>
              <a:gd name="T4" fmla="*/ 0 w 106"/>
              <a:gd name="T5" fmla="*/ 0 h 1114"/>
              <a:gd name="T6" fmla="*/ 106 w 106"/>
              <a:gd name="T7" fmla="*/ 110 h 1114"/>
              <a:gd name="T8" fmla="*/ 106 w 106"/>
              <a:gd name="T9" fmla="*/ 1114 h 1114"/>
            </a:gdLst>
            <a:ahLst/>
            <a:cxnLst>
              <a:cxn ang="0">
                <a:pos x="T0" y="T1"/>
              </a:cxn>
              <a:cxn ang="0">
                <a:pos x="T2" y="T3"/>
              </a:cxn>
              <a:cxn ang="0">
                <a:pos x="T4" y="T5"/>
              </a:cxn>
              <a:cxn ang="0">
                <a:pos x="T6" y="T7"/>
              </a:cxn>
              <a:cxn ang="0">
                <a:pos x="T8" y="T9"/>
              </a:cxn>
            </a:cxnLst>
            <a:rect l="0" t="0" r="r" b="b"/>
            <a:pathLst>
              <a:path w="106" h="1114">
                <a:moveTo>
                  <a:pt x="106" y="1114"/>
                </a:moveTo>
                <a:lnTo>
                  <a:pt x="0" y="1005"/>
                </a:lnTo>
                <a:lnTo>
                  <a:pt x="0" y="0"/>
                </a:lnTo>
                <a:lnTo>
                  <a:pt x="106" y="110"/>
                </a:lnTo>
                <a:lnTo>
                  <a:pt x="106" y="1114"/>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7" name="Freeform 44">
            <a:extLst>
              <a:ext uri="{FF2B5EF4-FFF2-40B4-BE49-F238E27FC236}">
                <a16:creationId xmlns:a16="http://schemas.microsoft.com/office/drawing/2014/main" id="{7A62E32F-BB65-43A8-8EB5-92346890E5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1223203" y="635716"/>
            <a:ext cx="328612" cy="1742360"/>
          </a:xfrm>
          <a:custGeom>
            <a:avLst/>
            <a:gdLst>
              <a:gd name="T0" fmla="*/ 207 w 207"/>
              <a:gd name="T1" fmla="*/ 987 h 1114"/>
              <a:gd name="T2" fmla="*/ 0 w 207"/>
              <a:gd name="T3" fmla="*/ 1114 h 1114"/>
              <a:gd name="T4" fmla="*/ 0 w 207"/>
              <a:gd name="T5" fmla="*/ 127 h 1114"/>
              <a:gd name="T6" fmla="*/ 207 w 207"/>
              <a:gd name="T7" fmla="*/ 0 h 1114"/>
              <a:gd name="T8" fmla="*/ 207 w 207"/>
              <a:gd name="T9" fmla="*/ 987 h 1114"/>
            </a:gdLst>
            <a:ahLst/>
            <a:cxnLst>
              <a:cxn ang="0">
                <a:pos x="T0" y="T1"/>
              </a:cxn>
              <a:cxn ang="0">
                <a:pos x="T2" y="T3"/>
              </a:cxn>
              <a:cxn ang="0">
                <a:pos x="T4" y="T5"/>
              </a:cxn>
              <a:cxn ang="0">
                <a:pos x="T6" y="T7"/>
              </a:cxn>
              <a:cxn ang="0">
                <a:pos x="T8" y="T9"/>
              </a:cxn>
            </a:cxnLst>
            <a:rect l="0" t="0" r="r" b="b"/>
            <a:pathLst>
              <a:path w="207" h="1114">
                <a:moveTo>
                  <a:pt x="207" y="987"/>
                </a:moveTo>
                <a:lnTo>
                  <a:pt x="0" y="1114"/>
                </a:lnTo>
                <a:lnTo>
                  <a:pt x="0" y="127"/>
                </a:lnTo>
                <a:lnTo>
                  <a:pt x="207" y="0"/>
                </a:lnTo>
                <a:lnTo>
                  <a:pt x="207" y="987"/>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9" name="Rectangle 38">
            <a:extLst>
              <a:ext uri="{FF2B5EF4-FFF2-40B4-BE49-F238E27FC236}">
                <a16:creationId xmlns:a16="http://schemas.microsoft.com/office/drawing/2014/main" id="{14E91B64-9FCC-451E-AFB4-A827D63293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44055" y="635715"/>
            <a:ext cx="10907863" cy="1541457"/>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2" name="Title 1"/>
          <p:cNvSpPr>
            <a:spLocks noGrp="1"/>
          </p:cNvSpPr>
          <p:nvPr>
            <p:ph type="title"/>
          </p:nvPr>
        </p:nvSpPr>
        <p:spPr>
          <a:xfrm>
            <a:off x="958506" y="800392"/>
            <a:ext cx="10264697" cy="1212102"/>
          </a:xfrm>
        </p:spPr>
        <p:txBody>
          <a:bodyPr>
            <a:normAutofit/>
          </a:bodyPr>
          <a:lstStyle/>
          <a:p>
            <a:r>
              <a:rPr lang="en-US" altLang="x-none" sz="4000">
                <a:solidFill>
                  <a:srgbClr val="FFFFFF"/>
                </a:solidFill>
                <a:ea typeface="MS PGothic" charset="-128"/>
              </a:rPr>
              <a:t>Field Instructor</a:t>
            </a:r>
            <a:r>
              <a:rPr lang="en-US" altLang="en-US" sz="4000">
                <a:solidFill>
                  <a:srgbClr val="FFFFFF"/>
                </a:solidFill>
                <a:ea typeface="MS PGothic" charset="-128"/>
              </a:rPr>
              <a:t>’</a:t>
            </a:r>
            <a:r>
              <a:rPr lang="en-US" altLang="x-none" sz="4000">
                <a:solidFill>
                  <a:srgbClr val="FFFFFF"/>
                </a:solidFill>
                <a:ea typeface="MS PGothic" charset="-128"/>
              </a:rPr>
              <a:t>s/Supervisors Expectations of Student</a:t>
            </a:r>
          </a:p>
        </p:txBody>
      </p:sp>
      <p:sp>
        <p:nvSpPr>
          <p:cNvPr id="3" name="Content Placeholder 2"/>
          <p:cNvSpPr>
            <a:spLocks noGrp="1"/>
          </p:cNvSpPr>
          <p:nvPr>
            <p:ph idx="1"/>
          </p:nvPr>
        </p:nvSpPr>
        <p:spPr>
          <a:xfrm>
            <a:off x="1367624" y="2252312"/>
            <a:ext cx="9708995" cy="4186989"/>
          </a:xfrm>
        </p:spPr>
        <p:txBody>
          <a:bodyPr anchor="ctr">
            <a:normAutofit lnSpcReduction="10000"/>
          </a:bodyPr>
          <a:lstStyle/>
          <a:p>
            <a:r>
              <a:rPr lang="en-US" altLang="x-none" sz="1500" b="1" dirty="0">
                <a:ea typeface="MS PGothic" charset="-128"/>
              </a:rPr>
              <a:t>Always be professional</a:t>
            </a:r>
            <a:r>
              <a:rPr lang="en-US" altLang="x-none" sz="1500" dirty="0">
                <a:ea typeface="MS PGothic" charset="-128"/>
              </a:rPr>
              <a:t>: That includes being on time, maintaining a professional appearance, attitude and attire, being reliable, and respectful. </a:t>
            </a:r>
          </a:p>
          <a:p>
            <a:r>
              <a:rPr lang="en-US" altLang="x-none" sz="1500" b="1" dirty="0">
                <a:ea typeface="MS PGothic" charset="-128"/>
              </a:rPr>
              <a:t>Cooperation</a:t>
            </a:r>
            <a:r>
              <a:rPr lang="en-US" altLang="x-none" sz="1500" dirty="0">
                <a:ea typeface="MS PGothic" charset="-128"/>
              </a:rPr>
              <a:t>: The ability to be cooperative and willing to work and learn alongside co-workers, colleagues, and peers is essential to a successful internship. </a:t>
            </a:r>
          </a:p>
          <a:p>
            <a:r>
              <a:rPr lang="en-US" altLang="x-none" sz="1500" b="1" dirty="0">
                <a:ea typeface="MS PGothic" charset="-128"/>
              </a:rPr>
              <a:t>Initiative: </a:t>
            </a:r>
            <a:r>
              <a:rPr lang="en-US" altLang="x-none" sz="1500" dirty="0">
                <a:ea typeface="MS PGothic" charset="-128"/>
              </a:rPr>
              <a:t>Interns are expected to complete whatever duties they are assigned. More importantly, however, is an intern</a:t>
            </a:r>
            <a:r>
              <a:rPr lang="en-US" altLang="en-US" sz="1500" dirty="0">
                <a:ea typeface="MS PGothic" charset="-128"/>
              </a:rPr>
              <a:t>’</a:t>
            </a:r>
            <a:r>
              <a:rPr lang="en-US" altLang="x-none" sz="1500" dirty="0">
                <a:ea typeface="MS PGothic" charset="-128"/>
              </a:rPr>
              <a:t>s ability to be resourceful and to look around, see what needs to be done, and do it if they can. </a:t>
            </a:r>
          </a:p>
          <a:p>
            <a:r>
              <a:rPr lang="en-US" altLang="x-none" sz="1500" b="1" dirty="0">
                <a:ea typeface="MS PGothic" charset="-128"/>
              </a:rPr>
              <a:t>Willingness to learn</a:t>
            </a:r>
            <a:r>
              <a:rPr lang="en-US" altLang="x-none" sz="1500" dirty="0">
                <a:ea typeface="MS PGothic" charset="-128"/>
              </a:rPr>
              <a:t>: Learning about the job, assigned duties, the agency and the agency culture is important. Supervisors appreciate interns who know when to say </a:t>
            </a:r>
            <a:r>
              <a:rPr lang="en-US" altLang="en-US" sz="1500" dirty="0">
                <a:ea typeface="MS PGothic" charset="-128"/>
              </a:rPr>
              <a:t>“</a:t>
            </a:r>
            <a:r>
              <a:rPr lang="en-US" altLang="x-none" sz="1500" dirty="0">
                <a:ea typeface="MS PGothic" charset="-128"/>
              </a:rPr>
              <a:t>I don</a:t>
            </a:r>
            <a:r>
              <a:rPr lang="en-US" altLang="en-US" sz="1500" dirty="0">
                <a:ea typeface="MS PGothic" charset="-128"/>
              </a:rPr>
              <a:t>’</a:t>
            </a:r>
            <a:r>
              <a:rPr lang="en-US" altLang="x-none" sz="1500" dirty="0">
                <a:ea typeface="MS PGothic" charset="-128"/>
              </a:rPr>
              <a:t>t know</a:t>
            </a:r>
            <a:r>
              <a:rPr lang="en-US" altLang="en-US" sz="1500" dirty="0">
                <a:ea typeface="MS PGothic" charset="-128"/>
              </a:rPr>
              <a:t>”</a:t>
            </a:r>
            <a:r>
              <a:rPr lang="en-US" altLang="x-none" sz="1500" dirty="0">
                <a:ea typeface="MS PGothic" charset="-128"/>
              </a:rPr>
              <a:t> or </a:t>
            </a:r>
            <a:r>
              <a:rPr lang="en-US" altLang="en-US" sz="1500" dirty="0">
                <a:ea typeface="MS PGothic" charset="-128"/>
              </a:rPr>
              <a:t>“</a:t>
            </a:r>
            <a:r>
              <a:rPr lang="en-US" altLang="x-none" sz="1500" dirty="0">
                <a:ea typeface="MS PGothic" charset="-128"/>
              </a:rPr>
              <a:t>I need help</a:t>
            </a:r>
            <a:r>
              <a:rPr lang="en-US" altLang="en-US" sz="1500" dirty="0">
                <a:ea typeface="MS PGothic" charset="-128"/>
              </a:rPr>
              <a:t>”</a:t>
            </a:r>
            <a:r>
              <a:rPr lang="en-US" altLang="x-none" sz="1500" dirty="0">
                <a:ea typeface="MS PGothic" charset="-128"/>
              </a:rPr>
              <a:t>. </a:t>
            </a:r>
          </a:p>
          <a:p>
            <a:r>
              <a:rPr lang="en-US" altLang="x-none" sz="1500" b="1" dirty="0">
                <a:ea typeface="MS PGothic" charset="-128"/>
              </a:rPr>
              <a:t>Willingness to follow directions</a:t>
            </a:r>
            <a:r>
              <a:rPr lang="en-US" altLang="x-none" sz="1500" dirty="0">
                <a:ea typeface="MS PGothic" charset="-128"/>
              </a:rPr>
              <a:t>: Following directions and being able to work on well-established routines without direction are valuable skills supervisors expect. </a:t>
            </a:r>
          </a:p>
          <a:p>
            <a:r>
              <a:rPr lang="en-US" altLang="x-none" sz="1500" b="1" dirty="0">
                <a:ea typeface="MS PGothic" charset="-128"/>
              </a:rPr>
              <a:t>Open and receptive to feedback</a:t>
            </a:r>
            <a:r>
              <a:rPr lang="en-US" altLang="x-none" sz="1500" dirty="0">
                <a:ea typeface="MS PGothic" charset="-128"/>
              </a:rPr>
              <a:t>: Among the many functions of a supervisor is to provide constructive feedback. An intern</a:t>
            </a:r>
            <a:r>
              <a:rPr lang="en-US" altLang="en-US" sz="1500" dirty="0">
                <a:ea typeface="MS PGothic" charset="-128"/>
              </a:rPr>
              <a:t>’</a:t>
            </a:r>
            <a:r>
              <a:rPr lang="en-US" altLang="x-none" sz="1500" dirty="0">
                <a:ea typeface="MS PGothic" charset="-128"/>
              </a:rPr>
              <a:t>s ability to take in feedback and integrate it into their learning and overall performance will go a long way in your internship and future professional experience in the field. </a:t>
            </a:r>
          </a:p>
          <a:p>
            <a:pPr>
              <a:buFontTx/>
              <a:buNone/>
            </a:pPr>
            <a:endParaRPr lang="en-US" altLang="x-none" sz="1500" dirty="0">
              <a:ea typeface="MS PGothic" charset="-128"/>
            </a:endParaRPr>
          </a:p>
          <a:p>
            <a:pPr>
              <a:buFontTx/>
              <a:buNone/>
            </a:pPr>
            <a:r>
              <a:rPr lang="en-US" altLang="x-none" sz="1500" dirty="0">
                <a:ea typeface="MS PGothic" charset="-128"/>
              </a:rPr>
              <a:t>Ultimately, field instructors want students that are willing to learn, explore, and embrace. They want someone they will be proud to call a colleague.</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299E9D-2AC4-4DCD-B2E0-C882DA4715AA}"/>
              </a:ext>
            </a:extLst>
          </p:cNvPr>
          <p:cNvSpPr>
            <a:spLocks noGrp="1"/>
          </p:cNvSpPr>
          <p:nvPr>
            <p:ph type="title"/>
          </p:nvPr>
        </p:nvSpPr>
        <p:spPr>
          <a:xfrm>
            <a:off x="838200" y="620392"/>
            <a:ext cx="3374136" cy="5504688"/>
          </a:xfrm>
        </p:spPr>
        <p:txBody>
          <a:bodyPr>
            <a:normAutofit/>
          </a:bodyPr>
          <a:lstStyle/>
          <a:p>
            <a:r>
              <a:rPr lang="en-US" dirty="0"/>
              <a:t>Agenda </a:t>
            </a:r>
          </a:p>
        </p:txBody>
      </p:sp>
      <p:graphicFrame>
        <p:nvGraphicFramePr>
          <p:cNvPr id="5" name="Content Placeholder 2">
            <a:extLst>
              <a:ext uri="{FF2B5EF4-FFF2-40B4-BE49-F238E27FC236}">
                <a16:creationId xmlns:a16="http://schemas.microsoft.com/office/drawing/2014/main" id="{0163995D-5AAD-4D14-854E-4FDF0F47F6C5}"/>
              </a:ext>
            </a:extLst>
          </p:cNvPr>
          <p:cNvGraphicFramePr>
            <a:graphicFrameLocks noGrp="1"/>
          </p:cNvGraphicFramePr>
          <p:nvPr>
            <p:ph idx="1"/>
            <p:extLst>
              <p:ext uri="{D42A27DB-BD31-4B8C-83A1-F6EECF244321}">
                <p14:modId xmlns:p14="http://schemas.microsoft.com/office/powerpoint/2010/main" val="426364164"/>
              </p:ext>
            </p:extLst>
          </p:nvPr>
        </p:nvGraphicFramePr>
        <p:xfrm>
          <a:off x="5093208" y="620392"/>
          <a:ext cx="6263640" cy="550468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76159780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827B839B-9ADE-406B-8590-F1CAEDED45A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45">
            <a:extLst>
              <a:ext uri="{FF2B5EF4-FFF2-40B4-BE49-F238E27FC236}">
                <a16:creationId xmlns:a16="http://schemas.microsoft.com/office/drawing/2014/main" id="{CFE45BF0-46DB-408C-B5F7-7B11716805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09710" y="1022350"/>
            <a:ext cx="709612" cy="2095501"/>
          </a:xfrm>
          <a:custGeom>
            <a:avLst/>
            <a:gdLst>
              <a:gd name="T0" fmla="*/ 447 w 447"/>
              <a:gd name="T1" fmla="*/ 1363 h 1363"/>
              <a:gd name="T2" fmla="*/ 0 w 447"/>
              <a:gd name="T3" fmla="*/ 987 h 1363"/>
              <a:gd name="T4" fmla="*/ 0 w 447"/>
              <a:gd name="T5" fmla="*/ 0 h 1363"/>
              <a:gd name="T6" fmla="*/ 447 w 447"/>
              <a:gd name="T7" fmla="*/ 376 h 1363"/>
              <a:gd name="T8" fmla="*/ 447 w 447"/>
              <a:gd name="T9" fmla="*/ 1363 h 1363"/>
            </a:gdLst>
            <a:ahLst/>
            <a:cxnLst>
              <a:cxn ang="0">
                <a:pos x="T0" y="T1"/>
              </a:cxn>
              <a:cxn ang="0">
                <a:pos x="T2" y="T3"/>
              </a:cxn>
              <a:cxn ang="0">
                <a:pos x="T4" y="T5"/>
              </a:cxn>
              <a:cxn ang="0">
                <a:pos x="T6" y="T7"/>
              </a:cxn>
              <a:cxn ang="0">
                <a:pos x="T8" y="T9"/>
              </a:cxn>
            </a:cxnLst>
            <a:rect l="0" t="0" r="r" b="b"/>
            <a:pathLst>
              <a:path w="447" h="1363">
                <a:moveTo>
                  <a:pt x="447" y="1363"/>
                </a:moveTo>
                <a:lnTo>
                  <a:pt x="0" y="987"/>
                </a:lnTo>
                <a:lnTo>
                  <a:pt x="0" y="0"/>
                </a:lnTo>
                <a:lnTo>
                  <a:pt x="447" y="376"/>
                </a:lnTo>
                <a:lnTo>
                  <a:pt x="447" y="1363"/>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2" name="Freeform 46">
            <a:extLst>
              <a:ext uri="{FF2B5EF4-FFF2-40B4-BE49-F238E27FC236}">
                <a16:creationId xmlns:a16="http://schemas.microsoft.com/office/drawing/2014/main" id="{2AEBC8F2-97B1-41B4-93F1-2D289E197F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09710" y="837744"/>
            <a:ext cx="403225" cy="1705431"/>
          </a:xfrm>
          <a:custGeom>
            <a:avLst/>
            <a:gdLst>
              <a:gd name="T0" fmla="*/ 254 w 254"/>
              <a:gd name="T1" fmla="*/ 987 h 1109"/>
              <a:gd name="T2" fmla="*/ 0 w 254"/>
              <a:gd name="T3" fmla="*/ 1109 h 1109"/>
              <a:gd name="T4" fmla="*/ 0 w 254"/>
              <a:gd name="T5" fmla="*/ 119 h 1109"/>
              <a:gd name="T6" fmla="*/ 254 w 254"/>
              <a:gd name="T7" fmla="*/ 0 h 1109"/>
              <a:gd name="T8" fmla="*/ 254 w 254"/>
              <a:gd name="T9" fmla="*/ 987 h 1109"/>
            </a:gdLst>
            <a:ahLst/>
            <a:cxnLst>
              <a:cxn ang="0">
                <a:pos x="T0" y="T1"/>
              </a:cxn>
              <a:cxn ang="0">
                <a:pos x="T2" y="T3"/>
              </a:cxn>
              <a:cxn ang="0">
                <a:pos x="T4" y="T5"/>
              </a:cxn>
              <a:cxn ang="0">
                <a:pos x="T6" y="T7"/>
              </a:cxn>
              <a:cxn ang="0">
                <a:pos x="T8" y="T9"/>
              </a:cxn>
            </a:cxnLst>
            <a:rect l="0" t="0" r="r" b="b"/>
            <a:pathLst>
              <a:path w="254" h="1109">
                <a:moveTo>
                  <a:pt x="254" y="987"/>
                </a:moveTo>
                <a:lnTo>
                  <a:pt x="0" y="1109"/>
                </a:lnTo>
                <a:lnTo>
                  <a:pt x="0" y="119"/>
                </a:lnTo>
                <a:lnTo>
                  <a:pt x="254" y="0"/>
                </a:lnTo>
                <a:lnTo>
                  <a:pt x="254" y="98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4" name="Freeform 47">
            <a:extLst>
              <a:ext uri="{FF2B5EF4-FFF2-40B4-BE49-F238E27FC236}">
                <a16:creationId xmlns:a16="http://schemas.microsoft.com/office/drawing/2014/main" id="{472E3A19-F5D5-48FC-BB9C-48C2F68F598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44660" y="640894"/>
            <a:ext cx="168275" cy="1713195"/>
          </a:xfrm>
          <a:custGeom>
            <a:avLst/>
            <a:gdLst>
              <a:gd name="T0" fmla="*/ 106 w 106"/>
              <a:gd name="T1" fmla="*/ 1114 h 1114"/>
              <a:gd name="T2" fmla="*/ 0 w 106"/>
              <a:gd name="T3" fmla="*/ 1005 h 1114"/>
              <a:gd name="T4" fmla="*/ 0 w 106"/>
              <a:gd name="T5" fmla="*/ 0 h 1114"/>
              <a:gd name="T6" fmla="*/ 106 w 106"/>
              <a:gd name="T7" fmla="*/ 110 h 1114"/>
              <a:gd name="T8" fmla="*/ 106 w 106"/>
              <a:gd name="T9" fmla="*/ 1114 h 1114"/>
            </a:gdLst>
            <a:ahLst/>
            <a:cxnLst>
              <a:cxn ang="0">
                <a:pos x="T0" y="T1"/>
              </a:cxn>
              <a:cxn ang="0">
                <a:pos x="T2" y="T3"/>
              </a:cxn>
              <a:cxn ang="0">
                <a:pos x="T4" y="T5"/>
              </a:cxn>
              <a:cxn ang="0">
                <a:pos x="T6" y="T7"/>
              </a:cxn>
              <a:cxn ang="0">
                <a:pos x="T8" y="T9"/>
              </a:cxn>
            </a:cxnLst>
            <a:rect l="0" t="0" r="r" b="b"/>
            <a:pathLst>
              <a:path w="106" h="1114">
                <a:moveTo>
                  <a:pt x="106" y="1114"/>
                </a:moveTo>
                <a:lnTo>
                  <a:pt x="0" y="1005"/>
                </a:lnTo>
                <a:lnTo>
                  <a:pt x="0" y="0"/>
                </a:lnTo>
                <a:lnTo>
                  <a:pt x="106" y="110"/>
                </a:lnTo>
                <a:lnTo>
                  <a:pt x="106" y="1114"/>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6" name="Freeform 44">
            <a:extLst>
              <a:ext uri="{FF2B5EF4-FFF2-40B4-BE49-F238E27FC236}">
                <a16:creationId xmlns:a16="http://schemas.microsoft.com/office/drawing/2014/main" id="{7A62E32F-BB65-43A8-8EB5-92346890E5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1223203" y="635716"/>
            <a:ext cx="328612" cy="1742360"/>
          </a:xfrm>
          <a:custGeom>
            <a:avLst/>
            <a:gdLst>
              <a:gd name="T0" fmla="*/ 207 w 207"/>
              <a:gd name="T1" fmla="*/ 987 h 1114"/>
              <a:gd name="T2" fmla="*/ 0 w 207"/>
              <a:gd name="T3" fmla="*/ 1114 h 1114"/>
              <a:gd name="T4" fmla="*/ 0 w 207"/>
              <a:gd name="T5" fmla="*/ 127 h 1114"/>
              <a:gd name="T6" fmla="*/ 207 w 207"/>
              <a:gd name="T7" fmla="*/ 0 h 1114"/>
              <a:gd name="T8" fmla="*/ 207 w 207"/>
              <a:gd name="T9" fmla="*/ 987 h 1114"/>
            </a:gdLst>
            <a:ahLst/>
            <a:cxnLst>
              <a:cxn ang="0">
                <a:pos x="T0" y="T1"/>
              </a:cxn>
              <a:cxn ang="0">
                <a:pos x="T2" y="T3"/>
              </a:cxn>
              <a:cxn ang="0">
                <a:pos x="T4" y="T5"/>
              </a:cxn>
              <a:cxn ang="0">
                <a:pos x="T6" y="T7"/>
              </a:cxn>
              <a:cxn ang="0">
                <a:pos x="T8" y="T9"/>
              </a:cxn>
            </a:cxnLst>
            <a:rect l="0" t="0" r="r" b="b"/>
            <a:pathLst>
              <a:path w="207" h="1114">
                <a:moveTo>
                  <a:pt x="207" y="987"/>
                </a:moveTo>
                <a:lnTo>
                  <a:pt x="0" y="1114"/>
                </a:lnTo>
                <a:lnTo>
                  <a:pt x="0" y="127"/>
                </a:lnTo>
                <a:lnTo>
                  <a:pt x="207" y="0"/>
                </a:lnTo>
                <a:lnTo>
                  <a:pt x="207" y="987"/>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8" name="Rectangle 17">
            <a:extLst>
              <a:ext uri="{FF2B5EF4-FFF2-40B4-BE49-F238E27FC236}">
                <a16:creationId xmlns:a16="http://schemas.microsoft.com/office/drawing/2014/main" id="{14E91B64-9FCC-451E-AFB4-A827D63293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44055" y="635715"/>
            <a:ext cx="10907863" cy="1541457"/>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2" name="Title 1"/>
          <p:cNvSpPr>
            <a:spLocks noGrp="1"/>
          </p:cNvSpPr>
          <p:nvPr>
            <p:ph type="title"/>
          </p:nvPr>
        </p:nvSpPr>
        <p:spPr>
          <a:xfrm>
            <a:off x="958506" y="800392"/>
            <a:ext cx="10264697" cy="1212102"/>
          </a:xfrm>
        </p:spPr>
        <p:txBody>
          <a:bodyPr>
            <a:normAutofit/>
          </a:bodyPr>
          <a:lstStyle/>
          <a:p>
            <a:r>
              <a:rPr lang="en-US" altLang="x-none" sz="4000" dirty="0">
                <a:solidFill>
                  <a:srgbClr val="FFFFFF"/>
                </a:solidFill>
                <a:ea typeface="MS PGothic" charset="-128"/>
              </a:rPr>
              <a:t>Student</a:t>
            </a:r>
            <a:r>
              <a:rPr lang="en-US" altLang="en-US" sz="4000" dirty="0">
                <a:solidFill>
                  <a:srgbClr val="FFFFFF"/>
                </a:solidFill>
                <a:ea typeface="MS PGothic" charset="-128"/>
              </a:rPr>
              <a:t>’</a:t>
            </a:r>
            <a:r>
              <a:rPr lang="en-US" altLang="x-none" sz="4000" dirty="0">
                <a:solidFill>
                  <a:srgbClr val="FFFFFF"/>
                </a:solidFill>
                <a:ea typeface="MS PGothic" charset="-128"/>
              </a:rPr>
              <a:t>s Expectations of Field Instruction/Supervision</a:t>
            </a:r>
          </a:p>
        </p:txBody>
      </p:sp>
      <p:sp>
        <p:nvSpPr>
          <p:cNvPr id="3" name="Content Placeholder 2"/>
          <p:cNvSpPr>
            <a:spLocks noGrp="1"/>
          </p:cNvSpPr>
          <p:nvPr>
            <p:ph idx="1"/>
          </p:nvPr>
        </p:nvSpPr>
        <p:spPr>
          <a:xfrm>
            <a:off x="1367624" y="2177170"/>
            <a:ext cx="9708995" cy="4396885"/>
          </a:xfrm>
        </p:spPr>
        <p:txBody>
          <a:bodyPr anchor="ctr">
            <a:normAutofit/>
          </a:bodyPr>
          <a:lstStyle/>
          <a:p>
            <a:r>
              <a:rPr lang="en-US" altLang="x-none" sz="1400" b="1" dirty="0">
                <a:ea typeface="MS PGothic" charset="-128"/>
              </a:rPr>
              <a:t>Training: </a:t>
            </a:r>
            <a:r>
              <a:rPr lang="en-US" altLang="x-none" sz="1400" dirty="0">
                <a:ea typeface="MS PGothic" charset="-128"/>
              </a:rPr>
              <a:t>Provide training necessary for student to do the assigned tasks and duties. Students expect to be taught how to effectively accomplish the task at hand.</a:t>
            </a:r>
          </a:p>
          <a:p>
            <a:r>
              <a:rPr lang="en-US" altLang="x-none" sz="1400" b="1" dirty="0">
                <a:ea typeface="MS PGothic" charset="-128"/>
              </a:rPr>
              <a:t>Communication: </a:t>
            </a:r>
            <a:r>
              <a:rPr lang="en-US" altLang="x-none" sz="1400" dirty="0">
                <a:ea typeface="MS PGothic" charset="-128"/>
              </a:rPr>
              <a:t>Clearly articulate expectations of the student. Explain any important policies, rules, and regulations of the agency that the student should know. Additionally, clearly state any consequences should the student not follow rules and regulations, or if they don</a:t>
            </a:r>
            <a:r>
              <a:rPr lang="en-US" altLang="en-US" sz="1400" dirty="0">
                <a:ea typeface="MS PGothic" charset="-128"/>
              </a:rPr>
              <a:t>’</a:t>
            </a:r>
            <a:r>
              <a:rPr lang="en-US" altLang="x-none" sz="1400" dirty="0">
                <a:ea typeface="MS PGothic" charset="-128"/>
              </a:rPr>
              <a:t>t live up to what is expected of them. </a:t>
            </a:r>
          </a:p>
          <a:p>
            <a:r>
              <a:rPr lang="en-US" altLang="x-none" sz="1400" b="1" dirty="0">
                <a:ea typeface="MS PGothic" charset="-128"/>
              </a:rPr>
              <a:t>Professional development: </a:t>
            </a:r>
            <a:r>
              <a:rPr lang="en-US" altLang="x-none" sz="1400" dirty="0">
                <a:ea typeface="MS PGothic" charset="-128"/>
              </a:rPr>
              <a:t>Help them develop new skills.</a:t>
            </a:r>
          </a:p>
          <a:p>
            <a:r>
              <a:rPr lang="en-US" altLang="x-none" sz="1400" b="1" dirty="0">
                <a:ea typeface="MS PGothic" charset="-128"/>
              </a:rPr>
              <a:t>Be available: </a:t>
            </a:r>
            <a:r>
              <a:rPr lang="en-US" altLang="x-none" sz="1400" dirty="0">
                <a:ea typeface="MS PGothic" charset="-128"/>
              </a:rPr>
              <a:t>for consultation on difficult cases and guidance. </a:t>
            </a:r>
            <a:r>
              <a:rPr lang="en-US" altLang="x-none" sz="1400" b="1" dirty="0">
                <a:ea typeface="MS PGothic" charset="-128"/>
              </a:rPr>
              <a:t>Redirect their efforts: </a:t>
            </a:r>
            <a:r>
              <a:rPr lang="en-US" altLang="x-none" sz="1400" dirty="0">
                <a:ea typeface="MS PGothic" charset="-128"/>
              </a:rPr>
              <a:t>when they make a mistake or need help to perform their work more effectively. </a:t>
            </a:r>
          </a:p>
          <a:p>
            <a:r>
              <a:rPr lang="en-US" altLang="x-none" sz="1400" b="1" dirty="0">
                <a:ea typeface="MS PGothic" charset="-128"/>
              </a:rPr>
              <a:t>Keep them in the loop: </a:t>
            </a:r>
            <a:r>
              <a:rPr lang="en-US" altLang="x-none" sz="1400" dirty="0">
                <a:ea typeface="MS PGothic" charset="-128"/>
              </a:rPr>
              <a:t>Inform the student of any changes in the their duties and responsibilities, and about anything else which affects the student and their work.</a:t>
            </a:r>
          </a:p>
          <a:p>
            <a:r>
              <a:rPr lang="en-US" altLang="x-none" sz="1400" b="1" dirty="0">
                <a:ea typeface="MS PGothic" charset="-128"/>
              </a:rPr>
              <a:t>Provide feedback and evaluation: </a:t>
            </a:r>
            <a:r>
              <a:rPr lang="en-US" altLang="x-none" sz="1400" dirty="0">
                <a:ea typeface="MS PGothic" charset="-128"/>
              </a:rPr>
              <a:t>Evaluate the student</a:t>
            </a:r>
            <a:r>
              <a:rPr lang="en-US" altLang="en-US" sz="1400" dirty="0">
                <a:ea typeface="MS PGothic" charset="-128"/>
              </a:rPr>
              <a:t>’</a:t>
            </a:r>
            <a:r>
              <a:rPr lang="en-US" altLang="x-none" sz="1400" dirty="0">
                <a:ea typeface="MS PGothic" charset="-128"/>
              </a:rPr>
              <a:t>s performance including providing feedback on what they are doing well and make suggestions on how they can improve. </a:t>
            </a:r>
          </a:p>
          <a:p>
            <a:pPr>
              <a:buFontTx/>
              <a:buNone/>
            </a:pPr>
            <a:endParaRPr lang="en-US" altLang="x-none" sz="1400" dirty="0">
              <a:ea typeface="MS PGothic" charset="-128"/>
            </a:endParaRPr>
          </a:p>
          <a:p>
            <a:pPr>
              <a:buFontTx/>
              <a:buNone/>
            </a:pPr>
            <a:r>
              <a:rPr lang="en-US" altLang="x-none" sz="1400" dirty="0">
                <a:ea typeface="MS PGothic" charset="-128"/>
              </a:rPr>
              <a:t>Ultimately, students want someone who will listen, teach and guide them into embracing and fulfilling their burgeoning professional identity. </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ctrTitle"/>
          </p:nvPr>
        </p:nvSpPr>
        <p:spPr>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7"/>
                    </a:schemeClr>
                  </a:outerShdw>
                </a:effectLst>
              </a14:hiddenEffects>
            </a:ext>
          </a:extLst>
        </p:spPr>
        <p:txBody>
          <a:bodyPr/>
          <a:lstStyle/>
          <a:p>
            <a:pPr eaLnBrk="1" hangingPunct="1">
              <a:defRPr/>
            </a:pPr>
            <a:r>
              <a:rPr lang="en-US" dirty="0">
                <a:ea typeface="ＭＳ Ｐゴシック" charset="0"/>
                <a:cs typeface="+mj-cs"/>
              </a:rPr>
              <a:t>BA Program</a:t>
            </a:r>
          </a:p>
        </p:txBody>
      </p:sp>
      <p:sp>
        <p:nvSpPr>
          <p:cNvPr id="5123" name="Subtitle 2"/>
          <p:cNvSpPr>
            <a:spLocks noGrp="1"/>
          </p:cNvSpPr>
          <p:nvPr>
            <p:ph type="subTitle" idx="1"/>
          </p:nvPr>
        </p:nvSpPr>
        <p:spPr>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7"/>
                    </a:schemeClr>
                  </a:outerShdw>
                </a:effectLst>
              </a14:hiddenEffects>
            </a:ext>
          </a:extLst>
        </p:spPr>
        <p:txBody>
          <a:bodyPr>
            <a:normAutofit/>
          </a:bodyPr>
          <a:lstStyle/>
          <a:p>
            <a:pPr eaLnBrk="1" hangingPunct="1">
              <a:defRPr/>
            </a:pPr>
            <a:r>
              <a:rPr lang="en-US" dirty="0">
                <a:ea typeface="ＭＳ Ｐゴシック" charset="0"/>
                <a:cs typeface="+mn-cs"/>
              </a:rPr>
              <a:t>Kenya Anderson</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2" name="Rectangle 71">
            <a:extLst>
              <a:ext uri="{FF2B5EF4-FFF2-40B4-BE49-F238E27FC236}">
                <a16:creationId xmlns:a16="http://schemas.microsoft.com/office/drawing/2014/main" id="{827B839B-9ADE-406B-8590-F1CAEDED45A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45">
            <a:extLst>
              <a:ext uri="{FF2B5EF4-FFF2-40B4-BE49-F238E27FC236}">
                <a16:creationId xmlns:a16="http://schemas.microsoft.com/office/drawing/2014/main" id="{CFE45BF0-46DB-408C-B5F7-7B11716805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09710" y="1022350"/>
            <a:ext cx="709612" cy="2095501"/>
          </a:xfrm>
          <a:custGeom>
            <a:avLst/>
            <a:gdLst>
              <a:gd name="T0" fmla="*/ 447 w 447"/>
              <a:gd name="T1" fmla="*/ 1363 h 1363"/>
              <a:gd name="T2" fmla="*/ 0 w 447"/>
              <a:gd name="T3" fmla="*/ 987 h 1363"/>
              <a:gd name="T4" fmla="*/ 0 w 447"/>
              <a:gd name="T5" fmla="*/ 0 h 1363"/>
              <a:gd name="T6" fmla="*/ 447 w 447"/>
              <a:gd name="T7" fmla="*/ 376 h 1363"/>
              <a:gd name="T8" fmla="*/ 447 w 447"/>
              <a:gd name="T9" fmla="*/ 1363 h 1363"/>
            </a:gdLst>
            <a:ahLst/>
            <a:cxnLst>
              <a:cxn ang="0">
                <a:pos x="T0" y="T1"/>
              </a:cxn>
              <a:cxn ang="0">
                <a:pos x="T2" y="T3"/>
              </a:cxn>
              <a:cxn ang="0">
                <a:pos x="T4" y="T5"/>
              </a:cxn>
              <a:cxn ang="0">
                <a:pos x="T6" y="T7"/>
              </a:cxn>
              <a:cxn ang="0">
                <a:pos x="T8" y="T9"/>
              </a:cxn>
            </a:cxnLst>
            <a:rect l="0" t="0" r="r" b="b"/>
            <a:pathLst>
              <a:path w="447" h="1363">
                <a:moveTo>
                  <a:pt x="447" y="1363"/>
                </a:moveTo>
                <a:lnTo>
                  <a:pt x="0" y="987"/>
                </a:lnTo>
                <a:lnTo>
                  <a:pt x="0" y="0"/>
                </a:lnTo>
                <a:lnTo>
                  <a:pt x="447" y="376"/>
                </a:lnTo>
                <a:lnTo>
                  <a:pt x="447" y="1363"/>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76" name="Freeform 46">
            <a:extLst>
              <a:ext uri="{FF2B5EF4-FFF2-40B4-BE49-F238E27FC236}">
                <a16:creationId xmlns:a16="http://schemas.microsoft.com/office/drawing/2014/main" id="{2AEBC8F2-97B1-41B4-93F1-2D289E197F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09710" y="837744"/>
            <a:ext cx="403225" cy="1705431"/>
          </a:xfrm>
          <a:custGeom>
            <a:avLst/>
            <a:gdLst>
              <a:gd name="T0" fmla="*/ 254 w 254"/>
              <a:gd name="T1" fmla="*/ 987 h 1109"/>
              <a:gd name="T2" fmla="*/ 0 w 254"/>
              <a:gd name="T3" fmla="*/ 1109 h 1109"/>
              <a:gd name="T4" fmla="*/ 0 w 254"/>
              <a:gd name="T5" fmla="*/ 119 h 1109"/>
              <a:gd name="T6" fmla="*/ 254 w 254"/>
              <a:gd name="T7" fmla="*/ 0 h 1109"/>
              <a:gd name="T8" fmla="*/ 254 w 254"/>
              <a:gd name="T9" fmla="*/ 987 h 1109"/>
            </a:gdLst>
            <a:ahLst/>
            <a:cxnLst>
              <a:cxn ang="0">
                <a:pos x="T0" y="T1"/>
              </a:cxn>
              <a:cxn ang="0">
                <a:pos x="T2" y="T3"/>
              </a:cxn>
              <a:cxn ang="0">
                <a:pos x="T4" y="T5"/>
              </a:cxn>
              <a:cxn ang="0">
                <a:pos x="T6" y="T7"/>
              </a:cxn>
              <a:cxn ang="0">
                <a:pos x="T8" y="T9"/>
              </a:cxn>
            </a:cxnLst>
            <a:rect l="0" t="0" r="r" b="b"/>
            <a:pathLst>
              <a:path w="254" h="1109">
                <a:moveTo>
                  <a:pt x="254" y="987"/>
                </a:moveTo>
                <a:lnTo>
                  <a:pt x="0" y="1109"/>
                </a:lnTo>
                <a:lnTo>
                  <a:pt x="0" y="119"/>
                </a:lnTo>
                <a:lnTo>
                  <a:pt x="254" y="0"/>
                </a:lnTo>
                <a:lnTo>
                  <a:pt x="254" y="98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78" name="Freeform 47">
            <a:extLst>
              <a:ext uri="{FF2B5EF4-FFF2-40B4-BE49-F238E27FC236}">
                <a16:creationId xmlns:a16="http://schemas.microsoft.com/office/drawing/2014/main" id="{472E3A19-F5D5-48FC-BB9C-48C2F68F598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44660" y="640894"/>
            <a:ext cx="168275" cy="1713195"/>
          </a:xfrm>
          <a:custGeom>
            <a:avLst/>
            <a:gdLst>
              <a:gd name="T0" fmla="*/ 106 w 106"/>
              <a:gd name="T1" fmla="*/ 1114 h 1114"/>
              <a:gd name="T2" fmla="*/ 0 w 106"/>
              <a:gd name="T3" fmla="*/ 1005 h 1114"/>
              <a:gd name="T4" fmla="*/ 0 w 106"/>
              <a:gd name="T5" fmla="*/ 0 h 1114"/>
              <a:gd name="T6" fmla="*/ 106 w 106"/>
              <a:gd name="T7" fmla="*/ 110 h 1114"/>
              <a:gd name="T8" fmla="*/ 106 w 106"/>
              <a:gd name="T9" fmla="*/ 1114 h 1114"/>
            </a:gdLst>
            <a:ahLst/>
            <a:cxnLst>
              <a:cxn ang="0">
                <a:pos x="T0" y="T1"/>
              </a:cxn>
              <a:cxn ang="0">
                <a:pos x="T2" y="T3"/>
              </a:cxn>
              <a:cxn ang="0">
                <a:pos x="T4" y="T5"/>
              </a:cxn>
              <a:cxn ang="0">
                <a:pos x="T6" y="T7"/>
              </a:cxn>
              <a:cxn ang="0">
                <a:pos x="T8" y="T9"/>
              </a:cxn>
            </a:cxnLst>
            <a:rect l="0" t="0" r="r" b="b"/>
            <a:pathLst>
              <a:path w="106" h="1114">
                <a:moveTo>
                  <a:pt x="106" y="1114"/>
                </a:moveTo>
                <a:lnTo>
                  <a:pt x="0" y="1005"/>
                </a:lnTo>
                <a:lnTo>
                  <a:pt x="0" y="0"/>
                </a:lnTo>
                <a:lnTo>
                  <a:pt x="106" y="110"/>
                </a:lnTo>
                <a:lnTo>
                  <a:pt x="106" y="1114"/>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80" name="Freeform 44">
            <a:extLst>
              <a:ext uri="{FF2B5EF4-FFF2-40B4-BE49-F238E27FC236}">
                <a16:creationId xmlns:a16="http://schemas.microsoft.com/office/drawing/2014/main" id="{7A62E32F-BB65-43A8-8EB5-92346890E5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1223203" y="635716"/>
            <a:ext cx="328612" cy="1742360"/>
          </a:xfrm>
          <a:custGeom>
            <a:avLst/>
            <a:gdLst>
              <a:gd name="T0" fmla="*/ 207 w 207"/>
              <a:gd name="T1" fmla="*/ 987 h 1114"/>
              <a:gd name="T2" fmla="*/ 0 w 207"/>
              <a:gd name="T3" fmla="*/ 1114 h 1114"/>
              <a:gd name="T4" fmla="*/ 0 w 207"/>
              <a:gd name="T5" fmla="*/ 127 h 1114"/>
              <a:gd name="T6" fmla="*/ 207 w 207"/>
              <a:gd name="T7" fmla="*/ 0 h 1114"/>
              <a:gd name="T8" fmla="*/ 207 w 207"/>
              <a:gd name="T9" fmla="*/ 987 h 1114"/>
            </a:gdLst>
            <a:ahLst/>
            <a:cxnLst>
              <a:cxn ang="0">
                <a:pos x="T0" y="T1"/>
              </a:cxn>
              <a:cxn ang="0">
                <a:pos x="T2" y="T3"/>
              </a:cxn>
              <a:cxn ang="0">
                <a:pos x="T4" y="T5"/>
              </a:cxn>
              <a:cxn ang="0">
                <a:pos x="T6" y="T7"/>
              </a:cxn>
              <a:cxn ang="0">
                <a:pos x="T8" y="T9"/>
              </a:cxn>
            </a:cxnLst>
            <a:rect l="0" t="0" r="r" b="b"/>
            <a:pathLst>
              <a:path w="207" h="1114">
                <a:moveTo>
                  <a:pt x="207" y="987"/>
                </a:moveTo>
                <a:lnTo>
                  <a:pt x="0" y="1114"/>
                </a:lnTo>
                <a:lnTo>
                  <a:pt x="0" y="127"/>
                </a:lnTo>
                <a:lnTo>
                  <a:pt x="207" y="0"/>
                </a:lnTo>
                <a:lnTo>
                  <a:pt x="207" y="987"/>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82" name="Rectangle 81">
            <a:extLst>
              <a:ext uri="{FF2B5EF4-FFF2-40B4-BE49-F238E27FC236}">
                <a16:creationId xmlns:a16="http://schemas.microsoft.com/office/drawing/2014/main" id="{14E91B64-9FCC-451E-AFB4-A827D63293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44055" y="635715"/>
            <a:ext cx="10907863" cy="1541457"/>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6146" name="Title 1"/>
          <p:cNvSpPr>
            <a:spLocks noGrp="1"/>
          </p:cNvSpPr>
          <p:nvPr>
            <p:ph type="title"/>
          </p:nvPr>
        </p:nvSpPr>
        <p:spPr>
          <a:xfrm>
            <a:off x="958506" y="800392"/>
            <a:ext cx="10264697" cy="1212102"/>
          </a:xfrm>
        </p:spPr>
        <p:txBody>
          <a:bodyPr>
            <a:normAutofit/>
          </a:bodyPr>
          <a:lstStyle/>
          <a:p>
            <a:pPr eaLnBrk="1" hangingPunct="1">
              <a:defRPr/>
            </a:pPr>
            <a:r>
              <a:rPr lang="en-US" sz="4000">
                <a:solidFill>
                  <a:srgbClr val="FFFFFF"/>
                </a:solidFill>
                <a:ea typeface="ＭＳ Ｐゴシック" charset="0"/>
                <a:cs typeface="+mj-cs"/>
              </a:rPr>
              <a:t>Important Documents</a:t>
            </a:r>
          </a:p>
        </p:txBody>
      </p:sp>
      <p:sp>
        <p:nvSpPr>
          <p:cNvPr id="6147" name="Content Placeholder 2"/>
          <p:cNvSpPr>
            <a:spLocks noGrp="1"/>
          </p:cNvSpPr>
          <p:nvPr>
            <p:ph idx="1"/>
          </p:nvPr>
        </p:nvSpPr>
        <p:spPr>
          <a:xfrm>
            <a:off x="1367624" y="2490436"/>
            <a:ext cx="9708995" cy="3567173"/>
          </a:xfrm>
        </p:spPr>
        <p:txBody>
          <a:bodyPr anchor="ctr">
            <a:normAutofit/>
          </a:bodyPr>
          <a:lstStyle/>
          <a:p>
            <a:r>
              <a:rPr lang="en-US" altLang="x-none" dirty="0">
                <a:ea typeface="MS PGothic" charset="-128"/>
              </a:rPr>
              <a:t>All documents related to field (Field Manual, learning plan, time logs, evaluations, etc.) can be found in Intern Placement Tracking (IPT)</a:t>
            </a:r>
          </a:p>
          <a:p>
            <a:r>
              <a:rPr lang="en-US" altLang="x-none" dirty="0">
                <a:ea typeface="MS PGothic" charset="-128"/>
              </a:rPr>
              <a:t>A live demonstration of IPT will be conducted later in the presentation. </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2" name="Rectangle 71">
            <a:extLst>
              <a:ext uri="{FF2B5EF4-FFF2-40B4-BE49-F238E27FC236}">
                <a16:creationId xmlns:a16="http://schemas.microsoft.com/office/drawing/2014/main" id="{827B839B-9ADE-406B-8590-F1CAEDED45A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45">
            <a:extLst>
              <a:ext uri="{FF2B5EF4-FFF2-40B4-BE49-F238E27FC236}">
                <a16:creationId xmlns:a16="http://schemas.microsoft.com/office/drawing/2014/main" id="{CFE45BF0-46DB-408C-B5F7-7B11716805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09710" y="1022350"/>
            <a:ext cx="709612" cy="2095501"/>
          </a:xfrm>
          <a:custGeom>
            <a:avLst/>
            <a:gdLst>
              <a:gd name="T0" fmla="*/ 447 w 447"/>
              <a:gd name="T1" fmla="*/ 1363 h 1363"/>
              <a:gd name="T2" fmla="*/ 0 w 447"/>
              <a:gd name="T3" fmla="*/ 987 h 1363"/>
              <a:gd name="T4" fmla="*/ 0 w 447"/>
              <a:gd name="T5" fmla="*/ 0 h 1363"/>
              <a:gd name="T6" fmla="*/ 447 w 447"/>
              <a:gd name="T7" fmla="*/ 376 h 1363"/>
              <a:gd name="T8" fmla="*/ 447 w 447"/>
              <a:gd name="T9" fmla="*/ 1363 h 1363"/>
            </a:gdLst>
            <a:ahLst/>
            <a:cxnLst>
              <a:cxn ang="0">
                <a:pos x="T0" y="T1"/>
              </a:cxn>
              <a:cxn ang="0">
                <a:pos x="T2" y="T3"/>
              </a:cxn>
              <a:cxn ang="0">
                <a:pos x="T4" y="T5"/>
              </a:cxn>
              <a:cxn ang="0">
                <a:pos x="T6" y="T7"/>
              </a:cxn>
              <a:cxn ang="0">
                <a:pos x="T8" y="T9"/>
              </a:cxn>
            </a:cxnLst>
            <a:rect l="0" t="0" r="r" b="b"/>
            <a:pathLst>
              <a:path w="447" h="1363">
                <a:moveTo>
                  <a:pt x="447" y="1363"/>
                </a:moveTo>
                <a:lnTo>
                  <a:pt x="0" y="987"/>
                </a:lnTo>
                <a:lnTo>
                  <a:pt x="0" y="0"/>
                </a:lnTo>
                <a:lnTo>
                  <a:pt x="447" y="376"/>
                </a:lnTo>
                <a:lnTo>
                  <a:pt x="447" y="1363"/>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76" name="Freeform 46">
            <a:extLst>
              <a:ext uri="{FF2B5EF4-FFF2-40B4-BE49-F238E27FC236}">
                <a16:creationId xmlns:a16="http://schemas.microsoft.com/office/drawing/2014/main" id="{2AEBC8F2-97B1-41B4-93F1-2D289E197F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09710" y="837744"/>
            <a:ext cx="403225" cy="1705431"/>
          </a:xfrm>
          <a:custGeom>
            <a:avLst/>
            <a:gdLst>
              <a:gd name="T0" fmla="*/ 254 w 254"/>
              <a:gd name="T1" fmla="*/ 987 h 1109"/>
              <a:gd name="T2" fmla="*/ 0 w 254"/>
              <a:gd name="T3" fmla="*/ 1109 h 1109"/>
              <a:gd name="T4" fmla="*/ 0 w 254"/>
              <a:gd name="T5" fmla="*/ 119 h 1109"/>
              <a:gd name="T6" fmla="*/ 254 w 254"/>
              <a:gd name="T7" fmla="*/ 0 h 1109"/>
              <a:gd name="T8" fmla="*/ 254 w 254"/>
              <a:gd name="T9" fmla="*/ 987 h 1109"/>
            </a:gdLst>
            <a:ahLst/>
            <a:cxnLst>
              <a:cxn ang="0">
                <a:pos x="T0" y="T1"/>
              </a:cxn>
              <a:cxn ang="0">
                <a:pos x="T2" y="T3"/>
              </a:cxn>
              <a:cxn ang="0">
                <a:pos x="T4" y="T5"/>
              </a:cxn>
              <a:cxn ang="0">
                <a:pos x="T6" y="T7"/>
              </a:cxn>
              <a:cxn ang="0">
                <a:pos x="T8" y="T9"/>
              </a:cxn>
            </a:cxnLst>
            <a:rect l="0" t="0" r="r" b="b"/>
            <a:pathLst>
              <a:path w="254" h="1109">
                <a:moveTo>
                  <a:pt x="254" y="987"/>
                </a:moveTo>
                <a:lnTo>
                  <a:pt x="0" y="1109"/>
                </a:lnTo>
                <a:lnTo>
                  <a:pt x="0" y="119"/>
                </a:lnTo>
                <a:lnTo>
                  <a:pt x="254" y="0"/>
                </a:lnTo>
                <a:lnTo>
                  <a:pt x="254" y="98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78" name="Freeform 47">
            <a:extLst>
              <a:ext uri="{FF2B5EF4-FFF2-40B4-BE49-F238E27FC236}">
                <a16:creationId xmlns:a16="http://schemas.microsoft.com/office/drawing/2014/main" id="{472E3A19-F5D5-48FC-BB9C-48C2F68F598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44660" y="640894"/>
            <a:ext cx="168275" cy="1713195"/>
          </a:xfrm>
          <a:custGeom>
            <a:avLst/>
            <a:gdLst>
              <a:gd name="T0" fmla="*/ 106 w 106"/>
              <a:gd name="T1" fmla="*/ 1114 h 1114"/>
              <a:gd name="T2" fmla="*/ 0 w 106"/>
              <a:gd name="T3" fmla="*/ 1005 h 1114"/>
              <a:gd name="T4" fmla="*/ 0 w 106"/>
              <a:gd name="T5" fmla="*/ 0 h 1114"/>
              <a:gd name="T6" fmla="*/ 106 w 106"/>
              <a:gd name="T7" fmla="*/ 110 h 1114"/>
              <a:gd name="T8" fmla="*/ 106 w 106"/>
              <a:gd name="T9" fmla="*/ 1114 h 1114"/>
            </a:gdLst>
            <a:ahLst/>
            <a:cxnLst>
              <a:cxn ang="0">
                <a:pos x="T0" y="T1"/>
              </a:cxn>
              <a:cxn ang="0">
                <a:pos x="T2" y="T3"/>
              </a:cxn>
              <a:cxn ang="0">
                <a:pos x="T4" y="T5"/>
              </a:cxn>
              <a:cxn ang="0">
                <a:pos x="T6" y="T7"/>
              </a:cxn>
              <a:cxn ang="0">
                <a:pos x="T8" y="T9"/>
              </a:cxn>
            </a:cxnLst>
            <a:rect l="0" t="0" r="r" b="b"/>
            <a:pathLst>
              <a:path w="106" h="1114">
                <a:moveTo>
                  <a:pt x="106" y="1114"/>
                </a:moveTo>
                <a:lnTo>
                  <a:pt x="0" y="1005"/>
                </a:lnTo>
                <a:lnTo>
                  <a:pt x="0" y="0"/>
                </a:lnTo>
                <a:lnTo>
                  <a:pt x="106" y="110"/>
                </a:lnTo>
                <a:lnTo>
                  <a:pt x="106" y="1114"/>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80" name="Freeform 44">
            <a:extLst>
              <a:ext uri="{FF2B5EF4-FFF2-40B4-BE49-F238E27FC236}">
                <a16:creationId xmlns:a16="http://schemas.microsoft.com/office/drawing/2014/main" id="{7A62E32F-BB65-43A8-8EB5-92346890E5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1223203" y="635716"/>
            <a:ext cx="328612" cy="1742360"/>
          </a:xfrm>
          <a:custGeom>
            <a:avLst/>
            <a:gdLst>
              <a:gd name="T0" fmla="*/ 207 w 207"/>
              <a:gd name="T1" fmla="*/ 987 h 1114"/>
              <a:gd name="T2" fmla="*/ 0 w 207"/>
              <a:gd name="T3" fmla="*/ 1114 h 1114"/>
              <a:gd name="T4" fmla="*/ 0 w 207"/>
              <a:gd name="T5" fmla="*/ 127 h 1114"/>
              <a:gd name="T6" fmla="*/ 207 w 207"/>
              <a:gd name="T7" fmla="*/ 0 h 1114"/>
              <a:gd name="T8" fmla="*/ 207 w 207"/>
              <a:gd name="T9" fmla="*/ 987 h 1114"/>
            </a:gdLst>
            <a:ahLst/>
            <a:cxnLst>
              <a:cxn ang="0">
                <a:pos x="T0" y="T1"/>
              </a:cxn>
              <a:cxn ang="0">
                <a:pos x="T2" y="T3"/>
              </a:cxn>
              <a:cxn ang="0">
                <a:pos x="T4" y="T5"/>
              </a:cxn>
              <a:cxn ang="0">
                <a:pos x="T6" y="T7"/>
              </a:cxn>
              <a:cxn ang="0">
                <a:pos x="T8" y="T9"/>
              </a:cxn>
            </a:cxnLst>
            <a:rect l="0" t="0" r="r" b="b"/>
            <a:pathLst>
              <a:path w="207" h="1114">
                <a:moveTo>
                  <a:pt x="207" y="987"/>
                </a:moveTo>
                <a:lnTo>
                  <a:pt x="0" y="1114"/>
                </a:lnTo>
                <a:lnTo>
                  <a:pt x="0" y="127"/>
                </a:lnTo>
                <a:lnTo>
                  <a:pt x="207" y="0"/>
                </a:lnTo>
                <a:lnTo>
                  <a:pt x="207" y="987"/>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82" name="Rectangle 81">
            <a:extLst>
              <a:ext uri="{FF2B5EF4-FFF2-40B4-BE49-F238E27FC236}">
                <a16:creationId xmlns:a16="http://schemas.microsoft.com/office/drawing/2014/main" id="{14E91B64-9FCC-451E-AFB4-A827D63293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44055" y="635715"/>
            <a:ext cx="10907863" cy="1541457"/>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7170" name="Title 1"/>
          <p:cNvSpPr>
            <a:spLocks noGrp="1"/>
          </p:cNvSpPr>
          <p:nvPr>
            <p:ph type="title"/>
          </p:nvPr>
        </p:nvSpPr>
        <p:spPr>
          <a:xfrm>
            <a:off x="958506" y="800392"/>
            <a:ext cx="10264697" cy="1212102"/>
          </a:xfrm>
        </p:spPr>
        <p:txBody>
          <a:bodyPr>
            <a:normAutofit/>
          </a:bodyPr>
          <a:lstStyle/>
          <a:p>
            <a:pPr eaLnBrk="1" hangingPunct="1">
              <a:defRPr/>
            </a:pPr>
            <a:r>
              <a:rPr lang="en-US" sz="4000">
                <a:solidFill>
                  <a:srgbClr val="FFFFFF"/>
                </a:solidFill>
                <a:ea typeface="ＭＳ Ｐゴシック" charset="0"/>
                <a:cs typeface="+mj-cs"/>
              </a:rPr>
              <a:t>BA Student Options</a:t>
            </a:r>
          </a:p>
        </p:txBody>
      </p:sp>
      <p:sp>
        <p:nvSpPr>
          <p:cNvPr id="7171" name="Content Placeholder 2"/>
          <p:cNvSpPr>
            <a:spLocks noGrp="1"/>
          </p:cNvSpPr>
          <p:nvPr>
            <p:ph idx="1"/>
          </p:nvPr>
        </p:nvSpPr>
        <p:spPr>
          <a:xfrm>
            <a:off x="1367624" y="2490436"/>
            <a:ext cx="9708995" cy="3567173"/>
          </a:xfrm>
        </p:spPr>
        <p:txBody>
          <a:bodyPr anchor="ctr">
            <a:normAutofit/>
          </a:bodyPr>
          <a:lstStyle/>
          <a:p>
            <a:pPr eaLnBrk="1" hangingPunct="1"/>
            <a:r>
              <a:rPr lang="en-US" altLang="x-none" sz="1700" dirty="0">
                <a:ea typeface="MS PGothic" charset="-128"/>
              </a:rPr>
              <a:t>2 Consecutive Semesters</a:t>
            </a:r>
          </a:p>
          <a:p>
            <a:pPr lvl="1" eaLnBrk="1" hangingPunct="1"/>
            <a:r>
              <a:rPr lang="en-US" altLang="x-none" sz="1700" dirty="0">
                <a:ea typeface="MS PGothic" charset="-128"/>
              </a:rPr>
              <a:t>Plan to work between semesters</a:t>
            </a:r>
          </a:p>
          <a:p>
            <a:pPr lvl="1" eaLnBrk="1" hangingPunct="1"/>
            <a:r>
              <a:rPr lang="en-US" altLang="x-none" sz="1700" dirty="0">
                <a:ea typeface="MS PGothic" charset="-128"/>
              </a:rPr>
              <a:t>Seminar I – Tuesday or Wednesday evenings, Online</a:t>
            </a:r>
          </a:p>
          <a:p>
            <a:pPr lvl="1" eaLnBrk="1" hangingPunct="1"/>
            <a:r>
              <a:rPr lang="en-US" altLang="x-none" sz="1700" dirty="0">
                <a:ea typeface="MS PGothic" charset="-128"/>
              </a:rPr>
              <a:t>Seminar II – Wednesday evenings or Online</a:t>
            </a:r>
          </a:p>
          <a:p>
            <a:pPr lvl="1" eaLnBrk="1" hangingPunct="1">
              <a:buFont typeface="Wingdings" charset="2"/>
              <a:buNone/>
            </a:pPr>
            <a:endParaRPr lang="en-US" altLang="x-none" sz="1700" dirty="0">
              <a:ea typeface="MS PGothic" charset="-128"/>
            </a:endParaRPr>
          </a:p>
          <a:p>
            <a:pPr eaLnBrk="1" hangingPunct="1"/>
            <a:r>
              <a:rPr lang="en-US" altLang="x-none" sz="1700" dirty="0">
                <a:ea typeface="MS PGothic" charset="-128"/>
              </a:rPr>
              <a:t>Block (1 Semester) </a:t>
            </a:r>
          </a:p>
          <a:p>
            <a:pPr lvl="1" eaLnBrk="1" hangingPunct="1"/>
            <a:r>
              <a:rPr lang="en-US" altLang="x-none" sz="1700" dirty="0">
                <a:ea typeface="MS PGothic" charset="-128"/>
              </a:rPr>
              <a:t>Must have a GPA &gt; 3.25 to qualify</a:t>
            </a:r>
          </a:p>
          <a:p>
            <a:pPr lvl="1" eaLnBrk="1" hangingPunct="1"/>
            <a:r>
              <a:rPr lang="en-US" altLang="x-none" sz="1700" dirty="0">
                <a:ea typeface="MS PGothic" charset="-128"/>
              </a:rPr>
              <a:t>Seminar I – Wednesday afternoons</a:t>
            </a:r>
          </a:p>
          <a:p>
            <a:pPr lvl="1" eaLnBrk="1" hangingPunct="1"/>
            <a:r>
              <a:rPr lang="en-US" altLang="x-none" sz="1700" dirty="0">
                <a:ea typeface="MS PGothic" charset="-128"/>
              </a:rPr>
              <a:t>Seminar II – Wednesday evenings</a:t>
            </a:r>
          </a:p>
          <a:p>
            <a:pPr lvl="1" eaLnBrk="1" hangingPunct="1"/>
            <a:r>
              <a:rPr lang="en-US" altLang="x-none" sz="1700" dirty="0">
                <a:ea typeface="MS PGothic" charset="-128"/>
              </a:rPr>
              <a:t>Please note: Block placement depends on approval from the Field Director &amp; is based on agency placement availability; not available in the summer semester.</a:t>
            </a:r>
          </a:p>
          <a:p>
            <a:pPr eaLnBrk="1" hangingPunct="1"/>
            <a:endParaRPr lang="en-US" altLang="x-none" sz="1700" dirty="0">
              <a:ea typeface="MS PGothic" charset="-128"/>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p:txBody>
          <a:bodyPr/>
          <a:lstStyle/>
          <a:p>
            <a:pPr algn="ctr" eaLnBrk="1" hangingPunct="1">
              <a:defRPr/>
            </a:pPr>
            <a:r>
              <a:rPr lang="en-US" dirty="0">
                <a:ea typeface="ＭＳ Ｐゴシック" charset="0"/>
                <a:cs typeface="+mj-cs"/>
              </a:rPr>
              <a:t>BA Student Required Field Hours</a:t>
            </a:r>
            <a:br>
              <a:rPr lang="en-US" dirty="0">
                <a:ea typeface="ＭＳ Ｐゴシック" charset="0"/>
                <a:cs typeface="+mj-cs"/>
              </a:rPr>
            </a:br>
            <a:r>
              <a:rPr lang="en-US" dirty="0">
                <a:ea typeface="ＭＳ Ｐゴシック" charset="0"/>
                <a:cs typeface="+mj-cs"/>
              </a:rPr>
              <a:t>COVID-19 REDUCED HOURS </a:t>
            </a:r>
          </a:p>
        </p:txBody>
      </p:sp>
      <p:sp>
        <p:nvSpPr>
          <p:cNvPr id="2" name="Text Placeholder 1">
            <a:extLst>
              <a:ext uri="{FF2B5EF4-FFF2-40B4-BE49-F238E27FC236}">
                <a16:creationId xmlns:a16="http://schemas.microsoft.com/office/drawing/2014/main" id="{4E9F6FBD-8316-4440-AE2A-2C763F440F53}"/>
              </a:ext>
            </a:extLst>
          </p:cNvPr>
          <p:cNvSpPr>
            <a:spLocks noGrp="1"/>
          </p:cNvSpPr>
          <p:nvPr>
            <p:ph type="body" idx="1"/>
          </p:nvPr>
        </p:nvSpPr>
        <p:spPr/>
        <p:txBody>
          <a:bodyPr/>
          <a:lstStyle/>
          <a:p>
            <a:r>
              <a:rPr lang="en-US" dirty="0"/>
              <a:t>Required Hours </a:t>
            </a:r>
          </a:p>
        </p:txBody>
      </p:sp>
      <p:sp>
        <p:nvSpPr>
          <p:cNvPr id="8195" name="Content Placeholder 2"/>
          <p:cNvSpPr>
            <a:spLocks noGrp="1"/>
          </p:cNvSpPr>
          <p:nvPr>
            <p:ph sz="half" idx="2"/>
          </p:nvPr>
        </p:nvSpPr>
        <p:spPr/>
        <p:txBody>
          <a:bodyPr>
            <a:normAutofit fontScale="85000" lnSpcReduction="20000"/>
          </a:bodyPr>
          <a:lstStyle/>
          <a:p>
            <a:r>
              <a:rPr lang="en-US" altLang="x-none" dirty="0">
                <a:ea typeface="MS PGothic" charset="-128"/>
              </a:rPr>
              <a:t>SWRK 4830 – 3 credit hours</a:t>
            </a:r>
          </a:p>
          <a:p>
            <a:pPr lvl="1"/>
            <a:r>
              <a:rPr lang="en-US" altLang="x-none" dirty="0">
                <a:ea typeface="MS PGothic" charset="-128"/>
              </a:rPr>
              <a:t>120 hours in the agency</a:t>
            </a:r>
          </a:p>
          <a:p>
            <a:r>
              <a:rPr lang="en-US" altLang="x-none" dirty="0">
                <a:ea typeface="MS PGothic" charset="-128"/>
              </a:rPr>
              <a:t>SWRK4840 – 2 credit hours</a:t>
            </a:r>
          </a:p>
          <a:p>
            <a:pPr>
              <a:buFontTx/>
              <a:buNone/>
            </a:pPr>
            <a:endParaRPr lang="en-US" altLang="x-none" dirty="0">
              <a:ea typeface="MS PGothic" charset="-128"/>
            </a:endParaRPr>
          </a:p>
          <a:p>
            <a:r>
              <a:rPr lang="en-US" altLang="x-none" dirty="0">
                <a:ea typeface="MS PGothic" charset="-128"/>
              </a:rPr>
              <a:t>SWRK4831 – 4 credit hours</a:t>
            </a:r>
          </a:p>
          <a:p>
            <a:pPr lvl="1"/>
            <a:r>
              <a:rPr lang="en-US" altLang="x-none" dirty="0">
                <a:ea typeface="MS PGothic" charset="-128"/>
              </a:rPr>
              <a:t>220 hours in the agency</a:t>
            </a:r>
          </a:p>
          <a:p>
            <a:r>
              <a:rPr lang="en-US" altLang="x-none" dirty="0">
                <a:ea typeface="MS PGothic" charset="-128"/>
              </a:rPr>
              <a:t>SWRK4841 – 2 credit hours</a:t>
            </a:r>
          </a:p>
          <a:p>
            <a:pPr>
              <a:buFontTx/>
              <a:buNone/>
            </a:pPr>
            <a:r>
              <a:rPr lang="en-US" altLang="x-none" b="1" dirty="0">
                <a:ea typeface="MS PGothic" charset="-128"/>
              </a:rPr>
              <a:t>Total = 340 hours </a:t>
            </a:r>
          </a:p>
          <a:p>
            <a:pPr eaLnBrk="1" hangingPunct="1">
              <a:buFontTx/>
              <a:buNone/>
            </a:pPr>
            <a:endParaRPr lang="en-US" altLang="x-none" dirty="0">
              <a:ea typeface="MS PGothic" charset="-128"/>
            </a:endParaRPr>
          </a:p>
          <a:p>
            <a:pPr eaLnBrk="1" hangingPunct="1">
              <a:buFontTx/>
              <a:buNone/>
            </a:pPr>
            <a:r>
              <a:rPr lang="en-US" altLang="x-none" dirty="0">
                <a:ea typeface="MS PGothic" charset="-128"/>
              </a:rPr>
              <a:t>Temporary for AY 2020-2021</a:t>
            </a:r>
          </a:p>
          <a:p>
            <a:pPr eaLnBrk="1" hangingPunct="1"/>
            <a:endParaRPr lang="en-US" altLang="x-none" dirty="0">
              <a:ea typeface="MS PGothic" charset="-128"/>
            </a:endParaRPr>
          </a:p>
        </p:txBody>
      </p:sp>
      <p:sp>
        <p:nvSpPr>
          <p:cNvPr id="3" name="Text Placeholder 2">
            <a:extLst>
              <a:ext uri="{FF2B5EF4-FFF2-40B4-BE49-F238E27FC236}">
                <a16:creationId xmlns:a16="http://schemas.microsoft.com/office/drawing/2014/main" id="{1F633531-7FDA-4927-B2B7-2122A2A4E638}"/>
              </a:ext>
            </a:extLst>
          </p:cNvPr>
          <p:cNvSpPr>
            <a:spLocks noGrp="1"/>
          </p:cNvSpPr>
          <p:nvPr>
            <p:ph type="body" sz="quarter" idx="3"/>
          </p:nvPr>
        </p:nvSpPr>
        <p:spPr/>
        <p:txBody>
          <a:bodyPr>
            <a:normAutofit/>
          </a:bodyPr>
          <a:lstStyle/>
          <a:p>
            <a:r>
              <a:rPr lang="en-US" dirty="0">
                <a:ea typeface="ＭＳ Ｐゴシック" charset="0"/>
              </a:rPr>
              <a:t>Field Calendar</a:t>
            </a:r>
            <a:endParaRPr lang="en-US" dirty="0"/>
          </a:p>
        </p:txBody>
      </p:sp>
      <p:sp>
        <p:nvSpPr>
          <p:cNvPr id="4" name="Content Placeholder 3">
            <a:extLst>
              <a:ext uri="{FF2B5EF4-FFF2-40B4-BE49-F238E27FC236}">
                <a16:creationId xmlns:a16="http://schemas.microsoft.com/office/drawing/2014/main" id="{E1D3FB5C-2BD3-43D7-A075-F50410EFA4BA}"/>
              </a:ext>
            </a:extLst>
          </p:cNvPr>
          <p:cNvSpPr>
            <a:spLocks noGrp="1"/>
          </p:cNvSpPr>
          <p:nvPr>
            <p:ph sz="quarter" idx="4"/>
          </p:nvPr>
        </p:nvSpPr>
        <p:spPr/>
        <p:txBody>
          <a:bodyPr>
            <a:normAutofit fontScale="85000" lnSpcReduction="20000"/>
          </a:bodyPr>
          <a:lstStyle/>
          <a:p>
            <a:pPr marL="0" indent="0">
              <a:buNone/>
            </a:pPr>
            <a:r>
              <a:rPr lang="en-US" altLang="x-none" dirty="0">
                <a:ea typeface="MS PGothic" charset="-128"/>
              </a:rPr>
              <a:t>Spring/Summer – 15.5 </a:t>
            </a:r>
            <a:r>
              <a:rPr lang="en-US" altLang="x-none" dirty="0" err="1">
                <a:ea typeface="MS PGothic" charset="-128"/>
              </a:rPr>
              <a:t>hrs</a:t>
            </a:r>
            <a:r>
              <a:rPr lang="en-US" altLang="x-none" dirty="0">
                <a:ea typeface="MS PGothic" charset="-128"/>
              </a:rPr>
              <a:t>/</a:t>
            </a:r>
            <a:r>
              <a:rPr lang="en-US" altLang="x-none" dirty="0" err="1">
                <a:ea typeface="MS PGothic" charset="-128"/>
              </a:rPr>
              <a:t>wk</a:t>
            </a:r>
            <a:r>
              <a:rPr lang="en-US" altLang="x-none" dirty="0">
                <a:ea typeface="MS PGothic" charset="-128"/>
              </a:rPr>
              <a:t> (30 </a:t>
            </a:r>
            <a:r>
              <a:rPr lang="en-US" altLang="x-none" dirty="0" err="1">
                <a:ea typeface="MS PGothic" charset="-128"/>
              </a:rPr>
              <a:t>wks</a:t>
            </a:r>
            <a:r>
              <a:rPr lang="en-US" altLang="x-none" dirty="0">
                <a:ea typeface="MS PGothic" charset="-128"/>
              </a:rPr>
              <a:t>)</a:t>
            </a:r>
          </a:p>
          <a:p>
            <a:pPr marL="0" indent="0">
              <a:buNone/>
            </a:pPr>
            <a:r>
              <a:rPr lang="en-US" altLang="x-none" dirty="0">
                <a:ea typeface="MS PGothic" charset="-128"/>
              </a:rPr>
              <a:t>Spring Block – 29 </a:t>
            </a:r>
            <a:r>
              <a:rPr lang="en-US" altLang="x-none" dirty="0" err="1">
                <a:ea typeface="MS PGothic" charset="-128"/>
              </a:rPr>
              <a:t>hrs</a:t>
            </a:r>
            <a:r>
              <a:rPr lang="en-US" altLang="x-none" dirty="0">
                <a:ea typeface="MS PGothic" charset="-128"/>
              </a:rPr>
              <a:t>/</a:t>
            </a:r>
            <a:r>
              <a:rPr lang="en-US" altLang="x-none" dirty="0" err="1">
                <a:ea typeface="MS PGothic" charset="-128"/>
              </a:rPr>
              <a:t>wk</a:t>
            </a:r>
            <a:r>
              <a:rPr lang="en-US" altLang="x-none" dirty="0">
                <a:ea typeface="MS PGothic" charset="-128"/>
              </a:rPr>
              <a:t> (16 </a:t>
            </a:r>
            <a:r>
              <a:rPr lang="en-US" altLang="x-none" dirty="0" err="1">
                <a:ea typeface="MS PGothic" charset="-128"/>
              </a:rPr>
              <a:t>wks</a:t>
            </a:r>
            <a:r>
              <a:rPr lang="en-US" altLang="x-none" dirty="0">
                <a:ea typeface="MS PGothic" charset="-128"/>
              </a:rPr>
              <a:t>)</a:t>
            </a:r>
          </a:p>
          <a:p>
            <a:pPr marL="0" indent="0">
              <a:buNone/>
            </a:pPr>
            <a:r>
              <a:rPr lang="en-US" altLang="x-none" dirty="0">
                <a:ea typeface="MS PGothic" charset="-128"/>
              </a:rPr>
              <a:t> </a:t>
            </a:r>
          </a:p>
          <a:p>
            <a:pPr marL="0" indent="0">
              <a:buNone/>
            </a:pPr>
            <a:r>
              <a:rPr lang="en-US" altLang="x-none" dirty="0">
                <a:ea typeface="MS PGothic" charset="-128"/>
              </a:rPr>
              <a:t>Summer/Fall – 15 </a:t>
            </a:r>
            <a:r>
              <a:rPr lang="en-US" altLang="x-none" dirty="0" err="1">
                <a:ea typeface="MS PGothic" charset="-128"/>
              </a:rPr>
              <a:t>hrs</a:t>
            </a:r>
            <a:r>
              <a:rPr lang="en-US" altLang="x-none" dirty="0">
                <a:ea typeface="MS PGothic" charset="-128"/>
              </a:rPr>
              <a:t>/</a:t>
            </a:r>
            <a:r>
              <a:rPr lang="en-US" altLang="x-none" dirty="0" err="1">
                <a:ea typeface="MS PGothic" charset="-128"/>
              </a:rPr>
              <a:t>wk</a:t>
            </a:r>
            <a:r>
              <a:rPr lang="en-US" altLang="x-none" dirty="0">
                <a:ea typeface="MS PGothic" charset="-128"/>
              </a:rPr>
              <a:t> (25 </a:t>
            </a:r>
            <a:r>
              <a:rPr lang="en-US" altLang="x-none" dirty="0" err="1">
                <a:ea typeface="MS PGothic" charset="-128"/>
              </a:rPr>
              <a:t>wks</a:t>
            </a:r>
            <a:r>
              <a:rPr lang="en-US" altLang="x-none" dirty="0">
                <a:ea typeface="MS PGothic" charset="-128"/>
              </a:rPr>
              <a:t>)</a:t>
            </a:r>
          </a:p>
          <a:p>
            <a:pPr marL="0" indent="0">
              <a:buNone/>
            </a:pPr>
            <a:r>
              <a:rPr lang="en-US" altLang="x-none" dirty="0">
                <a:ea typeface="MS PGothic" charset="-128"/>
              </a:rPr>
              <a:t> </a:t>
            </a:r>
          </a:p>
          <a:p>
            <a:pPr marL="0" indent="0">
              <a:buNone/>
            </a:pPr>
            <a:r>
              <a:rPr lang="en-US" altLang="x-none" dirty="0">
                <a:ea typeface="MS PGothic" charset="-128"/>
              </a:rPr>
              <a:t>Fall/Spring – 13 </a:t>
            </a:r>
            <a:r>
              <a:rPr lang="en-US" altLang="x-none" dirty="0" err="1">
                <a:ea typeface="MS PGothic" charset="-128"/>
              </a:rPr>
              <a:t>hrs</a:t>
            </a:r>
            <a:r>
              <a:rPr lang="en-US" altLang="x-none" dirty="0">
                <a:ea typeface="MS PGothic" charset="-128"/>
              </a:rPr>
              <a:t>/</a:t>
            </a:r>
            <a:r>
              <a:rPr lang="en-US" altLang="x-none" dirty="0" err="1">
                <a:ea typeface="MS PGothic" charset="-128"/>
              </a:rPr>
              <a:t>wk</a:t>
            </a:r>
            <a:r>
              <a:rPr lang="en-US" altLang="x-none" dirty="0">
                <a:ea typeface="MS PGothic" charset="-128"/>
              </a:rPr>
              <a:t> (35 </a:t>
            </a:r>
            <a:r>
              <a:rPr lang="en-US" altLang="x-none" dirty="0" err="1">
                <a:ea typeface="MS PGothic" charset="-128"/>
              </a:rPr>
              <a:t>wks</a:t>
            </a:r>
            <a:r>
              <a:rPr lang="en-US" altLang="x-none" dirty="0">
                <a:ea typeface="MS PGothic" charset="-128"/>
              </a:rPr>
              <a:t>)</a:t>
            </a:r>
          </a:p>
          <a:p>
            <a:pPr marL="0" indent="0">
              <a:buNone/>
            </a:pPr>
            <a:r>
              <a:rPr lang="en-US" altLang="x-none" dirty="0">
                <a:ea typeface="MS PGothic" charset="-128"/>
              </a:rPr>
              <a:t>Fall Block 31 </a:t>
            </a:r>
            <a:r>
              <a:rPr lang="en-US" altLang="x-none" dirty="0" err="1">
                <a:ea typeface="MS PGothic" charset="-128"/>
              </a:rPr>
              <a:t>hrs</a:t>
            </a:r>
            <a:r>
              <a:rPr lang="en-US" altLang="x-none" dirty="0">
                <a:ea typeface="MS PGothic" charset="-128"/>
              </a:rPr>
              <a:t>/</a:t>
            </a:r>
            <a:r>
              <a:rPr lang="en-US" altLang="x-none" dirty="0" err="1">
                <a:ea typeface="MS PGothic" charset="-128"/>
              </a:rPr>
              <a:t>wk</a:t>
            </a:r>
            <a:r>
              <a:rPr lang="en-US" altLang="x-none" dirty="0">
                <a:ea typeface="MS PGothic" charset="-128"/>
              </a:rPr>
              <a:t> (15 </a:t>
            </a:r>
            <a:r>
              <a:rPr lang="en-US" altLang="x-none" dirty="0" err="1">
                <a:ea typeface="MS PGothic" charset="-128"/>
              </a:rPr>
              <a:t>wks</a:t>
            </a:r>
            <a:r>
              <a:rPr lang="en-US" altLang="x-none" dirty="0">
                <a:ea typeface="MS PGothic" charset="-128"/>
              </a:rPr>
              <a:t>)</a:t>
            </a:r>
          </a:p>
          <a:p>
            <a:pPr marL="0" indent="0">
              <a:buNone/>
            </a:pPr>
            <a:endParaRPr lang="en-US" altLang="x-none" dirty="0">
              <a:ea typeface="MS PGothic" charset="-128"/>
            </a:endParaRPr>
          </a:p>
          <a:p>
            <a:pPr marL="0" indent="0">
              <a:buNone/>
            </a:pPr>
            <a:r>
              <a:rPr lang="en-US" altLang="x-none" sz="2400" dirty="0">
                <a:ea typeface="MS PGothic" charset="-128"/>
              </a:rPr>
              <a:t>Note: These numbers represent average weekly hours per semester</a:t>
            </a:r>
          </a:p>
          <a:p>
            <a:endParaRPr lang="en-US"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Title 1"/>
          <p:cNvSpPr>
            <a:spLocks noGrp="1"/>
          </p:cNvSpPr>
          <p:nvPr>
            <p:ph type="title"/>
          </p:nvPr>
        </p:nvSpPr>
        <p:spPr/>
        <p:txBody>
          <a:bodyPr/>
          <a:lstStyle/>
          <a:p>
            <a:pPr algn="ctr">
              <a:defRPr/>
            </a:pPr>
            <a:r>
              <a:rPr lang="en-US" dirty="0">
                <a:ea typeface="ＭＳ Ｐゴシック" charset="0"/>
                <a:cs typeface="+mj-cs"/>
              </a:rPr>
              <a:t>Student Assignments in Seminar</a:t>
            </a:r>
          </a:p>
        </p:txBody>
      </p:sp>
      <p:sp>
        <p:nvSpPr>
          <p:cNvPr id="11267" name="Content Placeholder 2"/>
          <p:cNvSpPr>
            <a:spLocks noGrp="1"/>
          </p:cNvSpPr>
          <p:nvPr>
            <p:ph sz="half" idx="1"/>
          </p:nvPr>
        </p:nvSpPr>
        <p:spPr/>
        <p:txBody>
          <a:bodyPr/>
          <a:lstStyle/>
          <a:p>
            <a:pPr eaLnBrk="1" hangingPunct="1">
              <a:defRPr/>
            </a:pPr>
            <a:r>
              <a:rPr lang="en-US" sz="3600" dirty="0">
                <a:ea typeface="+mn-ea"/>
                <a:cs typeface="+mn-cs"/>
              </a:rPr>
              <a:t>SWRK 4840</a:t>
            </a:r>
          </a:p>
          <a:p>
            <a:pPr lvl="1" eaLnBrk="1" hangingPunct="1">
              <a:buFont typeface="Wingdings" pitchFamily="2" charset="2"/>
              <a:buChar char="§"/>
              <a:defRPr/>
            </a:pPr>
            <a:r>
              <a:rPr lang="en-US" sz="3600" dirty="0">
                <a:ea typeface="ＭＳ Ｐゴシック" charset="0"/>
              </a:rPr>
              <a:t>Field Journal</a:t>
            </a:r>
          </a:p>
          <a:p>
            <a:pPr lvl="1" eaLnBrk="1" hangingPunct="1">
              <a:buFont typeface="Wingdings" pitchFamily="2" charset="2"/>
              <a:buChar char="§"/>
              <a:defRPr/>
            </a:pPr>
            <a:r>
              <a:rPr lang="en-US" sz="3600" dirty="0">
                <a:ea typeface="ＭＳ Ｐゴシック" charset="0"/>
              </a:rPr>
              <a:t>Agency Paper</a:t>
            </a:r>
          </a:p>
          <a:p>
            <a:pPr lvl="1" eaLnBrk="1" hangingPunct="1">
              <a:buFont typeface="Wingdings" pitchFamily="2" charset="2"/>
              <a:buChar char="§"/>
              <a:defRPr/>
            </a:pPr>
            <a:r>
              <a:rPr lang="en-US" sz="3600" dirty="0">
                <a:ea typeface="ＭＳ Ｐゴシック" charset="0"/>
              </a:rPr>
              <a:t>Case Presentation</a:t>
            </a:r>
          </a:p>
          <a:p>
            <a:pPr lvl="1" eaLnBrk="1" hangingPunct="1">
              <a:buFont typeface="Wingdings" pitchFamily="2" charset="2"/>
              <a:buChar char="§"/>
              <a:defRPr/>
            </a:pPr>
            <a:r>
              <a:rPr lang="en-US" sz="3600" dirty="0">
                <a:ea typeface="ＭＳ Ｐゴシック" charset="0"/>
              </a:rPr>
              <a:t>Portfolio</a:t>
            </a:r>
          </a:p>
          <a:p>
            <a:pPr lvl="1" eaLnBrk="1" hangingPunct="1">
              <a:buFont typeface="Wingdings" pitchFamily="2" charset="2"/>
              <a:buChar char="§"/>
              <a:defRPr/>
            </a:pPr>
            <a:r>
              <a:rPr lang="en-US" sz="3600" dirty="0">
                <a:ea typeface="ＭＳ Ｐゴシック" charset="0"/>
              </a:rPr>
              <a:t>Problem Formulation</a:t>
            </a:r>
          </a:p>
          <a:p>
            <a:pPr lvl="1" eaLnBrk="1" hangingPunct="1">
              <a:buFont typeface="Wingdings" pitchFamily="2" charset="2"/>
              <a:buChar char="§"/>
              <a:defRPr/>
            </a:pPr>
            <a:endParaRPr lang="en-US" dirty="0">
              <a:ea typeface="ＭＳ Ｐゴシック" charset="0"/>
            </a:endParaRPr>
          </a:p>
          <a:p>
            <a:pPr marL="0" indent="0">
              <a:buNone/>
              <a:defRPr/>
            </a:pPr>
            <a:r>
              <a:rPr lang="en-US" dirty="0">
                <a:ea typeface="+mn-ea"/>
                <a:cs typeface="+mn-cs"/>
              </a:rPr>
              <a:t>	</a:t>
            </a:r>
          </a:p>
        </p:txBody>
      </p:sp>
      <p:sp>
        <p:nvSpPr>
          <p:cNvPr id="2" name="Content Placeholder 1">
            <a:extLst>
              <a:ext uri="{FF2B5EF4-FFF2-40B4-BE49-F238E27FC236}">
                <a16:creationId xmlns:a16="http://schemas.microsoft.com/office/drawing/2014/main" id="{84F0F9CD-E70F-4B9E-B60C-FBA64250D083}"/>
              </a:ext>
            </a:extLst>
          </p:cNvPr>
          <p:cNvSpPr>
            <a:spLocks noGrp="1"/>
          </p:cNvSpPr>
          <p:nvPr>
            <p:ph sz="half" idx="2"/>
          </p:nvPr>
        </p:nvSpPr>
        <p:spPr/>
        <p:txBody>
          <a:bodyPr/>
          <a:lstStyle/>
          <a:p>
            <a:pPr>
              <a:defRPr/>
            </a:pPr>
            <a:r>
              <a:rPr lang="en-US" sz="3600" dirty="0">
                <a:ea typeface="ＭＳ Ｐゴシック" charset="0"/>
              </a:rPr>
              <a:t>SWRK 4841</a:t>
            </a:r>
          </a:p>
          <a:p>
            <a:pPr lvl="1">
              <a:buFont typeface="Wingdings" charset="0"/>
              <a:buChar char="§"/>
              <a:defRPr/>
            </a:pPr>
            <a:r>
              <a:rPr lang="en-US" sz="3600" dirty="0">
                <a:ea typeface="ＭＳ Ｐゴシック" charset="0"/>
              </a:rPr>
              <a:t>Field Journal</a:t>
            </a:r>
          </a:p>
          <a:p>
            <a:pPr lvl="1">
              <a:buFont typeface="Wingdings" charset="0"/>
              <a:buChar char="§"/>
              <a:defRPr/>
            </a:pPr>
            <a:r>
              <a:rPr lang="en-US" sz="3600" dirty="0">
                <a:ea typeface="ＭＳ Ｐゴシック" charset="0"/>
              </a:rPr>
              <a:t>Case Presentation</a:t>
            </a:r>
          </a:p>
          <a:p>
            <a:pPr lvl="1">
              <a:buFont typeface="Wingdings" charset="0"/>
              <a:buChar char="§"/>
              <a:defRPr/>
            </a:pPr>
            <a:r>
              <a:rPr lang="en-US" sz="3600" dirty="0">
                <a:ea typeface="ＭＳ Ｐゴシック" charset="0"/>
              </a:rPr>
              <a:t>Research Project Presentation of Findings</a:t>
            </a:r>
          </a:p>
          <a:p>
            <a:endParaRPr lang="en-US"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3" name="Rectangle 72">
            <a:extLst>
              <a:ext uri="{FF2B5EF4-FFF2-40B4-BE49-F238E27FC236}">
                <a16:creationId xmlns:a16="http://schemas.microsoft.com/office/drawing/2014/main" id="{3A5B4632-C963-4296-86F0-79AA9EA5AE9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38328" y="303591"/>
            <a:ext cx="4335327" cy="5896743"/>
          </a:xfrm>
          <a:prstGeom prst="rect">
            <a:avLst/>
          </a:prstGeom>
          <a:solidFill>
            <a:schemeClr val="tx1">
              <a:alpha val="15000"/>
            </a:schemeClr>
          </a:solidFill>
          <a:ln w="127000" cap="sq" cmpd="thinThick">
            <a:solidFill>
              <a:schemeClr val="tx1">
                <a:alpha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314" name="Title 1"/>
          <p:cNvSpPr>
            <a:spLocks noGrp="1"/>
          </p:cNvSpPr>
          <p:nvPr>
            <p:ph type="title"/>
          </p:nvPr>
        </p:nvSpPr>
        <p:spPr>
          <a:xfrm>
            <a:off x="594360" y="637125"/>
            <a:ext cx="3802276" cy="5256371"/>
          </a:xfrm>
        </p:spPr>
        <p:txBody>
          <a:bodyPr>
            <a:normAutofit/>
          </a:bodyPr>
          <a:lstStyle/>
          <a:p>
            <a:pPr>
              <a:defRPr/>
            </a:pPr>
            <a:r>
              <a:rPr lang="en-US" sz="4800">
                <a:ea typeface="ＭＳ Ｐゴシック" charset="0"/>
                <a:cs typeface="+mj-cs"/>
              </a:rPr>
              <a:t>Steps to BA Field Placement</a:t>
            </a:r>
          </a:p>
        </p:txBody>
      </p:sp>
      <p:graphicFrame>
        <p:nvGraphicFramePr>
          <p:cNvPr id="13317" name="Content Placeholder 2">
            <a:extLst>
              <a:ext uri="{FF2B5EF4-FFF2-40B4-BE49-F238E27FC236}">
                <a16:creationId xmlns:a16="http://schemas.microsoft.com/office/drawing/2014/main" id="{DC92C441-79D5-466C-9B06-C40D5301D234}"/>
              </a:ext>
            </a:extLst>
          </p:cNvPr>
          <p:cNvGraphicFramePr>
            <a:graphicFrameLocks noGrp="1"/>
          </p:cNvGraphicFramePr>
          <p:nvPr>
            <p:ph idx="1"/>
            <p:extLst>
              <p:ext uri="{D42A27DB-BD31-4B8C-83A1-F6EECF244321}">
                <p14:modId xmlns:p14="http://schemas.microsoft.com/office/powerpoint/2010/main" val="1670144915"/>
              </p:ext>
            </p:extLst>
          </p:nvPr>
        </p:nvGraphicFramePr>
        <p:xfrm>
          <a:off x="5166985" y="303591"/>
          <a:ext cx="6588691" cy="589674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ctrTitle"/>
          </p:nvPr>
        </p:nvSpPr>
        <p:spPr>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7"/>
                    </a:schemeClr>
                  </a:outerShdw>
                </a:effectLst>
              </a14:hiddenEffects>
            </a:ext>
          </a:extLst>
        </p:spPr>
        <p:txBody>
          <a:bodyPr/>
          <a:lstStyle/>
          <a:p>
            <a:pPr eaLnBrk="1" hangingPunct="1">
              <a:defRPr/>
            </a:pPr>
            <a:r>
              <a:rPr lang="en-US" dirty="0">
                <a:ea typeface="ＭＳ Ｐゴシック" charset="0"/>
                <a:cs typeface="+mj-cs"/>
              </a:rPr>
              <a:t>MSW Program</a:t>
            </a:r>
          </a:p>
        </p:txBody>
      </p:sp>
      <p:sp>
        <p:nvSpPr>
          <p:cNvPr id="14339" name="Subtitle 2"/>
          <p:cNvSpPr>
            <a:spLocks noGrp="1"/>
          </p:cNvSpPr>
          <p:nvPr>
            <p:ph type="subTitle" idx="1"/>
          </p:nvPr>
        </p:nvSpPr>
        <p:spPr>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7"/>
                    </a:schemeClr>
                  </a:outerShdw>
                </a:effectLst>
              </a14:hiddenEffects>
            </a:ext>
          </a:extLst>
        </p:spPr>
        <p:txBody>
          <a:bodyPr/>
          <a:lstStyle/>
          <a:p>
            <a:pPr>
              <a:defRPr/>
            </a:pPr>
            <a:r>
              <a:rPr lang="en-US" dirty="0">
                <a:ea typeface="ＭＳ Ｐゴシック" charset="0"/>
              </a:rPr>
              <a:t>Cherry Malone and Maggie Landry</a:t>
            </a:r>
            <a:endParaRPr lang="en-US" dirty="0">
              <a:ea typeface="ＭＳ Ｐゴシック" charset="0"/>
              <a:cs typeface="+mn-cs"/>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1" name="Rectangle 70">
            <a:extLst>
              <a:ext uri="{FF2B5EF4-FFF2-40B4-BE49-F238E27FC236}">
                <a16:creationId xmlns:a16="http://schemas.microsoft.com/office/drawing/2014/main" id="{827B839B-9ADE-406B-8590-F1CAEDED45A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45">
            <a:extLst>
              <a:ext uri="{FF2B5EF4-FFF2-40B4-BE49-F238E27FC236}">
                <a16:creationId xmlns:a16="http://schemas.microsoft.com/office/drawing/2014/main" id="{CFE45BF0-46DB-408C-B5F7-7B11716805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09710" y="1022350"/>
            <a:ext cx="709612" cy="2095501"/>
          </a:xfrm>
          <a:custGeom>
            <a:avLst/>
            <a:gdLst>
              <a:gd name="T0" fmla="*/ 447 w 447"/>
              <a:gd name="T1" fmla="*/ 1363 h 1363"/>
              <a:gd name="T2" fmla="*/ 0 w 447"/>
              <a:gd name="T3" fmla="*/ 987 h 1363"/>
              <a:gd name="T4" fmla="*/ 0 w 447"/>
              <a:gd name="T5" fmla="*/ 0 h 1363"/>
              <a:gd name="T6" fmla="*/ 447 w 447"/>
              <a:gd name="T7" fmla="*/ 376 h 1363"/>
              <a:gd name="T8" fmla="*/ 447 w 447"/>
              <a:gd name="T9" fmla="*/ 1363 h 1363"/>
            </a:gdLst>
            <a:ahLst/>
            <a:cxnLst>
              <a:cxn ang="0">
                <a:pos x="T0" y="T1"/>
              </a:cxn>
              <a:cxn ang="0">
                <a:pos x="T2" y="T3"/>
              </a:cxn>
              <a:cxn ang="0">
                <a:pos x="T4" y="T5"/>
              </a:cxn>
              <a:cxn ang="0">
                <a:pos x="T6" y="T7"/>
              </a:cxn>
              <a:cxn ang="0">
                <a:pos x="T8" y="T9"/>
              </a:cxn>
            </a:cxnLst>
            <a:rect l="0" t="0" r="r" b="b"/>
            <a:pathLst>
              <a:path w="447" h="1363">
                <a:moveTo>
                  <a:pt x="447" y="1363"/>
                </a:moveTo>
                <a:lnTo>
                  <a:pt x="0" y="987"/>
                </a:lnTo>
                <a:lnTo>
                  <a:pt x="0" y="0"/>
                </a:lnTo>
                <a:lnTo>
                  <a:pt x="447" y="376"/>
                </a:lnTo>
                <a:lnTo>
                  <a:pt x="447" y="1363"/>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75" name="Freeform 46">
            <a:extLst>
              <a:ext uri="{FF2B5EF4-FFF2-40B4-BE49-F238E27FC236}">
                <a16:creationId xmlns:a16="http://schemas.microsoft.com/office/drawing/2014/main" id="{2AEBC8F2-97B1-41B4-93F1-2D289E197F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09710" y="837744"/>
            <a:ext cx="403225" cy="1705431"/>
          </a:xfrm>
          <a:custGeom>
            <a:avLst/>
            <a:gdLst>
              <a:gd name="T0" fmla="*/ 254 w 254"/>
              <a:gd name="T1" fmla="*/ 987 h 1109"/>
              <a:gd name="T2" fmla="*/ 0 w 254"/>
              <a:gd name="T3" fmla="*/ 1109 h 1109"/>
              <a:gd name="T4" fmla="*/ 0 w 254"/>
              <a:gd name="T5" fmla="*/ 119 h 1109"/>
              <a:gd name="T6" fmla="*/ 254 w 254"/>
              <a:gd name="T7" fmla="*/ 0 h 1109"/>
              <a:gd name="T8" fmla="*/ 254 w 254"/>
              <a:gd name="T9" fmla="*/ 987 h 1109"/>
            </a:gdLst>
            <a:ahLst/>
            <a:cxnLst>
              <a:cxn ang="0">
                <a:pos x="T0" y="T1"/>
              </a:cxn>
              <a:cxn ang="0">
                <a:pos x="T2" y="T3"/>
              </a:cxn>
              <a:cxn ang="0">
                <a:pos x="T4" y="T5"/>
              </a:cxn>
              <a:cxn ang="0">
                <a:pos x="T6" y="T7"/>
              </a:cxn>
              <a:cxn ang="0">
                <a:pos x="T8" y="T9"/>
              </a:cxn>
            </a:cxnLst>
            <a:rect l="0" t="0" r="r" b="b"/>
            <a:pathLst>
              <a:path w="254" h="1109">
                <a:moveTo>
                  <a:pt x="254" y="987"/>
                </a:moveTo>
                <a:lnTo>
                  <a:pt x="0" y="1109"/>
                </a:lnTo>
                <a:lnTo>
                  <a:pt x="0" y="119"/>
                </a:lnTo>
                <a:lnTo>
                  <a:pt x="254" y="0"/>
                </a:lnTo>
                <a:lnTo>
                  <a:pt x="254" y="98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77" name="Freeform 47">
            <a:extLst>
              <a:ext uri="{FF2B5EF4-FFF2-40B4-BE49-F238E27FC236}">
                <a16:creationId xmlns:a16="http://schemas.microsoft.com/office/drawing/2014/main" id="{472E3A19-F5D5-48FC-BB9C-48C2F68F598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44660" y="640894"/>
            <a:ext cx="168275" cy="1713195"/>
          </a:xfrm>
          <a:custGeom>
            <a:avLst/>
            <a:gdLst>
              <a:gd name="T0" fmla="*/ 106 w 106"/>
              <a:gd name="T1" fmla="*/ 1114 h 1114"/>
              <a:gd name="T2" fmla="*/ 0 w 106"/>
              <a:gd name="T3" fmla="*/ 1005 h 1114"/>
              <a:gd name="T4" fmla="*/ 0 w 106"/>
              <a:gd name="T5" fmla="*/ 0 h 1114"/>
              <a:gd name="T6" fmla="*/ 106 w 106"/>
              <a:gd name="T7" fmla="*/ 110 h 1114"/>
              <a:gd name="T8" fmla="*/ 106 w 106"/>
              <a:gd name="T9" fmla="*/ 1114 h 1114"/>
            </a:gdLst>
            <a:ahLst/>
            <a:cxnLst>
              <a:cxn ang="0">
                <a:pos x="T0" y="T1"/>
              </a:cxn>
              <a:cxn ang="0">
                <a:pos x="T2" y="T3"/>
              </a:cxn>
              <a:cxn ang="0">
                <a:pos x="T4" y="T5"/>
              </a:cxn>
              <a:cxn ang="0">
                <a:pos x="T6" y="T7"/>
              </a:cxn>
              <a:cxn ang="0">
                <a:pos x="T8" y="T9"/>
              </a:cxn>
            </a:cxnLst>
            <a:rect l="0" t="0" r="r" b="b"/>
            <a:pathLst>
              <a:path w="106" h="1114">
                <a:moveTo>
                  <a:pt x="106" y="1114"/>
                </a:moveTo>
                <a:lnTo>
                  <a:pt x="0" y="1005"/>
                </a:lnTo>
                <a:lnTo>
                  <a:pt x="0" y="0"/>
                </a:lnTo>
                <a:lnTo>
                  <a:pt x="106" y="110"/>
                </a:lnTo>
                <a:lnTo>
                  <a:pt x="106" y="1114"/>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79" name="Freeform 44">
            <a:extLst>
              <a:ext uri="{FF2B5EF4-FFF2-40B4-BE49-F238E27FC236}">
                <a16:creationId xmlns:a16="http://schemas.microsoft.com/office/drawing/2014/main" id="{7A62E32F-BB65-43A8-8EB5-92346890E5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1223203" y="635716"/>
            <a:ext cx="328612" cy="1742360"/>
          </a:xfrm>
          <a:custGeom>
            <a:avLst/>
            <a:gdLst>
              <a:gd name="T0" fmla="*/ 207 w 207"/>
              <a:gd name="T1" fmla="*/ 987 h 1114"/>
              <a:gd name="T2" fmla="*/ 0 w 207"/>
              <a:gd name="T3" fmla="*/ 1114 h 1114"/>
              <a:gd name="T4" fmla="*/ 0 w 207"/>
              <a:gd name="T5" fmla="*/ 127 h 1114"/>
              <a:gd name="T6" fmla="*/ 207 w 207"/>
              <a:gd name="T7" fmla="*/ 0 h 1114"/>
              <a:gd name="T8" fmla="*/ 207 w 207"/>
              <a:gd name="T9" fmla="*/ 987 h 1114"/>
            </a:gdLst>
            <a:ahLst/>
            <a:cxnLst>
              <a:cxn ang="0">
                <a:pos x="T0" y="T1"/>
              </a:cxn>
              <a:cxn ang="0">
                <a:pos x="T2" y="T3"/>
              </a:cxn>
              <a:cxn ang="0">
                <a:pos x="T4" y="T5"/>
              </a:cxn>
              <a:cxn ang="0">
                <a:pos x="T6" y="T7"/>
              </a:cxn>
              <a:cxn ang="0">
                <a:pos x="T8" y="T9"/>
              </a:cxn>
            </a:cxnLst>
            <a:rect l="0" t="0" r="r" b="b"/>
            <a:pathLst>
              <a:path w="207" h="1114">
                <a:moveTo>
                  <a:pt x="207" y="987"/>
                </a:moveTo>
                <a:lnTo>
                  <a:pt x="0" y="1114"/>
                </a:lnTo>
                <a:lnTo>
                  <a:pt x="0" y="127"/>
                </a:lnTo>
                <a:lnTo>
                  <a:pt x="207" y="0"/>
                </a:lnTo>
                <a:lnTo>
                  <a:pt x="207" y="987"/>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81" name="Rectangle 80">
            <a:extLst>
              <a:ext uri="{FF2B5EF4-FFF2-40B4-BE49-F238E27FC236}">
                <a16:creationId xmlns:a16="http://schemas.microsoft.com/office/drawing/2014/main" id="{14E91B64-9FCC-451E-AFB4-A827D63293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44055" y="635715"/>
            <a:ext cx="10907863" cy="1541457"/>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16386" name="Title 1"/>
          <p:cNvSpPr>
            <a:spLocks noGrp="1"/>
          </p:cNvSpPr>
          <p:nvPr>
            <p:ph type="title"/>
          </p:nvPr>
        </p:nvSpPr>
        <p:spPr>
          <a:xfrm>
            <a:off x="958506" y="800392"/>
            <a:ext cx="10264697" cy="1212102"/>
          </a:xfrm>
        </p:spPr>
        <p:txBody>
          <a:bodyPr>
            <a:normAutofit/>
          </a:bodyPr>
          <a:lstStyle/>
          <a:p>
            <a:pPr>
              <a:defRPr/>
            </a:pPr>
            <a:r>
              <a:rPr lang="en-US" sz="4000">
                <a:solidFill>
                  <a:srgbClr val="FFFFFF"/>
                </a:solidFill>
                <a:ea typeface="ＭＳ Ｐゴシック" charset="0"/>
                <a:cs typeface="+mj-cs"/>
              </a:rPr>
              <a:t>Important Documents</a:t>
            </a:r>
          </a:p>
        </p:txBody>
      </p:sp>
      <p:sp>
        <p:nvSpPr>
          <p:cNvPr id="3" name="Content Placeholder 2"/>
          <p:cNvSpPr>
            <a:spLocks noGrp="1"/>
          </p:cNvSpPr>
          <p:nvPr>
            <p:ph idx="1"/>
          </p:nvPr>
        </p:nvSpPr>
        <p:spPr>
          <a:xfrm>
            <a:off x="1367624" y="2490436"/>
            <a:ext cx="9708995" cy="3567173"/>
          </a:xfrm>
        </p:spPr>
        <p:txBody>
          <a:bodyPr anchor="ctr">
            <a:normAutofit/>
          </a:bodyPr>
          <a:lstStyle/>
          <a:p>
            <a:endParaRPr lang="en-US" altLang="x-none" sz="2400" dirty="0">
              <a:ea typeface="MS PGothic" charset="-128"/>
            </a:endParaRPr>
          </a:p>
          <a:p>
            <a:r>
              <a:rPr lang="en-US" altLang="x-none" sz="3200" dirty="0">
                <a:ea typeface="MS PGothic" charset="-128"/>
              </a:rPr>
              <a:t>All documents related to field (Field Manual, learning plans, time logs, evaluations, etc.) can be found in Intern Placement Tracking (IPT)</a:t>
            </a:r>
          </a:p>
          <a:p>
            <a:pPr>
              <a:buFontTx/>
              <a:buNone/>
            </a:pPr>
            <a:endParaRPr lang="en-US" altLang="x-none" sz="2400" dirty="0">
              <a:ea typeface="MS PGothic" charset="-128"/>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3A5B4632-C963-4296-86F0-79AA9EA5AE9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38328" y="303591"/>
            <a:ext cx="4335327" cy="5896743"/>
          </a:xfrm>
          <a:prstGeom prst="rect">
            <a:avLst/>
          </a:prstGeom>
          <a:solidFill>
            <a:schemeClr val="tx1">
              <a:alpha val="15000"/>
            </a:schemeClr>
          </a:solidFill>
          <a:ln w="127000" cap="sq" cmpd="thinThick">
            <a:solidFill>
              <a:schemeClr val="tx1">
                <a:alpha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594360" y="637125"/>
            <a:ext cx="3802276" cy="5256371"/>
          </a:xfrm>
        </p:spPr>
        <p:txBody>
          <a:bodyPr>
            <a:normAutofit/>
          </a:bodyPr>
          <a:lstStyle/>
          <a:p>
            <a:pPr>
              <a:defRPr/>
            </a:pPr>
            <a:r>
              <a:rPr lang="en-US" sz="4800">
                <a:ea typeface="ＭＳ Ｐゴシック" charset="0"/>
                <a:cs typeface="+mj-cs"/>
              </a:rPr>
              <a:t>Specialization Curriculum</a:t>
            </a:r>
          </a:p>
        </p:txBody>
      </p:sp>
      <p:graphicFrame>
        <p:nvGraphicFramePr>
          <p:cNvPr id="5" name="Content Placeholder 2">
            <a:extLst>
              <a:ext uri="{FF2B5EF4-FFF2-40B4-BE49-F238E27FC236}">
                <a16:creationId xmlns:a16="http://schemas.microsoft.com/office/drawing/2014/main" id="{A50143D3-7656-4E94-B856-EC09CA379F09}"/>
              </a:ext>
            </a:extLst>
          </p:cNvPr>
          <p:cNvGraphicFramePr>
            <a:graphicFrameLocks noGrp="1"/>
          </p:cNvGraphicFramePr>
          <p:nvPr>
            <p:ph idx="1"/>
            <p:extLst>
              <p:ext uri="{D42A27DB-BD31-4B8C-83A1-F6EECF244321}">
                <p14:modId xmlns:p14="http://schemas.microsoft.com/office/powerpoint/2010/main" val="309459924"/>
              </p:ext>
            </p:extLst>
          </p:nvPr>
        </p:nvGraphicFramePr>
        <p:xfrm>
          <a:off x="5166985" y="303591"/>
          <a:ext cx="6588691" cy="589674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p:nvPr>
        </p:nvSpPr>
        <p:spPr/>
        <p:txBody>
          <a:bodyPr/>
          <a:lstStyle/>
          <a:p>
            <a:pPr eaLnBrk="1" hangingPunct="1">
              <a:defRPr/>
            </a:pPr>
            <a:r>
              <a:rPr lang="en-US" dirty="0">
                <a:ea typeface="ＭＳ Ｐゴシック" charset="0"/>
                <a:cs typeface="+mj-cs"/>
              </a:rPr>
              <a:t>Training Objectives</a:t>
            </a:r>
          </a:p>
        </p:txBody>
      </p:sp>
      <p:sp>
        <p:nvSpPr>
          <p:cNvPr id="4099" name="Content Placeholder 2"/>
          <p:cNvSpPr>
            <a:spLocks noGrp="1"/>
          </p:cNvSpPr>
          <p:nvPr>
            <p:ph idx="1"/>
          </p:nvPr>
        </p:nvSpPr>
        <p:spPr>
          <a:xfrm>
            <a:off x="1828800" y="1676400"/>
            <a:ext cx="8686800" cy="4343400"/>
          </a:xfrm>
        </p:spPr>
        <p:txBody>
          <a:bodyPr/>
          <a:lstStyle/>
          <a:p>
            <a:pPr eaLnBrk="1" hangingPunct="1">
              <a:defRPr/>
            </a:pPr>
            <a:r>
              <a:rPr lang="en-US" sz="2000" b="1" dirty="0">
                <a:ea typeface="ＭＳ Ｐゴシック" charset="0"/>
              </a:rPr>
              <a:t>Outline the function and types of field instruction/supervision</a:t>
            </a:r>
          </a:p>
          <a:p>
            <a:pPr eaLnBrk="1" hangingPunct="1">
              <a:defRPr/>
            </a:pPr>
            <a:r>
              <a:rPr lang="en-US" sz="2000" b="1" dirty="0">
                <a:ea typeface="ＭＳ Ｐゴシック" charset="0"/>
              </a:rPr>
              <a:t>Summarize the BA Program requirements:</a:t>
            </a:r>
          </a:p>
          <a:p>
            <a:pPr lvl="1" eaLnBrk="1" hangingPunct="1">
              <a:buFont typeface="Wingdings" charset="0"/>
              <a:buChar char="§"/>
              <a:defRPr/>
            </a:pPr>
            <a:r>
              <a:rPr lang="en-US" sz="2000" dirty="0">
                <a:ea typeface="ＭＳ Ｐゴシック" charset="0"/>
              </a:rPr>
              <a:t>Hours </a:t>
            </a:r>
          </a:p>
          <a:p>
            <a:pPr lvl="1">
              <a:buFont typeface="Wingdings" charset="0"/>
              <a:buChar char="§"/>
              <a:defRPr/>
            </a:pPr>
            <a:r>
              <a:rPr lang="en-US" sz="2000" dirty="0">
                <a:ea typeface="ＭＳ Ｐゴシック" charset="0"/>
              </a:rPr>
              <a:t>Calendar</a:t>
            </a:r>
          </a:p>
          <a:p>
            <a:pPr lvl="1" eaLnBrk="1" hangingPunct="1">
              <a:buFont typeface="Wingdings" charset="0"/>
              <a:buChar char="§"/>
              <a:defRPr/>
            </a:pPr>
            <a:r>
              <a:rPr lang="en-US" sz="2000" dirty="0">
                <a:ea typeface="ＭＳ Ｐゴシック" charset="0"/>
              </a:rPr>
              <a:t>Field Curriculum</a:t>
            </a:r>
          </a:p>
          <a:p>
            <a:pPr eaLnBrk="1" hangingPunct="1">
              <a:defRPr/>
            </a:pPr>
            <a:r>
              <a:rPr lang="en-US" sz="2000" b="1" dirty="0">
                <a:ea typeface="ＭＳ Ｐゴシック" charset="0"/>
              </a:rPr>
              <a:t>Summarize the MSW program requirements:</a:t>
            </a:r>
          </a:p>
          <a:p>
            <a:pPr lvl="1" eaLnBrk="1" hangingPunct="1">
              <a:buFont typeface="Wingdings" charset="0"/>
              <a:buChar char="§"/>
              <a:defRPr/>
            </a:pPr>
            <a:r>
              <a:rPr lang="en-US" sz="2000" dirty="0">
                <a:ea typeface="ＭＳ Ｐゴシック" charset="0"/>
              </a:rPr>
              <a:t>Hours</a:t>
            </a:r>
          </a:p>
          <a:p>
            <a:pPr lvl="1" eaLnBrk="1" hangingPunct="1">
              <a:buFont typeface="Wingdings" charset="0"/>
              <a:buChar char="§"/>
              <a:defRPr/>
            </a:pPr>
            <a:r>
              <a:rPr lang="en-US" sz="2000" dirty="0">
                <a:ea typeface="ＭＳ Ｐゴシック" charset="0"/>
              </a:rPr>
              <a:t>Program Tracks</a:t>
            </a:r>
          </a:p>
          <a:p>
            <a:pPr lvl="1" eaLnBrk="1" hangingPunct="1">
              <a:buFont typeface="Wingdings" charset="0"/>
              <a:buChar char="§"/>
              <a:defRPr/>
            </a:pPr>
            <a:r>
              <a:rPr lang="en-US" sz="2000" dirty="0">
                <a:ea typeface="ＭＳ Ｐゴシック" charset="0"/>
              </a:rPr>
              <a:t>Field Curriculum</a:t>
            </a:r>
          </a:p>
          <a:p>
            <a:pPr eaLnBrk="1" hangingPunct="1">
              <a:defRPr/>
            </a:pPr>
            <a:r>
              <a:rPr lang="en-US" sz="2000" b="1" dirty="0">
                <a:ea typeface="ＭＳ Ｐゴシック" charset="0"/>
              </a:rPr>
              <a:t>Discuss protocol for addressing student concerns</a:t>
            </a:r>
          </a:p>
          <a:p>
            <a:pPr eaLnBrk="1" hangingPunct="1">
              <a:defRPr/>
            </a:pPr>
            <a:r>
              <a:rPr lang="en-US" sz="2000" b="1" dirty="0">
                <a:ea typeface="ＭＳ Ｐゴシック" charset="0"/>
              </a:rPr>
              <a:t>Examine Intern Placement Tracking System</a:t>
            </a:r>
            <a:endParaRPr lang="en-US" sz="2000" dirty="0">
              <a:ea typeface="ＭＳ Ｐゴシック" charset="0"/>
            </a:endParaRPr>
          </a:p>
          <a:p>
            <a:pPr lvl="1" eaLnBrk="1" hangingPunct="1">
              <a:buFont typeface="Wingdings" charset="0"/>
              <a:buChar char="§"/>
              <a:defRPr/>
            </a:pPr>
            <a:endParaRPr lang="en-US" dirty="0">
              <a:ea typeface="ＭＳ Ｐゴシック" charset="0"/>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3A5B4632-C963-4296-86F0-79AA9EA5AE9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38328" y="303591"/>
            <a:ext cx="4335327" cy="5896743"/>
          </a:xfrm>
          <a:prstGeom prst="rect">
            <a:avLst/>
          </a:prstGeom>
          <a:solidFill>
            <a:schemeClr val="tx1">
              <a:alpha val="15000"/>
            </a:schemeClr>
          </a:solidFill>
          <a:ln w="127000" cap="sq" cmpd="thinThick">
            <a:solidFill>
              <a:schemeClr val="tx1">
                <a:alpha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594360" y="637125"/>
            <a:ext cx="3802276" cy="5256371"/>
          </a:xfrm>
        </p:spPr>
        <p:txBody>
          <a:bodyPr>
            <a:normAutofit/>
          </a:bodyPr>
          <a:lstStyle/>
          <a:p>
            <a:r>
              <a:rPr lang="en-US" sz="4800"/>
              <a:t>1</a:t>
            </a:r>
            <a:r>
              <a:rPr lang="en-US" sz="4800" baseline="30000"/>
              <a:t>st</a:t>
            </a:r>
            <a:r>
              <a:rPr lang="en-US" sz="4800"/>
              <a:t> Year MSW Field Hours </a:t>
            </a:r>
          </a:p>
        </p:txBody>
      </p:sp>
      <p:graphicFrame>
        <p:nvGraphicFramePr>
          <p:cNvPr id="5" name="Content Placeholder 2">
            <a:extLst>
              <a:ext uri="{FF2B5EF4-FFF2-40B4-BE49-F238E27FC236}">
                <a16:creationId xmlns:a16="http://schemas.microsoft.com/office/drawing/2014/main" id="{2A6DD62F-8E13-4F6A-81F8-11947A9435AA}"/>
              </a:ext>
            </a:extLst>
          </p:cNvPr>
          <p:cNvGraphicFramePr>
            <a:graphicFrameLocks noGrp="1"/>
          </p:cNvGraphicFramePr>
          <p:nvPr>
            <p:ph idx="1"/>
            <p:extLst>
              <p:ext uri="{D42A27DB-BD31-4B8C-83A1-F6EECF244321}">
                <p14:modId xmlns:p14="http://schemas.microsoft.com/office/powerpoint/2010/main" val="2799960970"/>
              </p:ext>
            </p:extLst>
          </p:nvPr>
        </p:nvGraphicFramePr>
        <p:xfrm>
          <a:off x="5166985" y="303591"/>
          <a:ext cx="6588691" cy="589674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73383341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18334C-5A42-4638-8809-ABA46D25AD8C}"/>
              </a:ext>
            </a:extLst>
          </p:cNvPr>
          <p:cNvSpPr>
            <a:spLocks noGrp="1"/>
          </p:cNvSpPr>
          <p:nvPr>
            <p:ph type="title"/>
          </p:nvPr>
        </p:nvSpPr>
        <p:spPr>
          <a:xfrm>
            <a:off x="838200" y="620392"/>
            <a:ext cx="3374136" cy="5504688"/>
          </a:xfrm>
        </p:spPr>
        <p:txBody>
          <a:bodyPr>
            <a:normAutofit/>
          </a:bodyPr>
          <a:lstStyle/>
          <a:p>
            <a:r>
              <a:rPr lang="en-US" dirty="0"/>
              <a:t>Seminar Class </a:t>
            </a:r>
          </a:p>
        </p:txBody>
      </p:sp>
      <p:graphicFrame>
        <p:nvGraphicFramePr>
          <p:cNvPr id="5" name="Content Placeholder 2">
            <a:extLst>
              <a:ext uri="{FF2B5EF4-FFF2-40B4-BE49-F238E27FC236}">
                <a16:creationId xmlns:a16="http://schemas.microsoft.com/office/drawing/2014/main" id="{755A450B-1AEE-4455-A2D5-B152065AB81B}"/>
              </a:ext>
            </a:extLst>
          </p:cNvPr>
          <p:cNvGraphicFramePr>
            <a:graphicFrameLocks noGrp="1"/>
          </p:cNvGraphicFramePr>
          <p:nvPr>
            <p:ph idx="1"/>
            <p:extLst>
              <p:ext uri="{D42A27DB-BD31-4B8C-83A1-F6EECF244321}">
                <p14:modId xmlns:p14="http://schemas.microsoft.com/office/powerpoint/2010/main" val="1275727780"/>
              </p:ext>
            </p:extLst>
          </p:nvPr>
        </p:nvGraphicFramePr>
        <p:xfrm>
          <a:off x="5093208" y="620392"/>
          <a:ext cx="6263640" cy="550468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58218737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827B839B-9ADE-406B-8590-F1CAEDED45A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45">
            <a:extLst>
              <a:ext uri="{FF2B5EF4-FFF2-40B4-BE49-F238E27FC236}">
                <a16:creationId xmlns:a16="http://schemas.microsoft.com/office/drawing/2014/main" id="{CFE45BF0-46DB-408C-B5F7-7B11716805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09710" y="1022350"/>
            <a:ext cx="709612" cy="2095501"/>
          </a:xfrm>
          <a:custGeom>
            <a:avLst/>
            <a:gdLst>
              <a:gd name="T0" fmla="*/ 447 w 447"/>
              <a:gd name="T1" fmla="*/ 1363 h 1363"/>
              <a:gd name="T2" fmla="*/ 0 w 447"/>
              <a:gd name="T3" fmla="*/ 987 h 1363"/>
              <a:gd name="T4" fmla="*/ 0 w 447"/>
              <a:gd name="T5" fmla="*/ 0 h 1363"/>
              <a:gd name="T6" fmla="*/ 447 w 447"/>
              <a:gd name="T7" fmla="*/ 376 h 1363"/>
              <a:gd name="T8" fmla="*/ 447 w 447"/>
              <a:gd name="T9" fmla="*/ 1363 h 1363"/>
            </a:gdLst>
            <a:ahLst/>
            <a:cxnLst>
              <a:cxn ang="0">
                <a:pos x="T0" y="T1"/>
              </a:cxn>
              <a:cxn ang="0">
                <a:pos x="T2" y="T3"/>
              </a:cxn>
              <a:cxn ang="0">
                <a:pos x="T4" y="T5"/>
              </a:cxn>
              <a:cxn ang="0">
                <a:pos x="T6" y="T7"/>
              </a:cxn>
              <a:cxn ang="0">
                <a:pos x="T8" y="T9"/>
              </a:cxn>
            </a:cxnLst>
            <a:rect l="0" t="0" r="r" b="b"/>
            <a:pathLst>
              <a:path w="447" h="1363">
                <a:moveTo>
                  <a:pt x="447" y="1363"/>
                </a:moveTo>
                <a:lnTo>
                  <a:pt x="0" y="987"/>
                </a:lnTo>
                <a:lnTo>
                  <a:pt x="0" y="0"/>
                </a:lnTo>
                <a:lnTo>
                  <a:pt x="447" y="376"/>
                </a:lnTo>
                <a:lnTo>
                  <a:pt x="447" y="1363"/>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2" name="Freeform 46">
            <a:extLst>
              <a:ext uri="{FF2B5EF4-FFF2-40B4-BE49-F238E27FC236}">
                <a16:creationId xmlns:a16="http://schemas.microsoft.com/office/drawing/2014/main" id="{2AEBC8F2-97B1-41B4-93F1-2D289E197F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09710" y="837744"/>
            <a:ext cx="403225" cy="1705431"/>
          </a:xfrm>
          <a:custGeom>
            <a:avLst/>
            <a:gdLst>
              <a:gd name="T0" fmla="*/ 254 w 254"/>
              <a:gd name="T1" fmla="*/ 987 h 1109"/>
              <a:gd name="T2" fmla="*/ 0 w 254"/>
              <a:gd name="T3" fmla="*/ 1109 h 1109"/>
              <a:gd name="T4" fmla="*/ 0 w 254"/>
              <a:gd name="T5" fmla="*/ 119 h 1109"/>
              <a:gd name="T6" fmla="*/ 254 w 254"/>
              <a:gd name="T7" fmla="*/ 0 h 1109"/>
              <a:gd name="T8" fmla="*/ 254 w 254"/>
              <a:gd name="T9" fmla="*/ 987 h 1109"/>
            </a:gdLst>
            <a:ahLst/>
            <a:cxnLst>
              <a:cxn ang="0">
                <a:pos x="T0" y="T1"/>
              </a:cxn>
              <a:cxn ang="0">
                <a:pos x="T2" y="T3"/>
              </a:cxn>
              <a:cxn ang="0">
                <a:pos x="T4" y="T5"/>
              </a:cxn>
              <a:cxn ang="0">
                <a:pos x="T6" y="T7"/>
              </a:cxn>
              <a:cxn ang="0">
                <a:pos x="T8" y="T9"/>
              </a:cxn>
            </a:cxnLst>
            <a:rect l="0" t="0" r="r" b="b"/>
            <a:pathLst>
              <a:path w="254" h="1109">
                <a:moveTo>
                  <a:pt x="254" y="987"/>
                </a:moveTo>
                <a:lnTo>
                  <a:pt x="0" y="1109"/>
                </a:lnTo>
                <a:lnTo>
                  <a:pt x="0" y="119"/>
                </a:lnTo>
                <a:lnTo>
                  <a:pt x="254" y="0"/>
                </a:lnTo>
                <a:lnTo>
                  <a:pt x="254" y="98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4" name="Freeform 47">
            <a:extLst>
              <a:ext uri="{FF2B5EF4-FFF2-40B4-BE49-F238E27FC236}">
                <a16:creationId xmlns:a16="http://schemas.microsoft.com/office/drawing/2014/main" id="{472E3A19-F5D5-48FC-BB9C-48C2F68F598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44660" y="640894"/>
            <a:ext cx="168275" cy="1713195"/>
          </a:xfrm>
          <a:custGeom>
            <a:avLst/>
            <a:gdLst>
              <a:gd name="T0" fmla="*/ 106 w 106"/>
              <a:gd name="T1" fmla="*/ 1114 h 1114"/>
              <a:gd name="T2" fmla="*/ 0 w 106"/>
              <a:gd name="T3" fmla="*/ 1005 h 1114"/>
              <a:gd name="T4" fmla="*/ 0 w 106"/>
              <a:gd name="T5" fmla="*/ 0 h 1114"/>
              <a:gd name="T6" fmla="*/ 106 w 106"/>
              <a:gd name="T7" fmla="*/ 110 h 1114"/>
              <a:gd name="T8" fmla="*/ 106 w 106"/>
              <a:gd name="T9" fmla="*/ 1114 h 1114"/>
            </a:gdLst>
            <a:ahLst/>
            <a:cxnLst>
              <a:cxn ang="0">
                <a:pos x="T0" y="T1"/>
              </a:cxn>
              <a:cxn ang="0">
                <a:pos x="T2" y="T3"/>
              </a:cxn>
              <a:cxn ang="0">
                <a:pos x="T4" y="T5"/>
              </a:cxn>
              <a:cxn ang="0">
                <a:pos x="T6" y="T7"/>
              </a:cxn>
              <a:cxn ang="0">
                <a:pos x="T8" y="T9"/>
              </a:cxn>
            </a:cxnLst>
            <a:rect l="0" t="0" r="r" b="b"/>
            <a:pathLst>
              <a:path w="106" h="1114">
                <a:moveTo>
                  <a:pt x="106" y="1114"/>
                </a:moveTo>
                <a:lnTo>
                  <a:pt x="0" y="1005"/>
                </a:lnTo>
                <a:lnTo>
                  <a:pt x="0" y="0"/>
                </a:lnTo>
                <a:lnTo>
                  <a:pt x="106" y="110"/>
                </a:lnTo>
                <a:lnTo>
                  <a:pt x="106" y="1114"/>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6" name="Freeform 44">
            <a:extLst>
              <a:ext uri="{FF2B5EF4-FFF2-40B4-BE49-F238E27FC236}">
                <a16:creationId xmlns:a16="http://schemas.microsoft.com/office/drawing/2014/main" id="{7A62E32F-BB65-43A8-8EB5-92346890E5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1223203" y="635716"/>
            <a:ext cx="328612" cy="1742360"/>
          </a:xfrm>
          <a:custGeom>
            <a:avLst/>
            <a:gdLst>
              <a:gd name="T0" fmla="*/ 207 w 207"/>
              <a:gd name="T1" fmla="*/ 987 h 1114"/>
              <a:gd name="T2" fmla="*/ 0 w 207"/>
              <a:gd name="T3" fmla="*/ 1114 h 1114"/>
              <a:gd name="T4" fmla="*/ 0 w 207"/>
              <a:gd name="T5" fmla="*/ 127 h 1114"/>
              <a:gd name="T6" fmla="*/ 207 w 207"/>
              <a:gd name="T7" fmla="*/ 0 h 1114"/>
              <a:gd name="T8" fmla="*/ 207 w 207"/>
              <a:gd name="T9" fmla="*/ 987 h 1114"/>
            </a:gdLst>
            <a:ahLst/>
            <a:cxnLst>
              <a:cxn ang="0">
                <a:pos x="T0" y="T1"/>
              </a:cxn>
              <a:cxn ang="0">
                <a:pos x="T2" y="T3"/>
              </a:cxn>
              <a:cxn ang="0">
                <a:pos x="T4" y="T5"/>
              </a:cxn>
              <a:cxn ang="0">
                <a:pos x="T6" y="T7"/>
              </a:cxn>
              <a:cxn ang="0">
                <a:pos x="T8" y="T9"/>
              </a:cxn>
            </a:cxnLst>
            <a:rect l="0" t="0" r="r" b="b"/>
            <a:pathLst>
              <a:path w="207" h="1114">
                <a:moveTo>
                  <a:pt x="207" y="987"/>
                </a:moveTo>
                <a:lnTo>
                  <a:pt x="0" y="1114"/>
                </a:lnTo>
                <a:lnTo>
                  <a:pt x="0" y="127"/>
                </a:lnTo>
                <a:lnTo>
                  <a:pt x="207" y="0"/>
                </a:lnTo>
                <a:lnTo>
                  <a:pt x="207" y="987"/>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8" name="Rectangle 17">
            <a:extLst>
              <a:ext uri="{FF2B5EF4-FFF2-40B4-BE49-F238E27FC236}">
                <a16:creationId xmlns:a16="http://schemas.microsoft.com/office/drawing/2014/main" id="{14E91B64-9FCC-451E-AFB4-A827D63293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44055" y="635715"/>
            <a:ext cx="10907863" cy="1541457"/>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2" name="Title 1">
            <a:extLst>
              <a:ext uri="{FF2B5EF4-FFF2-40B4-BE49-F238E27FC236}">
                <a16:creationId xmlns:a16="http://schemas.microsoft.com/office/drawing/2014/main" id="{36E9CCDD-95FC-4471-A293-24A64E6B80FF}"/>
              </a:ext>
            </a:extLst>
          </p:cNvPr>
          <p:cNvSpPr>
            <a:spLocks noGrp="1"/>
          </p:cNvSpPr>
          <p:nvPr>
            <p:ph type="title"/>
          </p:nvPr>
        </p:nvSpPr>
        <p:spPr>
          <a:xfrm>
            <a:off x="958506" y="800392"/>
            <a:ext cx="10264697" cy="1212102"/>
          </a:xfrm>
        </p:spPr>
        <p:txBody>
          <a:bodyPr>
            <a:normAutofit/>
          </a:bodyPr>
          <a:lstStyle/>
          <a:p>
            <a:r>
              <a:rPr lang="en-US" sz="4000">
                <a:solidFill>
                  <a:srgbClr val="FFFFFF"/>
                </a:solidFill>
                <a:ea typeface="ＭＳ Ｐゴシック" charset="0"/>
              </a:rPr>
              <a:t>Student Assignments in Seminar</a:t>
            </a:r>
            <a:endParaRPr lang="en-US" sz="4000">
              <a:solidFill>
                <a:srgbClr val="FFFFFF"/>
              </a:solidFill>
            </a:endParaRPr>
          </a:p>
        </p:txBody>
      </p:sp>
      <p:sp>
        <p:nvSpPr>
          <p:cNvPr id="3" name="Content Placeholder 2">
            <a:extLst>
              <a:ext uri="{FF2B5EF4-FFF2-40B4-BE49-F238E27FC236}">
                <a16:creationId xmlns:a16="http://schemas.microsoft.com/office/drawing/2014/main" id="{16C6726F-526E-4883-BA12-9E9E7EC39052}"/>
              </a:ext>
            </a:extLst>
          </p:cNvPr>
          <p:cNvSpPr>
            <a:spLocks noGrp="1"/>
          </p:cNvSpPr>
          <p:nvPr>
            <p:ph idx="1"/>
          </p:nvPr>
        </p:nvSpPr>
        <p:spPr>
          <a:xfrm>
            <a:off x="1367624" y="2490436"/>
            <a:ext cx="9708995" cy="3567173"/>
          </a:xfrm>
        </p:spPr>
        <p:txBody>
          <a:bodyPr anchor="ctr">
            <a:normAutofit/>
          </a:bodyPr>
          <a:lstStyle/>
          <a:p>
            <a:pPr>
              <a:defRPr/>
            </a:pPr>
            <a:endParaRPr lang="en-US" sz="2400" u="sng" dirty="0"/>
          </a:p>
          <a:p>
            <a:pPr>
              <a:defRPr/>
            </a:pPr>
            <a:r>
              <a:rPr lang="en-US" sz="2400" u="sng" dirty="0"/>
              <a:t>SWRK 7051-</a:t>
            </a:r>
            <a:r>
              <a:rPr lang="en-US" sz="2400" dirty="0"/>
              <a:t> Community Immersion Assignment &amp; Psychosocial Assessment, Journal entries, discussion boards</a:t>
            </a:r>
          </a:p>
          <a:p>
            <a:pPr>
              <a:defRPr/>
            </a:pPr>
            <a:endParaRPr lang="en-US" sz="2400" u="sng" dirty="0"/>
          </a:p>
          <a:p>
            <a:pPr>
              <a:defRPr/>
            </a:pPr>
            <a:r>
              <a:rPr lang="en-US" sz="2400" u="sng" dirty="0"/>
              <a:t>SWRK 7052- </a:t>
            </a:r>
            <a:r>
              <a:rPr lang="en-US" sz="2400" dirty="0"/>
              <a:t>Psycho-educational Assignment </a:t>
            </a:r>
          </a:p>
          <a:p>
            <a:pPr lvl="1">
              <a:defRPr/>
            </a:pPr>
            <a:r>
              <a:rPr lang="en-US" dirty="0"/>
              <a:t>Student will need the Field Instructor’s assistance to accomplish this assignment. Student needs a client that he/she could interview, practice diagnosing, and delivering the diagnosis to the client or role-play with field/task instructor. Journal entries &amp; discussion boards </a:t>
            </a:r>
          </a:p>
          <a:p>
            <a:endParaRPr lang="en-US" sz="2400" dirty="0"/>
          </a:p>
        </p:txBody>
      </p:sp>
    </p:spTree>
    <p:extLst>
      <p:ext uri="{BB962C8B-B14F-4D97-AF65-F5344CB8AC3E}">
        <p14:creationId xmlns:p14="http://schemas.microsoft.com/office/powerpoint/2010/main" val="145728212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2" name="Rectangle 71">
            <a:extLst>
              <a:ext uri="{FF2B5EF4-FFF2-40B4-BE49-F238E27FC236}">
                <a16:creationId xmlns:a16="http://schemas.microsoft.com/office/drawing/2014/main" id="{827B839B-9ADE-406B-8590-F1CAEDED45A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45">
            <a:extLst>
              <a:ext uri="{FF2B5EF4-FFF2-40B4-BE49-F238E27FC236}">
                <a16:creationId xmlns:a16="http://schemas.microsoft.com/office/drawing/2014/main" id="{CFE45BF0-46DB-408C-B5F7-7B11716805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09710" y="1022350"/>
            <a:ext cx="709612" cy="2095501"/>
          </a:xfrm>
          <a:custGeom>
            <a:avLst/>
            <a:gdLst>
              <a:gd name="T0" fmla="*/ 447 w 447"/>
              <a:gd name="T1" fmla="*/ 1363 h 1363"/>
              <a:gd name="T2" fmla="*/ 0 w 447"/>
              <a:gd name="T3" fmla="*/ 987 h 1363"/>
              <a:gd name="T4" fmla="*/ 0 w 447"/>
              <a:gd name="T5" fmla="*/ 0 h 1363"/>
              <a:gd name="T6" fmla="*/ 447 w 447"/>
              <a:gd name="T7" fmla="*/ 376 h 1363"/>
              <a:gd name="T8" fmla="*/ 447 w 447"/>
              <a:gd name="T9" fmla="*/ 1363 h 1363"/>
            </a:gdLst>
            <a:ahLst/>
            <a:cxnLst>
              <a:cxn ang="0">
                <a:pos x="T0" y="T1"/>
              </a:cxn>
              <a:cxn ang="0">
                <a:pos x="T2" y="T3"/>
              </a:cxn>
              <a:cxn ang="0">
                <a:pos x="T4" y="T5"/>
              </a:cxn>
              <a:cxn ang="0">
                <a:pos x="T6" y="T7"/>
              </a:cxn>
              <a:cxn ang="0">
                <a:pos x="T8" y="T9"/>
              </a:cxn>
            </a:cxnLst>
            <a:rect l="0" t="0" r="r" b="b"/>
            <a:pathLst>
              <a:path w="447" h="1363">
                <a:moveTo>
                  <a:pt x="447" y="1363"/>
                </a:moveTo>
                <a:lnTo>
                  <a:pt x="0" y="987"/>
                </a:lnTo>
                <a:lnTo>
                  <a:pt x="0" y="0"/>
                </a:lnTo>
                <a:lnTo>
                  <a:pt x="447" y="376"/>
                </a:lnTo>
                <a:lnTo>
                  <a:pt x="447" y="1363"/>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76" name="Freeform 46">
            <a:extLst>
              <a:ext uri="{FF2B5EF4-FFF2-40B4-BE49-F238E27FC236}">
                <a16:creationId xmlns:a16="http://schemas.microsoft.com/office/drawing/2014/main" id="{2AEBC8F2-97B1-41B4-93F1-2D289E197F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09710" y="837744"/>
            <a:ext cx="403225" cy="1705431"/>
          </a:xfrm>
          <a:custGeom>
            <a:avLst/>
            <a:gdLst>
              <a:gd name="T0" fmla="*/ 254 w 254"/>
              <a:gd name="T1" fmla="*/ 987 h 1109"/>
              <a:gd name="T2" fmla="*/ 0 w 254"/>
              <a:gd name="T3" fmla="*/ 1109 h 1109"/>
              <a:gd name="T4" fmla="*/ 0 w 254"/>
              <a:gd name="T5" fmla="*/ 119 h 1109"/>
              <a:gd name="T6" fmla="*/ 254 w 254"/>
              <a:gd name="T7" fmla="*/ 0 h 1109"/>
              <a:gd name="T8" fmla="*/ 254 w 254"/>
              <a:gd name="T9" fmla="*/ 987 h 1109"/>
            </a:gdLst>
            <a:ahLst/>
            <a:cxnLst>
              <a:cxn ang="0">
                <a:pos x="T0" y="T1"/>
              </a:cxn>
              <a:cxn ang="0">
                <a:pos x="T2" y="T3"/>
              </a:cxn>
              <a:cxn ang="0">
                <a:pos x="T4" y="T5"/>
              </a:cxn>
              <a:cxn ang="0">
                <a:pos x="T6" y="T7"/>
              </a:cxn>
              <a:cxn ang="0">
                <a:pos x="T8" y="T9"/>
              </a:cxn>
            </a:cxnLst>
            <a:rect l="0" t="0" r="r" b="b"/>
            <a:pathLst>
              <a:path w="254" h="1109">
                <a:moveTo>
                  <a:pt x="254" y="987"/>
                </a:moveTo>
                <a:lnTo>
                  <a:pt x="0" y="1109"/>
                </a:lnTo>
                <a:lnTo>
                  <a:pt x="0" y="119"/>
                </a:lnTo>
                <a:lnTo>
                  <a:pt x="254" y="0"/>
                </a:lnTo>
                <a:lnTo>
                  <a:pt x="254" y="98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78" name="Freeform 47">
            <a:extLst>
              <a:ext uri="{FF2B5EF4-FFF2-40B4-BE49-F238E27FC236}">
                <a16:creationId xmlns:a16="http://schemas.microsoft.com/office/drawing/2014/main" id="{472E3A19-F5D5-48FC-BB9C-48C2F68F598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44660" y="640894"/>
            <a:ext cx="168275" cy="1713195"/>
          </a:xfrm>
          <a:custGeom>
            <a:avLst/>
            <a:gdLst>
              <a:gd name="T0" fmla="*/ 106 w 106"/>
              <a:gd name="T1" fmla="*/ 1114 h 1114"/>
              <a:gd name="T2" fmla="*/ 0 w 106"/>
              <a:gd name="T3" fmla="*/ 1005 h 1114"/>
              <a:gd name="T4" fmla="*/ 0 w 106"/>
              <a:gd name="T5" fmla="*/ 0 h 1114"/>
              <a:gd name="T6" fmla="*/ 106 w 106"/>
              <a:gd name="T7" fmla="*/ 110 h 1114"/>
              <a:gd name="T8" fmla="*/ 106 w 106"/>
              <a:gd name="T9" fmla="*/ 1114 h 1114"/>
            </a:gdLst>
            <a:ahLst/>
            <a:cxnLst>
              <a:cxn ang="0">
                <a:pos x="T0" y="T1"/>
              </a:cxn>
              <a:cxn ang="0">
                <a:pos x="T2" y="T3"/>
              </a:cxn>
              <a:cxn ang="0">
                <a:pos x="T4" y="T5"/>
              </a:cxn>
              <a:cxn ang="0">
                <a:pos x="T6" y="T7"/>
              </a:cxn>
              <a:cxn ang="0">
                <a:pos x="T8" y="T9"/>
              </a:cxn>
            </a:cxnLst>
            <a:rect l="0" t="0" r="r" b="b"/>
            <a:pathLst>
              <a:path w="106" h="1114">
                <a:moveTo>
                  <a:pt x="106" y="1114"/>
                </a:moveTo>
                <a:lnTo>
                  <a:pt x="0" y="1005"/>
                </a:lnTo>
                <a:lnTo>
                  <a:pt x="0" y="0"/>
                </a:lnTo>
                <a:lnTo>
                  <a:pt x="106" y="110"/>
                </a:lnTo>
                <a:lnTo>
                  <a:pt x="106" y="1114"/>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80" name="Freeform 44">
            <a:extLst>
              <a:ext uri="{FF2B5EF4-FFF2-40B4-BE49-F238E27FC236}">
                <a16:creationId xmlns:a16="http://schemas.microsoft.com/office/drawing/2014/main" id="{7A62E32F-BB65-43A8-8EB5-92346890E5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1223203" y="635716"/>
            <a:ext cx="328612" cy="1742360"/>
          </a:xfrm>
          <a:custGeom>
            <a:avLst/>
            <a:gdLst>
              <a:gd name="T0" fmla="*/ 207 w 207"/>
              <a:gd name="T1" fmla="*/ 987 h 1114"/>
              <a:gd name="T2" fmla="*/ 0 w 207"/>
              <a:gd name="T3" fmla="*/ 1114 h 1114"/>
              <a:gd name="T4" fmla="*/ 0 w 207"/>
              <a:gd name="T5" fmla="*/ 127 h 1114"/>
              <a:gd name="T6" fmla="*/ 207 w 207"/>
              <a:gd name="T7" fmla="*/ 0 h 1114"/>
              <a:gd name="T8" fmla="*/ 207 w 207"/>
              <a:gd name="T9" fmla="*/ 987 h 1114"/>
            </a:gdLst>
            <a:ahLst/>
            <a:cxnLst>
              <a:cxn ang="0">
                <a:pos x="T0" y="T1"/>
              </a:cxn>
              <a:cxn ang="0">
                <a:pos x="T2" y="T3"/>
              </a:cxn>
              <a:cxn ang="0">
                <a:pos x="T4" y="T5"/>
              </a:cxn>
              <a:cxn ang="0">
                <a:pos x="T6" y="T7"/>
              </a:cxn>
              <a:cxn ang="0">
                <a:pos x="T8" y="T9"/>
              </a:cxn>
            </a:cxnLst>
            <a:rect l="0" t="0" r="r" b="b"/>
            <a:pathLst>
              <a:path w="207" h="1114">
                <a:moveTo>
                  <a:pt x="207" y="987"/>
                </a:moveTo>
                <a:lnTo>
                  <a:pt x="0" y="1114"/>
                </a:lnTo>
                <a:lnTo>
                  <a:pt x="0" y="127"/>
                </a:lnTo>
                <a:lnTo>
                  <a:pt x="207" y="0"/>
                </a:lnTo>
                <a:lnTo>
                  <a:pt x="207" y="987"/>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82" name="Rectangle 81">
            <a:extLst>
              <a:ext uri="{FF2B5EF4-FFF2-40B4-BE49-F238E27FC236}">
                <a16:creationId xmlns:a16="http://schemas.microsoft.com/office/drawing/2014/main" id="{14E91B64-9FCC-451E-AFB4-A827D63293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44055" y="635715"/>
            <a:ext cx="10907863" cy="1541457"/>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17410" name="Title 1"/>
          <p:cNvSpPr>
            <a:spLocks noGrp="1"/>
          </p:cNvSpPr>
          <p:nvPr>
            <p:ph type="title"/>
          </p:nvPr>
        </p:nvSpPr>
        <p:spPr>
          <a:xfrm>
            <a:off x="958506" y="800392"/>
            <a:ext cx="10264697" cy="1212102"/>
          </a:xfrm>
        </p:spPr>
        <p:txBody>
          <a:bodyPr>
            <a:normAutofit/>
          </a:bodyPr>
          <a:lstStyle/>
          <a:p>
            <a:pPr eaLnBrk="1" hangingPunct="1">
              <a:defRPr/>
            </a:pPr>
            <a:r>
              <a:rPr lang="en-US" sz="4000">
                <a:solidFill>
                  <a:srgbClr val="FFFFFF"/>
                </a:solidFill>
                <a:ea typeface="ＭＳ Ｐゴシック" charset="0"/>
                <a:cs typeface="+mj-cs"/>
              </a:rPr>
              <a:t>MSW Student Schedule</a:t>
            </a:r>
          </a:p>
        </p:txBody>
      </p:sp>
      <p:sp>
        <p:nvSpPr>
          <p:cNvPr id="17411" name="Content Placeholder 2"/>
          <p:cNvSpPr>
            <a:spLocks noGrp="1"/>
          </p:cNvSpPr>
          <p:nvPr>
            <p:ph idx="1"/>
          </p:nvPr>
        </p:nvSpPr>
        <p:spPr>
          <a:xfrm>
            <a:off x="1367624" y="2378076"/>
            <a:ext cx="9708995" cy="3679533"/>
          </a:xfrm>
        </p:spPr>
        <p:txBody>
          <a:bodyPr anchor="ctr">
            <a:normAutofit/>
          </a:bodyPr>
          <a:lstStyle/>
          <a:p>
            <a:pPr eaLnBrk="1" hangingPunct="1">
              <a:defRPr/>
            </a:pPr>
            <a:r>
              <a:rPr lang="en-US" sz="2400" dirty="0">
                <a:ea typeface="ＭＳ Ｐゴシック" charset="0"/>
              </a:rPr>
              <a:t>Students are typically in class on Tuesday and Thursday</a:t>
            </a:r>
          </a:p>
          <a:p>
            <a:pPr eaLnBrk="1" hangingPunct="1">
              <a:defRPr/>
            </a:pPr>
            <a:r>
              <a:rPr lang="en-US" sz="2400" dirty="0">
                <a:ea typeface="ＭＳ Ｐゴシック" charset="0"/>
              </a:rPr>
              <a:t>Students should never miss class for field hours</a:t>
            </a:r>
          </a:p>
          <a:p>
            <a:pPr eaLnBrk="1" hangingPunct="1">
              <a:defRPr/>
            </a:pPr>
            <a:r>
              <a:rPr lang="en-US" sz="2400" dirty="0">
                <a:ea typeface="ＭＳ Ｐゴシック" charset="0"/>
              </a:rPr>
              <a:t>Students typically complete field hours on Monday, Wednesday (1/2 day) , and Friday</a:t>
            </a:r>
          </a:p>
          <a:p>
            <a:pPr eaLnBrk="1" hangingPunct="1">
              <a:defRPr/>
            </a:pPr>
            <a:r>
              <a:rPr lang="en-US" sz="2400" dirty="0">
                <a:ea typeface="ＭＳ Ｐゴシック" charset="0"/>
              </a:rPr>
              <a:t>Some students may choose to complete their field hours during the evening and over the weekend (some agencies offer evening and weekend placements)</a:t>
            </a:r>
          </a:p>
          <a:p>
            <a:pPr eaLnBrk="1" hangingPunct="1">
              <a:defRPr/>
            </a:pPr>
            <a:r>
              <a:rPr lang="en-US" sz="2400" dirty="0">
                <a:ea typeface="ＭＳ Ｐゴシック" charset="0"/>
              </a:rPr>
              <a:t>Some students will also have to attend supervision on campus every other week (dates TBD)</a:t>
            </a: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1" name="Rectangle 70">
            <a:extLst>
              <a:ext uri="{FF2B5EF4-FFF2-40B4-BE49-F238E27FC236}">
                <a16:creationId xmlns:a16="http://schemas.microsoft.com/office/drawing/2014/main" id="{827B839B-9ADE-406B-8590-F1CAEDED45A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45">
            <a:extLst>
              <a:ext uri="{FF2B5EF4-FFF2-40B4-BE49-F238E27FC236}">
                <a16:creationId xmlns:a16="http://schemas.microsoft.com/office/drawing/2014/main" id="{CFE45BF0-46DB-408C-B5F7-7B11716805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09710" y="1022350"/>
            <a:ext cx="709612" cy="2095501"/>
          </a:xfrm>
          <a:custGeom>
            <a:avLst/>
            <a:gdLst>
              <a:gd name="T0" fmla="*/ 447 w 447"/>
              <a:gd name="T1" fmla="*/ 1363 h 1363"/>
              <a:gd name="T2" fmla="*/ 0 w 447"/>
              <a:gd name="T3" fmla="*/ 987 h 1363"/>
              <a:gd name="T4" fmla="*/ 0 w 447"/>
              <a:gd name="T5" fmla="*/ 0 h 1363"/>
              <a:gd name="T6" fmla="*/ 447 w 447"/>
              <a:gd name="T7" fmla="*/ 376 h 1363"/>
              <a:gd name="T8" fmla="*/ 447 w 447"/>
              <a:gd name="T9" fmla="*/ 1363 h 1363"/>
            </a:gdLst>
            <a:ahLst/>
            <a:cxnLst>
              <a:cxn ang="0">
                <a:pos x="T0" y="T1"/>
              </a:cxn>
              <a:cxn ang="0">
                <a:pos x="T2" y="T3"/>
              </a:cxn>
              <a:cxn ang="0">
                <a:pos x="T4" y="T5"/>
              </a:cxn>
              <a:cxn ang="0">
                <a:pos x="T6" y="T7"/>
              </a:cxn>
              <a:cxn ang="0">
                <a:pos x="T8" y="T9"/>
              </a:cxn>
            </a:cxnLst>
            <a:rect l="0" t="0" r="r" b="b"/>
            <a:pathLst>
              <a:path w="447" h="1363">
                <a:moveTo>
                  <a:pt x="447" y="1363"/>
                </a:moveTo>
                <a:lnTo>
                  <a:pt x="0" y="987"/>
                </a:lnTo>
                <a:lnTo>
                  <a:pt x="0" y="0"/>
                </a:lnTo>
                <a:lnTo>
                  <a:pt x="447" y="376"/>
                </a:lnTo>
                <a:lnTo>
                  <a:pt x="447" y="1363"/>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75" name="Freeform 46">
            <a:extLst>
              <a:ext uri="{FF2B5EF4-FFF2-40B4-BE49-F238E27FC236}">
                <a16:creationId xmlns:a16="http://schemas.microsoft.com/office/drawing/2014/main" id="{2AEBC8F2-97B1-41B4-93F1-2D289E197F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09710" y="837744"/>
            <a:ext cx="403225" cy="1705431"/>
          </a:xfrm>
          <a:custGeom>
            <a:avLst/>
            <a:gdLst>
              <a:gd name="T0" fmla="*/ 254 w 254"/>
              <a:gd name="T1" fmla="*/ 987 h 1109"/>
              <a:gd name="T2" fmla="*/ 0 w 254"/>
              <a:gd name="T3" fmla="*/ 1109 h 1109"/>
              <a:gd name="T4" fmla="*/ 0 w 254"/>
              <a:gd name="T5" fmla="*/ 119 h 1109"/>
              <a:gd name="T6" fmla="*/ 254 w 254"/>
              <a:gd name="T7" fmla="*/ 0 h 1109"/>
              <a:gd name="T8" fmla="*/ 254 w 254"/>
              <a:gd name="T9" fmla="*/ 987 h 1109"/>
            </a:gdLst>
            <a:ahLst/>
            <a:cxnLst>
              <a:cxn ang="0">
                <a:pos x="T0" y="T1"/>
              </a:cxn>
              <a:cxn ang="0">
                <a:pos x="T2" y="T3"/>
              </a:cxn>
              <a:cxn ang="0">
                <a:pos x="T4" y="T5"/>
              </a:cxn>
              <a:cxn ang="0">
                <a:pos x="T6" y="T7"/>
              </a:cxn>
              <a:cxn ang="0">
                <a:pos x="T8" y="T9"/>
              </a:cxn>
            </a:cxnLst>
            <a:rect l="0" t="0" r="r" b="b"/>
            <a:pathLst>
              <a:path w="254" h="1109">
                <a:moveTo>
                  <a:pt x="254" y="987"/>
                </a:moveTo>
                <a:lnTo>
                  <a:pt x="0" y="1109"/>
                </a:lnTo>
                <a:lnTo>
                  <a:pt x="0" y="119"/>
                </a:lnTo>
                <a:lnTo>
                  <a:pt x="254" y="0"/>
                </a:lnTo>
                <a:lnTo>
                  <a:pt x="254" y="98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77" name="Freeform 47">
            <a:extLst>
              <a:ext uri="{FF2B5EF4-FFF2-40B4-BE49-F238E27FC236}">
                <a16:creationId xmlns:a16="http://schemas.microsoft.com/office/drawing/2014/main" id="{472E3A19-F5D5-48FC-BB9C-48C2F68F598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44660" y="640894"/>
            <a:ext cx="168275" cy="1713195"/>
          </a:xfrm>
          <a:custGeom>
            <a:avLst/>
            <a:gdLst>
              <a:gd name="T0" fmla="*/ 106 w 106"/>
              <a:gd name="T1" fmla="*/ 1114 h 1114"/>
              <a:gd name="T2" fmla="*/ 0 w 106"/>
              <a:gd name="T3" fmla="*/ 1005 h 1114"/>
              <a:gd name="T4" fmla="*/ 0 w 106"/>
              <a:gd name="T5" fmla="*/ 0 h 1114"/>
              <a:gd name="T6" fmla="*/ 106 w 106"/>
              <a:gd name="T7" fmla="*/ 110 h 1114"/>
              <a:gd name="T8" fmla="*/ 106 w 106"/>
              <a:gd name="T9" fmla="*/ 1114 h 1114"/>
            </a:gdLst>
            <a:ahLst/>
            <a:cxnLst>
              <a:cxn ang="0">
                <a:pos x="T0" y="T1"/>
              </a:cxn>
              <a:cxn ang="0">
                <a:pos x="T2" y="T3"/>
              </a:cxn>
              <a:cxn ang="0">
                <a:pos x="T4" y="T5"/>
              </a:cxn>
              <a:cxn ang="0">
                <a:pos x="T6" y="T7"/>
              </a:cxn>
              <a:cxn ang="0">
                <a:pos x="T8" y="T9"/>
              </a:cxn>
            </a:cxnLst>
            <a:rect l="0" t="0" r="r" b="b"/>
            <a:pathLst>
              <a:path w="106" h="1114">
                <a:moveTo>
                  <a:pt x="106" y="1114"/>
                </a:moveTo>
                <a:lnTo>
                  <a:pt x="0" y="1005"/>
                </a:lnTo>
                <a:lnTo>
                  <a:pt x="0" y="0"/>
                </a:lnTo>
                <a:lnTo>
                  <a:pt x="106" y="110"/>
                </a:lnTo>
                <a:lnTo>
                  <a:pt x="106" y="1114"/>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79" name="Freeform 44">
            <a:extLst>
              <a:ext uri="{FF2B5EF4-FFF2-40B4-BE49-F238E27FC236}">
                <a16:creationId xmlns:a16="http://schemas.microsoft.com/office/drawing/2014/main" id="{7A62E32F-BB65-43A8-8EB5-92346890E5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1223203" y="635716"/>
            <a:ext cx="328612" cy="1742360"/>
          </a:xfrm>
          <a:custGeom>
            <a:avLst/>
            <a:gdLst>
              <a:gd name="T0" fmla="*/ 207 w 207"/>
              <a:gd name="T1" fmla="*/ 987 h 1114"/>
              <a:gd name="T2" fmla="*/ 0 w 207"/>
              <a:gd name="T3" fmla="*/ 1114 h 1114"/>
              <a:gd name="T4" fmla="*/ 0 w 207"/>
              <a:gd name="T5" fmla="*/ 127 h 1114"/>
              <a:gd name="T6" fmla="*/ 207 w 207"/>
              <a:gd name="T7" fmla="*/ 0 h 1114"/>
              <a:gd name="T8" fmla="*/ 207 w 207"/>
              <a:gd name="T9" fmla="*/ 987 h 1114"/>
            </a:gdLst>
            <a:ahLst/>
            <a:cxnLst>
              <a:cxn ang="0">
                <a:pos x="T0" y="T1"/>
              </a:cxn>
              <a:cxn ang="0">
                <a:pos x="T2" y="T3"/>
              </a:cxn>
              <a:cxn ang="0">
                <a:pos x="T4" y="T5"/>
              </a:cxn>
              <a:cxn ang="0">
                <a:pos x="T6" y="T7"/>
              </a:cxn>
              <a:cxn ang="0">
                <a:pos x="T8" y="T9"/>
              </a:cxn>
            </a:cxnLst>
            <a:rect l="0" t="0" r="r" b="b"/>
            <a:pathLst>
              <a:path w="207" h="1114">
                <a:moveTo>
                  <a:pt x="207" y="987"/>
                </a:moveTo>
                <a:lnTo>
                  <a:pt x="0" y="1114"/>
                </a:lnTo>
                <a:lnTo>
                  <a:pt x="0" y="127"/>
                </a:lnTo>
                <a:lnTo>
                  <a:pt x="207" y="0"/>
                </a:lnTo>
                <a:lnTo>
                  <a:pt x="207" y="987"/>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81" name="Rectangle 80">
            <a:extLst>
              <a:ext uri="{FF2B5EF4-FFF2-40B4-BE49-F238E27FC236}">
                <a16:creationId xmlns:a16="http://schemas.microsoft.com/office/drawing/2014/main" id="{14E91B64-9FCC-451E-AFB4-A827D63293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44055" y="635715"/>
            <a:ext cx="10907863" cy="1541457"/>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18434" name="Title 1"/>
          <p:cNvSpPr>
            <a:spLocks noGrp="1"/>
          </p:cNvSpPr>
          <p:nvPr>
            <p:ph type="title"/>
          </p:nvPr>
        </p:nvSpPr>
        <p:spPr>
          <a:xfrm>
            <a:off x="958506" y="800392"/>
            <a:ext cx="10264697" cy="1212102"/>
          </a:xfrm>
        </p:spPr>
        <p:txBody>
          <a:bodyPr>
            <a:normAutofit/>
          </a:bodyPr>
          <a:lstStyle/>
          <a:p>
            <a:pPr eaLnBrk="1" hangingPunct="1">
              <a:defRPr/>
            </a:pPr>
            <a:r>
              <a:rPr lang="en-US" sz="4000" dirty="0">
                <a:solidFill>
                  <a:srgbClr val="FFFFFF"/>
                </a:solidFill>
                <a:ea typeface="ＭＳ Ｐゴシック" charset="0"/>
                <a:cs typeface="+mj-cs"/>
              </a:rPr>
              <a:t>Student Required Field Hours</a:t>
            </a:r>
          </a:p>
        </p:txBody>
      </p:sp>
      <p:sp>
        <p:nvSpPr>
          <p:cNvPr id="3" name="Content Placeholder 2"/>
          <p:cNvSpPr>
            <a:spLocks noGrp="1"/>
          </p:cNvSpPr>
          <p:nvPr>
            <p:ph idx="1"/>
          </p:nvPr>
        </p:nvSpPr>
        <p:spPr>
          <a:xfrm>
            <a:off x="1367624" y="2490436"/>
            <a:ext cx="9708995" cy="3567173"/>
          </a:xfrm>
        </p:spPr>
        <p:txBody>
          <a:bodyPr anchor="ctr">
            <a:normAutofit/>
          </a:bodyPr>
          <a:lstStyle/>
          <a:p>
            <a:pPr eaLnBrk="1" hangingPunct="1"/>
            <a:r>
              <a:rPr lang="en-US" altLang="x-none" sz="2400" u="sng" dirty="0">
                <a:ea typeface="MS PGothic" charset="-128"/>
              </a:rPr>
              <a:t>2</a:t>
            </a:r>
            <a:r>
              <a:rPr lang="en-US" altLang="x-none" sz="2400" u="sng" baseline="30000" dirty="0">
                <a:ea typeface="MS PGothic" charset="-128"/>
              </a:rPr>
              <a:t>nd</a:t>
            </a:r>
            <a:r>
              <a:rPr lang="en-US" altLang="x-none" sz="2400" u="sng" dirty="0">
                <a:ea typeface="MS PGothic" charset="-128"/>
              </a:rPr>
              <a:t> Year MSW</a:t>
            </a:r>
          </a:p>
          <a:p>
            <a:pPr eaLnBrk="1" hangingPunct="1"/>
            <a:r>
              <a:rPr lang="en-US" altLang="x-none" sz="2400" u="sng" dirty="0">
                <a:ea typeface="MS PGothic" charset="-128"/>
              </a:rPr>
              <a:t>COVID-19- REDUCED HOURS!!! </a:t>
            </a:r>
          </a:p>
          <a:p>
            <a:pPr lvl="1" eaLnBrk="1" hangingPunct="1"/>
            <a:r>
              <a:rPr lang="en-US" altLang="x-none" dirty="0">
                <a:ea typeface="MS PGothic" charset="-128"/>
              </a:rPr>
              <a:t>SWRK 7053 Advanced Field Placement III – 250 (18-20 </a:t>
            </a:r>
            <a:r>
              <a:rPr lang="en-US" altLang="x-none" dirty="0" err="1">
                <a:ea typeface="MS PGothic" charset="-128"/>
              </a:rPr>
              <a:t>hrs</a:t>
            </a:r>
            <a:r>
              <a:rPr lang="en-US" altLang="x-none" dirty="0">
                <a:ea typeface="MS PGothic" charset="-128"/>
              </a:rPr>
              <a:t> a week)	</a:t>
            </a:r>
          </a:p>
          <a:p>
            <a:pPr lvl="1" eaLnBrk="1" hangingPunct="1"/>
            <a:r>
              <a:rPr lang="en-US" altLang="x-none" dirty="0">
                <a:ea typeface="MS PGothic" charset="-128"/>
              </a:rPr>
              <a:t>SWRK 7054 Advanced Field Placement IV – 250 (18-20 </a:t>
            </a:r>
            <a:r>
              <a:rPr lang="en-US" altLang="x-none" dirty="0" err="1">
                <a:ea typeface="MS PGothic" charset="-128"/>
              </a:rPr>
              <a:t>hrs</a:t>
            </a:r>
            <a:r>
              <a:rPr lang="en-US" altLang="x-none" dirty="0">
                <a:ea typeface="MS PGothic" charset="-128"/>
              </a:rPr>
              <a:t> a week)</a:t>
            </a:r>
          </a:p>
          <a:p>
            <a:pPr lvl="1" eaLnBrk="1" hangingPunct="1"/>
            <a:r>
              <a:rPr lang="en-US" altLang="x-none" dirty="0">
                <a:ea typeface="MS PGothic" charset="-128"/>
              </a:rPr>
              <a:t>SWRK 7055 Integrative Field Seminar I (3-4 seminars per semester)</a:t>
            </a:r>
          </a:p>
          <a:p>
            <a:pPr lvl="1" eaLnBrk="1" hangingPunct="1"/>
            <a:r>
              <a:rPr lang="en-US" altLang="x-none" dirty="0">
                <a:ea typeface="MS PGothic" charset="-128"/>
              </a:rPr>
              <a:t>SWRK 7056 Integrative Field Seminar I (3-4 seminars per semester)</a:t>
            </a:r>
          </a:p>
          <a:p>
            <a:pPr marL="1828800" lvl="4" indent="0">
              <a:buNone/>
            </a:pPr>
            <a:r>
              <a:rPr lang="en-US" altLang="x-none" sz="2400" dirty="0">
                <a:ea typeface="MS PGothic" charset="-128"/>
              </a:rPr>
              <a:t>			      	________</a:t>
            </a:r>
          </a:p>
          <a:p>
            <a:pPr lvl="1" eaLnBrk="1" hangingPunct="1">
              <a:buFont typeface="Wingdings" charset="2"/>
              <a:buNone/>
            </a:pPr>
            <a:r>
              <a:rPr lang="en-US" altLang="x-none" dirty="0">
                <a:ea typeface="MS PGothic" charset="-128"/>
              </a:rPr>
              <a:t>Total Hours:				500		</a:t>
            </a: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p:txBody>
          <a:bodyPr/>
          <a:lstStyle/>
          <a:p>
            <a:pPr eaLnBrk="1" hangingPunct="1">
              <a:defRPr/>
            </a:pPr>
            <a:r>
              <a:rPr lang="en-US" dirty="0">
                <a:solidFill>
                  <a:schemeClr val="tx1"/>
                </a:solidFill>
                <a:ea typeface="ＭＳ Ｐゴシック" charset="0"/>
                <a:cs typeface="+mj-cs"/>
              </a:rPr>
              <a:t>Seminar Class &amp; Assignments </a:t>
            </a:r>
          </a:p>
        </p:txBody>
      </p:sp>
      <p:sp>
        <p:nvSpPr>
          <p:cNvPr id="19459" name="Content Placeholder 2"/>
          <p:cNvSpPr>
            <a:spLocks noGrp="1"/>
          </p:cNvSpPr>
          <p:nvPr>
            <p:ph sz="half" idx="1"/>
          </p:nvPr>
        </p:nvSpPr>
        <p:spPr/>
        <p:txBody>
          <a:bodyPr/>
          <a:lstStyle/>
          <a:p>
            <a:pPr eaLnBrk="1" hangingPunct="1">
              <a:defRPr/>
            </a:pPr>
            <a:r>
              <a:rPr lang="en-US" u="sng" dirty="0">
                <a:ea typeface="ＭＳ Ｐゴシック" charset="0"/>
              </a:rPr>
              <a:t>2</a:t>
            </a:r>
            <a:r>
              <a:rPr lang="en-US" u="sng" baseline="30000" dirty="0">
                <a:ea typeface="ＭＳ Ｐゴシック" charset="0"/>
              </a:rPr>
              <a:t>nd</a:t>
            </a:r>
            <a:r>
              <a:rPr lang="en-US" u="sng" dirty="0">
                <a:ea typeface="ＭＳ Ｐゴシック" charset="0"/>
              </a:rPr>
              <a:t> year MSW students (7055/7056)</a:t>
            </a:r>
          </a:p>
          <a:p>
            <a:pPr lvl="1" eaLnBrk="1" hangingPunct="1">
              <a:buFont typeface="Wingdings" charset="0"/>
              <a:buChar char="§"/>
              <a:defRPr/>
            </a:pPr>
            <a:r>
              <a:rPr lang="en-US" sz="2800" dirty="0">
                <a:ea typeface="ＭＳ Ｐゴシック" charset="0"/>
              </a:rPr>
              <a:t>2</a:t>
            </a:r>
            <a:r>
              <a:rPr lang="en-US" sz="2800" baseline="30000" dirty="0">
                <a:ea typeface="ＭＳ Ｐゴシック" charset="0"/>
              </a:rPr>
              <a:t>nd</a:t>
            </a:r>
            <a:r>
              <a:rPr lang="en-US" sz="2800" dirty="0">
                <a:ea typeface="ＭＳ Ｐゴシック" charset="0"/>
              </a:rPr>
              <a:t> year students can start field in August</a:t>
            </a:r>
          </a:p>
          <a:p>
            <a:pPr lvl="1" eaLnBrk="1" hangingPunct="1">
              <a:buFont typeface="Wingdings" charset="0"/>
              <a:buChar char="§"/>
              <a:defRPr/>
            </a:pPr>
            <a:r>
              <a:rPr lang="en-US" sz="2800" dirty="0">
                <a:ea typeface="ＭＳ Ｐゴシック" charset="0"/>
              </a:rPr>
              <a:t>In class one day of the month or online, and they will get field hours for class</a:t>
            </a:r>
          </a:p>
          <a:p>
            <a:pPr lvl="1" eaLnBrk="1" hangingPunct="1">
              <a:buFont typeface="Wingdings" charset="0"/>
              <a:buChar char="§"/>
              <a:defRPr/>
            </a:pPr>
            <a:endParaRPr lang="en-US" sz="1600" dirty="0">
              <a:ea typeface="ＭＳ Ｐゴシック" charset="0"/>
            </a:endParaRPr>
          </a:p>
        </p:txBody>
      </p:sp>
      <p:sp>
        <p:nvSpPr>
          <p:cNvPr id="2" name="Content Placeholder 1">
            <a:extLst>
              <a:ext uri="{FF2B5EF4-FFF2-40B4-BE49-F238E27FC236}">
                <a16:creationId xmlns:a16="http://schemas.microsoft.com/office/drawing/2014/main" id="{AA2A73B9-309C-47F8-9E0F-1A9F370CF852}"/>
              </a:ext>
            </a:extLst>
          </p:cNvPr>
          <p:cNvSpPr>
            <a:spLocks noGrp="1"/>
          </p:cNvSpPr>
          <p:nvPr>
            <p:ph sz="half" idx="2"/>
          </p:nvPr>
        </p:nvSpPr>
        <p:spPr/>
        <p:txBody>
          <a:bodyPr/>
          <a:lstStyle/>
          <a:p>
            <a:pPr>
              <a:defRPr/>
            </a:pPr>
            <a:r>
              <a:rPr lang="en-US" u="sng" dirty="0"/>
              <a:t>SWRK 7055- </a:t>
            </a:r>
            <a:r>
              <a:rPr lang="en-US" dirty="0"/>
              <a:t>Behavior Change Project</a:t>
            </a:r>
          </a:p>
          <a:p>
            <a:pPr>
              <a:defRPr/>
            </a:pPr>
            <a:endParaRPr lang="en-US" u="sng" dirty="0"/>
          </a:p>
          <a:p>
            <a:pPr>
              <a:defRPr/>
            </a:pPr>
            <a:r>
              <a:rPr lang="en-US" u="sng" dirty="0"/>
              <a:t>SWRK 7056- </a:t>
            </a:r>
            <a:r>
              <a:rPr lang="en-US" dirty="0"/>
              <a:t>Self-Reflection Assignment</a:t>
            </a:r>
            <a:endParaRPr lang="en-US" u="sng" dirty="0"/>
          </a:p>
          <a:p>
            <a:r>
              <a:rPr lang="en-US" dirty="0"/>
              <a:t>Journal Entries</a:t>
            </a:r>
          </a:p>
          <a:p>
            <a:r>
              <a:rPr lang="en-US" dirty="0"/>
              <a:t>Discussion Boards</a:t>
            </a: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marL="0" indent="0" algn="ctr">
              <a:defRPr/>
            </a:pPr>
            <a:r>
              <a:rPr lang="en-US" b="1" dirty="0">
                <a:ea typeface="ＭＳ Ｐゴシック" charset="0"/>
              </a:rPr>
              <a:t>Hours and Liaison Visits</a:t>
            </a:r>
            <a:br>
              <a:rPr lang="en-US" b="1" dirty="0">
                <a:ea typeface="ＭＳ Ｐゴシック" charset="0"/>
              </a:rPr>
            </a:br>
            <a:r>
              <a:rPr lang="en-US" b="1" dirty="0">
                <a:ea typeface="ＭＳ Ｐゴシック" charset="0"/>
              </a:rPr>
              <a:t>Both BA &amp; MSW Programs</a:t>
            </a:r>
            <a:br>
              <a:rPr lang="en-US" b="1" dirty="0">
                <a:ea typeface="ＭＳ Ｐゴシック" charset="0"/>
              </a:rPr>
            </a:br>
            <a:endParaRPr lang="en-US" dirty="0"/>
          </a:p>
        </p:txBody>
      </p:sp>
      <p:sp>
        <p:nvSpPr>
          <p:cNvPr id="3" name="Text Placeholder 2"/>
          <p:cNvSpPr>
            <a:spLocks noGrp="1"/>
          </p:cNvSpPr>
          <p:nvPr>
            <p:ph type="body" idx="1"/>
          </p:nvPr>
        </p:nvSpPr>
        <p:spPr/>
        <p:txBody>
          <a:bodyPr/>
          <a:lstStyle/>
          <a:p>
            <a:pPr algn="ctr"/>
            <a:r>
              <a:rPr lang="en-US" b="1" dirty="0"/>
              <a:t>Kenya Anderson &amp; Maggie Landry</a:t>
            </a:r>
          </a:p>
        </p:txBody>
      </p:sp>
    </p:spTree>
    <p:extLst>
      <p:ext uri="{BB962C8B-B14F-4D97-AF65-F5344CB8AC3E}">
        <p14:creationId xmlns:p14="http://schemas.microsoft.com/office/powerpoint/2010/main" val="119712125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p:txBody>
          <a:bodyPr/>
          <a:lstStyle/>
          <a:p>
            <a:pPr eaLnBrk="1" hangingPunct="1">
              <a:defRPr/>
            </a:pPr>
            <a:r>
              <a:rPr lang="en-US" dirty="0">
                <a:ea typeface="ＭＳ Ｐゴシック" charset="0"/>
                <a:cs typeface="+mj-cs"/>
              </a:rPr>
              <a:t>Rule About University Holiday</a:t>
            </a:r>
          </a:p>
        </p:txBody>
      </p:sp>
      <p:sp>
        <p:nvSpPr>
          <p:cNvPr id="3" name="Content Placeholder 2"/>
          <p:cNvSpPr>
            <a:spLocks noGrp="1"/>
          </p:cNvSpPr>
          <p:nvPr>
            <p:ph idx="1"/>
          </p:nvPr>
        </p:nvSpPr>
        <p:spPr/>
        <p:txBody>
          <a:bodyPr/>
          <a:lstStyle/>
          <a:p>
            <a:pPr eaLnBrk="1" hangingPunct="1"/>
            <a:r>
              <a:rPr lang="ja-JP" altLang="en-US" sz="2400" dirty="0">
                <a:ea typeface="MS PGothic" charset="-128"/>
              </a:rPr>
              <a:t>“</a:t>
            </a:r>
            <a:r>
              <a:rPr lang="en-US" altLang="ja-JP" sz="2400" dirty="0">
                <a:ea typeface="MS PGothic" charset="-128"/>
              </a:rPr>
              <a:t>Students are entitled to observe holidays listed on the University of Memphis calendar and to holidays and hazardous weather closings observed by the agency – even when these fall on field practice days. However the student remains responsible for making up these hours at some other time such that s/he completes the required number of hours for the placement.</a:t>
            </a:r>
            <a:r>
              <a:rPr lang="ja-JP" altLang="en-US" sz="2400" dirty="0">
                <a:ea typeface="MS PGothic" charset="-128"/>
              </a:rPr>
              <a:t>”</a:t>
            </a:r>
            <a:endParaRPr lang="en-US" altLang="ja-JP" sz="2400" dirty="0">
              <a:ea typeface="MS PGothic" charset="-128"/>
            </a:endParaRPr>
          </a:p>
          <a:p>
            <a:r>
              <a:rPr lang="en-US" altLang="x-none" sz="2400" dirty="0">
                <a:ea typeface="MS PGothic" charset="-128"/>
              </a:rPr>
              <a:t>To view academic calendar and University Holiday</a:t>
            </a:r>
            <a:r>
              <a:rPr lang="en-US" altLang="ja-JP" sz="2400" dirty="0">
                <a:ea typeface="MS PGothic" charset="-128"/>
              </a:rPr>
              <a:t>s </a:t>
            </a:r>
            <a:r>
              <a:rPr lang="en-US" altLang="ja-JP" sz="2400" dirty="0">
                <a:ea typeface="MS PGothic" charset="-128"/>
                <a:hlinkClick r:id="rId2"/>
              </a:rPr>
              <a:t>https://www.memphis.edu/registrar/calendars/academic/ay2021.php</a:t>
            </a:r>
            <a:endParaRPr lang="en-US" altLang="ja-JP" sz="2400" dirty="0">
              <a:ea typeface="MS PGothic" charset="-128"/>
            </a:endParaRPr>
          </a:p>
          <a:p>
            <a:endParaRPr lang="en-US" altLang="ja-JP" sz="2400" dirty="0">
              <a:ea typeface="MS PGothic" charset="-128"/>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2" name="Rectangle 71">
            <a:extLst>
              <a:ext uri="{FF2B5EF4-FFF2-40B4-BE49-F238E27FC236}">
                <a16:creationId xmlns:a16="http://schemas.microsoft.com/office/drawing/2014/main" id="{827B839B-9ADE-406B-8590-F1CAEDED45A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45">
            <a:extLst>
              <a:ext uri="{FF2B5EF4-FFF2-40B4-BE49-F238E27FC236}">
                <a16:creationId xmlns:a16="http://schemas.microsoft.com/office/drawing/2014/main" id="{CFE45BF0-46DB-408C-B5F7-7B11716805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09710" y="1022350"/>
            <a:ext cx="709612" cy="2095501"/>
          </a:xfrm>
          <a:custGeom>
            <a:avLst/>
            <a:gdLst>
              <a:gd name="T0" fmla="*/ 447 w 447"/>
              <a:gd name="T1" fmla="*/ 1363 h 1363"/>
              <a:gd name="T2" fmla="*/ 0 w 447"/>
              <a:gd name="T3" fmla="*/ 987 h 1363"/>
              <a:gd name="T4" fmla="*/ 0 w 447"/>
              <a:gd name="T5" fmla="*/ 0 h 1363"/>
              <a:gd name="T6" fmla="*/ 447 w 447"/>
              <a:gd name="T7" fmla="*/ 376 h 1363"/>
              <a:gd name="T8" fmla="*/ 447 w 447"/>
              <a:gd name="T9" fmla="*/ 1363 h 1363"/>
            </a:gdLst>
            <a:ahLst/>
            <a:cxnLst>
              <a:cxn ang="0">
                <a:pos x="T0" y="T1"/>
              </a:cxn>
              <a:cxn ang="0">
                <a:pos x="T2" y="T3"/>
              </a:cxn>
              <a:cxn ang="0">
                <a:pos x="T4" y="T5"/>
              </a:cxn>
              <a:cxn ang="0">
                <a:pos x="T6" y="T7"/>
              </a:cxn>
              <a:cxn ang="0">
                <a:pos x="T8" y="T9"/>
              </a:cxn>
            </a:cxnLst>
            <a:rect l="0" t="0" r="r" b="b"/>
            <a:pathLst>
              <a:path w="447" h="1363">
                <a:moveTo>
                  <a:pt x="447" y="1363"/>
                </a:moveTo>
                <a:lnTo>
                  <a:pt x="0" y="987"/>
                </a:lnTo>
                <a:lnTo>
                  <a:pt x="0" y="0"/>
                </a:lnTo>
                <a:lnTo>
                  <a:pt x="447" y="376"/>
                </a:lnTo>
                <a:lnTo>
                  <a:pt x="447" y="1363"/>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76" name="Freeform 46">
            <a:extLst>
              <a:ext uri="{FF2B5EF4-FFF2-40B4-BE49-F238E27FC236}">
                <a16:creationId xmlns:a16="http://schemas.microsoft.com/office/drawing/2014/main" id="{2AEBC8F2-97B1-41B4-93F1-2D289E197F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09710" y="837744"/>
            <a:ext cx="403225" cy="1705431"/>
          </a:xfrm>
          <a:custGeom>
            <a:avLst/>
            <a:gdLst>
              <a:gd name="T0" fmla="*/ 254 w 254"/>
              <a:gd name="T1" fmla="*/ 987 h 1109"/>
              <a:gd name="T2" fmla="*/ 0 w 254"/>
              <a:gd name="T3" fmla="*/ 1109 h 1109"/>
              <a:gd name="T4" fmla="*/ 0 w 254"/>
              <a:gd name="T5" fmla="*/ 119 h 1109"/>
              <a:gd name="T6" fmla="*/ 254 w 254"/>
              <a:gd name="T7" fmla="*/ 0 h 1109"/>
              <a:gd name="T8" fmla="*/ 254 w 254"/>
              <a:gd name="T9" fmla="*/ 987 h 1109"/>
            </a:gdLst>
            <a:ahLst/>
            <a:cxnLst>
              <a:cxn ang="0">
                <a:pos x="T0" y="T1"/>
              </a:cxn>
              <a:cxn ang="0">
                <a:pos x="T2" y="T3"/>
              </a:cxn>
              <a:cxn ang="0">
                <a:pos x="T4" y="T5"/>
              </a:cxn>
              <a:cxn ang="0">
                <a:pos x="T6" y="T7"/>
              </a:cxn>
              <a:cxn ang="0">
                <a:pos x="T8" y="T9"/>
              </a:cxn>
            </a:cxnLst>
            <a:rect l="0" t="0" r="r" b="b"/>
            <a:pathLst>
              <a:path w="254" h="1109">
                <a:moveTo>
                  <a:pt x="254" y="987"/>
                </a:moveTo>
                <a:lnTo>
                  <a:pt x="0" y="1109"/>
                </a:lnTo>
                <a:lnTo>
                  <a:pt x="0" y="119"/>
                </a:lnTo>
                <a:lnTo>
                  <a:pt x="254" y="0"/>
                </a:lnTo>
                <a:lnTo>
                  <a:pt x="254" y="98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78" name="Freeform 47">
            <a:extLst>
              <a:ext uri="{FF2B5EF4-FFF2-40B4-BE49-F238E27FC236}">
                <a16:creationId xmlns:a16="http://schemas.microsoft.com/office/drawing/2014/main" id="{472E3A19-F5D5-48FC-BB9C-48C2F68F598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44660" y="640894"/>
            <a:ext cx="168275" cy="1713195"/>
          </a:xfrm>
          <a:custGeom>
            <a:avLst/>
            <a:gdLst>
              <a:gd name="T0" fmla="*/ 106 w 106"/>
              <a:gd name="T1" fmla="*/ 1114 h 1114"/>
              <a:gd name="T2" fmla="*/ 0 w 106"/>
              <a:gd name="T3" fmla="*/ 1005 h 1114"/>
              <a:gd name="T4" fmla="*/ 0 w 106"/>
              <a:gd name="T5" fmla="*/ 0 h 1114"/>
              <a:gd name="T6" fmla="*/ 106 w 106"/>
              <a:gd name="T7" fmla="*/ 110 h 1114"/>
              <a:gd name="T8" fmla="*/ 106 w 106"/>
              <a:gd name="T9" fmla="*/ 1114 h 1114"/>
            </a:gdLst>
            <a:ahLst/>
            <a:cxnLst>
              <a:cxn ang="0">
                <a:pos x="T0" y="T1"/>
              </a:cxn>
              <a:cxn ang="0">
                <a:pos x="T2" y="T3"/>
              </a:cxn>
              <a:cxn ang="0">
                <a:pos x="T4" y="T5"/>
              </a:cxn>
              <a:cxn ang="0">
                <a:pos x="T6" y="T7"/>
              </a:cxn>
              <a:cxn ang="0">
                <a:pos x="T8" y="T9"/>
              </a:cxn>
            </a:cxnLst>
            <a:rect l="0" t="0" r="r" b="b"/>
            <a:pathLst>
              <a:path w="106" h="1114">
                <a:moveTo>
                  <a:pt x="106" y="1114"/>
                </a:moveTo>
                <a:lnTo>
                  <a:pt x="0" y="1005"/>
                </a:lnTo>
                <a:lnTo>
                  <a:pt x="0" y="0"/>
                </a:lnTo>
                <a:lnTo>
                  <a:pt x="106" y="110"/>
                </a:lnTo>
                <a:lnTo>
                  <a:pt x="106" y="1114"/>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80" name="Freeform 44">
            <a:extLst>
              <a:ext uri="{FF2B5EF4-FFF2-40B4-BE49-F238E27FC236}">
                <a16:creationId xmlns:a16="http://schemas.microsoft.com/office/drawing/2014/main" id="{7A62E32F-BB65-43A8-8EB5-92346890E5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1223203" y="635716"/>
            <a:ext cx="328612" cy="1742360"/>
          </a:xfrm>
          <a:custGeom>
            <a:avLst/>
            <a:gdLst>
              <a:gd name="T0" fmla="*/ 207 w 207"/>
              <a:gd name="T1" fmla="*/ 987 h 1114"/>
              <a:gd name="T2" fmla="*/ 0 w 207"/>
              <a:gd name="T3" fmla="*/ 1114 h 1114"/>
              <a:gd name="T4" fmla="*/ 0 w 207"/>
              <a:gd name="T5" fmla="*/ 127 h 1114"/>
              <a:gd name="T6" fmla="*/ 207 w 207"/>
              <a:gd name="T7" fmla="*/ 0 h 1114"/>
              <a:gd name="T8" fmla="*/ 207 w 207"/>
              <a:gd name="T9" fmla="*/ 987 h 1114"/>
            </a:gdLst>
            <a:ahLst/>
            <a:cxnLst>
              <a:cxn ang="0">
                <a:pos x="T0" y="T1"/>
              </a:cxn>
              <a:cxn ang="0">
                <a:pos x="T2" y="T3"/>
              </a:cxn>
              <a:cxn ang="0">
                <a:pos x="T4" y="T5"/>
              </a:cxn>
              <a:cxn ang="0">
                <a:pos x="T6" y="T7"/>
              </a:cxn>
              <a:cxn ang="0">
                <a:pos x="T8" y="T9"/>
              </a:cxn>
            </a:cxnLst>
            <a:rect l="0" t="0" r="r" b="b"/>
            <a:pathLst>
              <a:path w="207" h="1114">
                <a:moveTo>
                  <a:pt x="207" y="987"/>
                </a:moveTo>
                <a:lnTo>
                  <a:pt x="0" y="1114"/>
                </a:lnTo>
                <a:lnTo>
                  <a:pt x="0" y="127"/>
                </a:lnTo>
                <a:lnTo>
                  <a:pt x="207" y="0"/>
                </a:lnTo>
                <a:lnTo>
                  <a:pt x="207" y="987"/>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82" name="Rectangle 81">
            <a:extLst>
              <a:ext uri="{FF2B5EF4-FFF2-40B4-BE49-F238E27FC236}">
                <a16:creationId xmlns:a16="http://schemas.microsoft.com/office/drawing/2014/main" id="{14E91B64-9FCC-451E-AFB4-A827D63293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44055" y="635715"/>
            <a:ext cx="10907863" cy="1541457"/>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23554" name="Title 1"/>
          <p:cNvSpPr>
            <a:spLocks noGrp="1"/>
          </p:cNvSpPr>
          <p:nvPr>
            <p:ph type="title"/>
          </p:nvPr>
        </p:nvSpPr>
        <p:spPr>
          <a:xfrm>
            <a:off x="958506" y="800392"/>
            <a:ext cx="10264697" cy="1212102"/>
          </a:xfrm>
        </p:spPr>
        <p:txBody>
          <a:bodyPr>
            <a:normAutofit/>
          </a:bodyPr>
          <a:lstStyle/>
          <a:p>
            <a:pPr>
              <a:defRPr/>
            </a:pPr>
            <a:r>
              <a:rPr lang="en-US" sz="4000">
                <a:solidFill>
                  <a:srgbClr val="FFFFFF"/>
                </a:solidFill>
                <a:ea typeface="ＭＳ Ｐゴシック" charset="0"/>
                <a:cs typeface="+mj-cs"/>
              </a:rPr>
              <a:t>Working Between Semesters</a:t>
            </a:r>
          </a:p>
        </p:txBody>
      </p:sp>
      <p:sp>
        <p:nvSpPr>
          <p:cNvPr id="23555" name="Content Placeholder 2"/>
          <p:cNvSpPr>
            <a:spLocks noGrp="1"/>
          </p:cNvSpPr>
          <p:nvPr>
            <p:ph idx="1"/>
          </p:nvPr>
        </p:nvSpPr>
        <p:spPr>
          <a:xfrm>
            <a:off x="1367624" y="2490436"/>
            <a:ext cx="9708995" cy="3567173"/>
          </a:xfrm>
        </p:spPr>
        <p:txBody>
          <a:bodyPr anchor="ctr">
            <a:normAutofit/>
          </a:bodyPr>
          <a:lstStyle/>
          <a:p>
            <a:r>
              <a:rPr lang="en-US" altLang="x-none" sz="2400">
                <a:ea typeface="MS PGothic" charset="-128"/>
              </a:rPr>
              <a:t>Students are to follow the calendar of the university regarding holidays, etc.  However, it is vitally important that students coordinate any planned absences with the field instructor and prepare the client(s) sufficiently regarding these breaks.  Students are allowed to serve in the placement during holidays and breaks in the academic schedule if they and the field instructor work out such an agreement.</a:t>
            </a:r>
          </a:p>
          <a:p>
            <a:endParaRPr lang="en-US" altLang="x-none" sz="2400">
              <a:ea typeface="MS PGothic" charset="-128"/>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2" name="Rectangle 71">
            <a:extLst>
              <a:ext uri="{FF2B5EF4-FFF2-40B4-BE49-F238E27FC236}">
                <a16:creationId xmlns:a16="http://schemas.microsoft.com/office/drawing/2014/main" id="{6A1473A6-3F22-483E-8A30-80B9D2B1459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74" name="Group 73">
            <a:extLst>
              <a:ext uri="{FF2B5EF4-FFF2-40B4-BE49-F238E27FC236}">
                <a16:creationId xmlns:a16="http://schemas.microsoft.com/office/drawing/2014/main" id="{AA1375E3-3E53-4D75-BAB7-E5929BFCB25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flipH="1">
            <a:off x="534368" y="563918"/>
            <a:ext cx="4119932" cy="5978614"/>
            <a:chOff x="7513372" y="803186"/>
            <a:chExt cx="4163968" cy="5978614"/>
          </a:xfrm>
        </p:grpSpPr>
        <p:sp>
          <p:nvSpPr>
            <p:cNvPr id="75" name="Freeform 6">
              <a:extLst>
                <a:ext uri="{FF2B5EF4-FFF2-40B4-BE49-F238E27FC236}">
                  <a16:creationId xmlns:a16="http://schemas.microsoft.com/office/drawing/2014/main" id="{0BBEEF67-3DDF-46CF-8CD5-EA5F0E4FB07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989586" y="1070835"/>
              <a:ext cx="687754" cy="5710965"/>
            </a:xfrm>
            <a:custGeom>
              <a:avLst/>
              <a:gdLst>
                <a:gd name="T0" fmla="*/ 414 w 414"/>
                <a:gd name="T1" fmla="*/ 2447 h 2447"/>
                <a:gd name="T2" fmla="*/ 0 w 414"/>
                <a:gd name="T3" fmla="*/ 2247 h 2447"/>
                <a:gd name="T4" fmla="*/ 0 w 414"/>
                <a:gd name="T5" fmla="*/ 0 h 2447"/>
                <a:gd name="T6" fmla="*/ 414 w 414"/>
                <a:gd name="T7" fmla="*/ 200 h 2447"/>
                <a:gd name="T8" fmla="*/ 414 w 414"/>
                <a:gd name="T9" fmla="*/ 2447 h 2447"/>
              </a:gdLst>
              <a:ahLst/>
              <a:cxnLst>
                <a:cxn ang="0">
                  <a:pos x="T0" y="T1"/>
                </a:cxn>
                <a:cxn ang="0">
                  <a:pos x="T2" y="T3"/>
                </a:cxn>
                <a:cxn ang="0">
                  <a:pos x="T4" y="T5"/>
                </a:cxn>
                <a:cxn ang="0">
                  <a:pos x="T6" y="T7"/>
                </a:cxn>
                <a:cxn ang="0">
                  <a:pos x="T8" y="T9"/>
                </a:cxn>
              </a:cxnLst>
              <a:rect l="0" t="0" r="r" b="b"/>
              <a:pathLst>
                <a:path w="414" h="2447">
                  <a:moveTo>
                    <a:pt x="414" y="2447"/>
                  </a:moveTo>
                  <a:lnTo>
                    <a:pt x="0" y="2247"/>
                  </a:lnTo>
                  <a:lnTo>
                    <a:pt x="0" y="0"/>
                  </a:lnTo>
                  <a:lnTo>
                    <a:pt x="414" y="200"/>
                  </a:lnTo>
                  <a:lnTo>
                    <a:pt x="414" y="244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76" name="Freeform 7">
              <a:extLst>
                <a:ext uri="{FF2B5EF4-FFF2-40B4-BE49-F238E27FC236}">
                  <a16:creationId xmlns:a16="http://schemas.microsoft.com/office/drawing/2014/main" id="{8FAC1C95-F817-487C-B8B2-CF141FBB1C2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988949" y="803186"/>
              <a:ext cx="409371" cy="5521414"/>
            </a:xfrm>
            <a:custGeom>
              <a:avLst/>
              <a:gdLst>
                <a:gd name="T0" fmla="*/ 209 w 209"/>
                <a:gd name="T1" fmla="*/ 2246 h 2358"/>
                <a:gd name="T2" fmla="*/ 0 w 209"/>
                <a:gd name="T3" fmla="*/ 2358 h 2358"/>
                <a:gd name="T4" fmla="*/ 0 w 209"/>
                <a:gd name="T5" fmla="*/ 111 h 2358"/>
                <a:gd name="T6" fmla="*/ 209 w 209"/>
                <a:gd name="T7" fmla="*/ 0 h 2358"/>
                <a:gd name="T8" fmla="*/ 209 w 209"/>
                <a:gd name="T9" fmla="*/ 2246 h 2358"/>
              </a:gdLst>
              <a:ahLst/>
              <a:cxnLst>
                <a:cxn ang="0">
                  <a:pos x="T0" y="T1"/>
                </a:cxn>
                <a:cxn ang="0">
                  <a:pos x="T2" y="T3"/>
                </a:cxn>
                <a:cxn ang="0">
                  <a:pos x="T4" y="T5"/>
                </a:cxn>
                <a:cxn ang="0">
                  <a:pos x="T6" y="T7"/>
                </a:cxn>
                <a:cxn ang="0">
                  <a:pos x="T8" y="T9"/>
                </a:cxn>
              </a:cxnLst>
              <a:rect l="0" t="0" r="r" b="b"/>
              <a:pathLst>
                <a:path w="209" h="2358">
                  <a:moveTo>
                    <a:pt x="209" y="2246"/>
                  </a:moveTo>
                  <a:lnTo>
                    <a:pt x="0" y="2358"/>
                  </a:lnTo>
                  <a:lnTo>
                    <a:pt x="0" y="111"/>
                  </a:lnTo>
                  <a:lnTo>
                    <a:pt x="209" y="0"/>
                  </a:lnTo>
                  <a:lnTo>
                    <a:pt x="209" y="2246"/>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77" name="Rectangle 8">
              <a:extLst>
                <a:ext uri="{FF2B5EF4-FFF2-40B4-BE49-F238E27FC236}">
                  <a16:creationId xmlns:a16="http://schemas.microsoft.com/office/drawing/2014/main" id="{C2C5363A-D941-4AA1-8D38-D7E44A1E2E01}"/>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7513372" y="804101"/>
              <a:ext cx="3880238" cy="5251646"/>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grpSp>
      <p:sp>
        <p:nvSpPr>
          <p:cNvPr id="24578" name="Title 1"/>
          <p:cNvSpPr>
            <a:spLocks noGrp="1"/>
          </p:cNvSpPr>
          <p:nvPr>
            <p:ph type="title"/>
          </p:nvPr>
        </p:nvSpPr>
        <p:spPr>
          <a:xfrm>
            <a:off x="1098468" y="885651"/>
            <a:ext cx="3229803" cy="4624603"/>
          </a:xfrm>
        </p:spPr>
        <p:txBody>
          <a:bodyPr>
            <a:normAutofit/>
          </a:bodyPr>
          <a:lstStyle/>
          <a:p>
            <a:pPr eaLnBrk="1" hangingPunct="1">
              <a:defRPr/>
            </a:pPr>
            <a:r>
              <a:rPr lang="en-US">
                <a:solidFill>
                  <a:srgbClr val="FFFFFF"/>
                </a:solidFill>
                <a:ea typeface="ＭＳ Ｐゴシック" charset="0"/>
                <a:cs typeface="+mj-cs"/>
              </a:rPr>
              <a:t>University Initiated Events</a:t>
            </a:r>
          </a:p>
        </p:txBody>
      </p:sp>
      <p:sp>
        <p:nvSpPr>
          <p:cNvPr id="24579" name="Content Placeholder 2"/>
          <p:cNvSpPr>
            <a:spLocks noGrp="1"/>
          </p:cNvSpPr>
          <p:nvPr>
            <p:ph idx="1"/>
          </p:nvPr>
        </p:nvSpPr>
        <p:spPr>
          <a:xfrm>
            <a:off x="4978708" y="885651"/>
            <a:ext cx="6525220" cy="4616849"/>
          </a:xfrm>
        </p:spPr>
        <p:txBody>
          <a:bodyPr anchor="ctr">
            <a:normAutofit/>
          </a:bodyPr>
          <a:lstStyle/>
          <a:p>
            <a:pPr eaLnBrk="1" hangingPunct="1">
              <a:defRPr/>
            </a:pPr>
            <a:r>
              <a:rPr lang="en-US" sz="2200" dirty="0">
                <a:ea typeface="ＭＳ Ｐゴシック" charset="0"/>
              </a:rPr>
              <a:t>Students will have activities that are offered and required during their educational programming</a:t>
            </a:r>
          </a:p>
          <a:p>
            <a:pPr eaLnBrk="1" hangingPunct="1">
              <a:defRPr/>
            </a:pPr>
            <a:r>
              <a:rPr lang="en-US" sz="2200" dirty="0">
                <a:ea typeface="ＭＳ Ｐゴシック" charset="0"/>
              </a:rPr>
              <a:t>The expectation is the student will attend these activities</a:t>
            </a:r>
          </a:p>
          <a:p>
            <a:pPr eaLnBrk="1" hangingPunct="1">
              <a:defRPr/>
            </a:pPr>
            <a:r>
              <a:rPr lang="en-US" sz="2200" dirty="0">
                <a:ea typeface="ＭＳ Ｐゴシック" charset="0"/>
              </a:rPr>
              <a:t>Here are some examples</a:t>
            </a:r>
          </a:p>
          <a:p>
            <a:pPr lvl="1" eaLnBrk="1" hangingPunct="1">
              <a:buFont typeface="Wingdings" charset="0"/>
              <a:buChar char="§"/>
              <a:defRPr/>
            </a:pPr>
            <a:r>
              <a:rPr lang="en-US" sz="2200" dirty="0">
                <a:ea typeface="ＭＳ Ｐゴシック" charset="0"/>
              </a:rPr>
              <a:t>Social Work Day on Hill</a:t>
            </a:r>
          </a:p>
          <a:p>
            <a:pPr lvl="1" eaLnBrk="1" hangingPunct="1">
              <a:buFont typeface="Wingdings" charset="0"/>
              <a:buChar char="§"/>
              <a:defRPr/>
            </a:pPr>
            <a:r>
              <a:rPr lang="en-US" sz="2200" dirty="0">
                <a:ea typeface="ＭＳ Ｐゴシック" charset="0"/>
              </a:rPr>
              <a:t>Field Seminar Classes (throughout the year)</a:t>
            </a:r>
          </a:p>
          <a:p>
            <a:pPr lvl="1" eaLnBrk="1" hangingPunct="1">
              <a:buFont typeface="Wingdings" charset="0"/>
              <a:buChar char="§"/>
              <a:defRPr/>
            </a:pPr>
            <a:r>
              <a:rPr lang="en-US" sz="2200" dirty="0">
                <a:ea typeface="ＭＳ Ｐゴシック" charset="0"/>
              </a:rPr>
              <a:t>Agency Day </a:t>
            </a:r>
          </a:p>
          <a:p>
            <a:pPr lvl="1" eaLnBrk="1" hangingPunct="1">
              <a:buFont typeface="Wingdings" charset="0"/>
              <a:buChar char="§"/>
              <a:defRPr/>
            </a:pPr>
            <a:r>
              <a:rPr lang="en-US" sz="2200" dirty="0">
                <a:ea typeface="ＭＳ Ｐゴシック" charset="0"/>
              </a:rPr>
              <a:t>Professional conference/ research with U of M</a:t>
            </a:r>
          </a:p>
          <a:p>
            <a:pPr lvl="1" eaLnBrk="1" hangingPunct="1">
              <a:buFont typeface="Wingdings" charset="0"/>
              <a:buChar char="§"/>
              <a:defRPr/>
            </a:pPr>
            <a:r>
              <a:rPr lang="en-US" sz="2200" dirty="0">
                <a:ea typeface="ＭＳ Ｐゴシック" charset="0"/>
              </a:rPr>
              <a:t>Research Poster Presentations </a:t>
            </a:r>
          </a:p>
          <a:p>
            <a:pPr lvl="1" eaLnBrk="1" hangingPunct="1">
              <a:buFont typeface="Wingdings" charset="0"/>
              <a:buChar char="§"/>
              <a:defRPr/>
            </a:pPr>
            <a:r>
              <a:rPr lang="en-US" sz="2200" dirty="0">
                <a:ea typeface="ＭＳ Ｐゴシック" charset="0"/>
              </a:rPr>
              <a:t>Symposium </a:t>
            </a:r>
          </a:p>
          <a:p>
            <a:pPr lvl="1" eaLnBrk="1" hangingPunct="1">
              <a:buFont typeface="Wingdings" charset="0"/>
              <a:buChar char="§"/>
              <a:defRPr/>
            </a:pPr>
            <a:r>
              <a:rPr lang="en-US" sz="2200" dirty="0">
                <a:ea typeface="ＭＳ Ｐゴシック" charset="0"/>
              </a:rPr>
              <a:t>Grant-related trainings</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4" name="Rectangle 73">
            <a:extLst>
              <a:ext uri="{FF2B5EF4-FFF2-40B4-BE49-F238E27FC236}">
                <a16:creationId xmlns:a16="http://schemas.microsoft.com/office/drawing/2014/main" id="{AFA67CD3-AB4E-4A7A-BEB8-53C445D8C44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3726"/>
            <a:ext cx="5614875" cy="6858000"/>
          </a:xfrm>
          <a:prstGeom prst="rect">
            <a:avLst/>
          </a:prstGeom>
          <a:gradFill>
            <a:gsLst>
              <a:gs pos="0">
                <a:schemeClr val="accent1">
                  <a:lumMod val="100000"/>
                  <a:alpha val="82000"/>
                </a:schemeClr>
              </a:gs>
              <a:gs pos="25000">
                <a:schemeClr val="accent1">
                  <a:alpha val="60000"/>
                </a:schemeClr>
              </a:gs>
              <a:gs pos="94000">
                <a:schemeClr val="bg2">
                  <a:lumMod val="75000"/>
                </a:schemeClr>
              </a:gs>
              <a:gs pos="100000">
                <a:schemeClr val="bg2">
                  <a:lumMod val="7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6" name="Picture 75">
            <a:extLst>
              <a:ext uri="{FF2B5EF4-FFF2-40B4-BE49-F238E27FC236}">
                <a16:creationId xmlns:a16="http://schemas.microsoft.com/office/drawing/2014/main" id="{07CF545F-9C2E-4446-97CD-AD92990C2B68}"/>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5362" name="Title 1"/>
          <p:cNvSpPr>
            <a:spLocks noGrp="1"/>
          </p:cNvSpPr>
          <p:nvPr>
            <p:ph type="title"/>
          </p:nvPr>
        </p:nvSpPr>
        <p:spPr>
          <a:xfrm>
            <a:off x="6094105" y="802955"/>
            <a:ext cx="4977976" cy="1454051"/>
          </a:xfrm>
        </p:spPr>
        <p:txBody>
          <a:bodyPr>
            <a:normAutofit/>
          </a:bodyPr>
          <a:lstStyle/>
          <a:p>
            <a:pPr eaLnBrk="1" hangingPunct="1">
              <a:defRPr/>
            </a:pPr>
            <a:r>
              <a:rPr lang="en-US" sz="3100">
                <a:solidFill>
                  <a:srgbClr val="000000"/>
                </a:solidFill>
                <a:ea typeface="ＭＳ Ｐゴシック" charset="0"/>
              </a:rPr>
              <a:t>The Role of Field Placement as part of the University Curriculum</a:t>
            </a:r>
          </a:p>
        </p:txBody>
      </p:sp>
      <p:sp>
        <p:nvSpPr>
          <p:cNvPr id="78" name="Freeform 62">
            <a:extLst>
              <a:ext uri="{FF2B5EF4-FFF2-40B4-BE49-F238E27FC236}">
                <a16:creationId xmlns:a16="http://schemas.microsoft.com/office/drawing/2014/main" id="{339C8D78-A644-462F-B674-F440635E53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38619"/>
            <a:ext cx="5000438" cy="5400962"/>
          </a:xfrm>
          <a:custGeom>
            <a:avLst/>
            <a:gdLst>
              <a:gd name="connsiteX0" fmla="*/ 2299956 w 5000438"/>
              <a:gd name="connsiteY0" fmla="*/ 0 h 5400962"/>
              <a:gd name="connsiteX1" fmla="*/ 5000438 w 5000438"/>
              <a:gd name="connsiteY1" fmla="*/ 2700481 h 5400962"/>
              <a:gd name="connsiteX2" fmla="*/ 2299956 w 5000438"/>
              <a:gd name="connsiteY2" fmla="*/ 5400962 h 5400962"/>
              <a:gd name="connsiteX3" fmla="*/ 60675 w 5000438"/>
              <a:gd name="connsiteY3" fmla="*/ 4210346 h 5400962"/>
              <a:gd name="connsiteX4" fmla="*/ 0 w 5000438"/>
              <a:gd name="connsiteY4" fmla="*/ 4110472 h 5400962"/>
              <a:gd name="connsiteX5" fmla="*/ 0 w 5000438"/>
              <a:gd name="connsiteY5" fmla="*/ 1290491 h 5400962"/>
              <a:gd name="connsiteX6" fmla="*/ 60675 w 5000438"/>
              <a:gd name="connsiteY6" fmla="*/ 1190617 h 5400962"/>
              <a:gd name="connsiteX7" fmla="*/ 2299956 w 5000438"/>
              <a:gd name="connsiteY7" fmla="*/ 0 h 5400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00438" h="5400962">
                <a:moveTo>
                  <a:pt x="2299956" y="0"/>
                </a:moveTo>
                <a:cubicBezTo>
                  <a:pt x="3791390" y="0"/>
                  <a:pt x="5000438" y="1209047"/>
                  <a:pt x="5000438" y="2700481"/>
                </a:cubicBezTo>
                <a:cubicBezTo>
                  <a:pt x="5000438" y="4191915"/>
                  <a:pt x="3791390" y="5400962"/>
                  <a:pt x="2299956" y="5400962"/>
                </a:cubicBezTo>
                <a:cubicBezTo>
                  <a:pt x="1367810" y="5400962"/>
                  <a:pt x="545971" y="4928678"/>
                  <a:pt x="60675" y="4210346"/>
                </a:cubicBezTo>
                <a:lnTo>
                  <a:pt x="0" y="4110472"/>
                </a:lnTo>
                <a:lnTo>
                  <a:pt x="0" y="1290491"/>
                </a:lnTo>
                <a:lnTo>
                  <a:pt x="60675" y="1190617"/>
                </a:lnTo>
                <a:cubicBezTo>
                  <a:pt x="545971" y="472284"/>
                  <a:pt x="1367810" y="0"/>
                  <a:pt x="2299956" y="0"/>
                </a:cubicBezTo>
                <a:close/>
              </a:path>
            </a:pathLst>
          </a:custGeom>
          <a:solidFill>
            <a:srgbClr val="FFFFFF"/>
          </a:solidFill>
          <a:ln>
            <a:gradFill>
              <a:gsLst>
                <a:gs pos="0">
                  <a:schemeClr val="accent1">
                    <a:lumMod val="40000"/>
                    <a:lumOff val="60000"/>
                  </a:schemeClr>
                </a:gs>
                <a:gs pos="23000">
                  <a:schemeClr val="accent1">
                    <a:lumMod val="45000"/>
                    <a:lumOff val="55000"/>
                  </a:schemeClr>
                </a:gs>
                <a:gs pos="83000">
                  <a:schemeClr val="bg2">
                    <a:lumMod val="85000"/>
                  </a:schemeClr>
                </a:gs>
                <a:gs pos="100000">
                  <a:schemeClr val="bg2">
                    <a:lumMod val="85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71" name="Graphic 70" descr="Classroom">
            <a:extLst>
              <a:ext uri="{FF2B5EF4-FFF2-40B4-BE49-F238E27FC236}">
                <a16:creationId xmlns:a16="http://schemas.microsoft.com/office/drawing/2014/main" id="{77F4BDF1-EBA4-4CAA-BD4A-6D46D773A158}"/>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50254" y="1629089"/>
            <a:ext cx="3620021" cy="3620021"/>
          </a:xfrm>
          <a:prstGeom prst="rect">
            <a:avLst/>
          </a:prstGeom>
        </p:spPr>
      </p:pic>
      <p:sp>
        <p:nvSpPr>
          <p:cNvPr id="15363" name="Content Placeholder 2"/>
          <p:cNvSpPr>
            <a:spLocks noGrp="1"/>
          </p:cNvSpPr>
          <p:nvPr>
            <p:ph idx="1"/>
          </p:nvPr>
        </p:nvSpPr>
        <p:spPr>
          <a:xfrm>
            <a:off x="6090574" y="2421682"/>
            <a:ext cx="4977578" cy="3639289"/>
          </a:xfrm>
        </p:spPr>
        <p:txBody>
          <a:bodyPr anchor="ctr">
            <a:normAutofit/>
          </a:bodyPr>
          <a:lstStyle/>
          <a:p>
            <a:pPr eaLnBrk="1" hangingPunct="1"/>
            <a:r>
              <a:rPr lang="en-US" altLang="x-none" sz="1600">
                <a:solidFill>
                  <a:srgbClr val="000000"/>
                </a:solidFill>
                <a:ea typeface="MS PGothic" charset="-128"/>
              </a:rPr>
              <a:t>Field placement is an important component of the social work degree program and is designed to further academic learning by integrating theories, conceptual frameworks, values, and skills into the </a:t>
            </a:r>
            <a:r>
              <a:rPr lang="en-US" altLang="en-US" sz="1600">
                <a:solidFill>
                  <a:srgbClr val="000000"/>
                </a:solidFill>
                <a:ea typeface="MS PGothic" charset="-128"/>
              </a:rPr>
              <a:t>“</a:t>
            </a:r>
            <a:r>
              <a:rPr lang="en-US" altLang="x-none" sz="1600">
                <a:solidFill>
                  <a:srgbClr val="000000"/>
                </a:solidFill>
                <a:ea typeface="MS PGothic" charset="-128"/>
              </a:rPr>
              <a:t>real world</a:t>
            </a:r>
            <a:r>
              <a:rPr lang="en-US" altLang="en-US" sz="1600">
                <a:solidFill>
                  <a:srgbClr val="000000"/>
                </a:solidFill>
                <a:ea typeface="MS PGothic" charset="-128"/>
              </a:rPr>
              <a:t>”</a:t>
            </a:r>
            <a:r>
              <a:rPr lang="en-US" altLang="x-none" sz="1600">
                <a:solidFill>
                  <a:srgbClr val="000000"/>
                </a:solidFill>
                <a:ea typeface="MS PGothic" charset="-128"/>
              </a:rPr>
              <a:t> social work practice environment. </a:t>
            </a:r>
          </a:p>
          <a:p>
            <a:pPr eaLnBrk="1" hangingPunct="1"/>
            <a:r>
              <a:rPr lang="en-US" altLang="x-none" sz="1600">
                <a:solidFill>
                  <a:srgbClr val="000000"/>
                </a:solidFill>
                <a:ea typeface="MS PGothic" charset="-128"/>
              </a:rPr>
              <a:t>The overall goal of the BA and MSW field education programs are to facilitate students</a:t>
            </a:r>
            <a:r>
              <a:rPr lang="en-US" altLang="en-US" sz="1600">
                <a:solidFill>
                  <a:srgbClr val="000000"/>
                </a:solidFill>
                <a:ea typeface="MS PGothic" charset="-128"/>
              </a:rPr>
              <a:t>’</a:t>
            </a:r>
            <a:r>
              <a:rPr lang="en-US" altLang="x-none" sz="1600">
                <a:solidFill>
                  <a:srgbClr val="000000"/>
                </a:solidFill>
                <a:ea typeface="MS PGothic" charset="-128"/>
              </a:rPr>
              <a:t> professional socialization, to expand their perspective of social work practice, and to provide the opportunity to apply to </a:t>
            </a:r>
            <a:r>
              <a:rPr lang="en-US" altLang="en-US" sz="1600">
                <a:solidFill>
                  <a:srgbClr val="000000"/>
                </a:solidFill>
                <a:ea typeface="MS PGothic" charset="-128"/>
              </a:rPr>
              <a:t>“</a:t>
            </a:r>
            <a:r>
              <a:rPr lang="en-US" altLang="x-none" sz="1600">
                <a:solidFill>
                  <a:srgbClr val="000000"/>
                </a:solidFill>
                <a:ea typeface="MS PGothic" charset="-128"/>
              </a:rPr>
              <a:t>real world</a:t>
            </a:r>
            <a:r>
              <a:rPr lang="en-US" altLang="en-US" sz="1600">
                <a:solidFill>
                  <a:srgbClr val="000000"/>
                </a:solidFill>
                <a:ea typeface="MS PGothic" charset="-128"/>
              </a:rPr>
              <a:t>”</a:t>
            </a:r>
            <a:r>
              <a:rPr lang="en-US" altLang="x-none" sz="1600">
                <a:solidFill>
                  <a:srgbClr val="000000"/>
                </a:solidFill>
                <a:ea typeface="MS PGothic" charset="-128"/>
              </a:rPr>
              <a:t> social work situations the knowledge and skills learned in the classroom.</a:t>
            </a:r>
          </a:p>
          <a:p>
            <a:pPr eaLnBrk="1" hangingPunct="1"/>
            <a:r>
              <a:rPr lang="en-US" altLang="x-none" sz="1600">
                <a:solidFill>
                  <a:srgbClr val="000000"/>
                </a:solidFill>
                <a:ea typeface="MS PGothic" charset="-128"/>
              </a:rPr>
              <a:t>The focus of the field practice experience is evidence-based practice in actual social service settings and the development of students</a:t>
            </a:r>
            <a:r>
              <a:rPr lang="en-US" altLang="en-US" sz="1600">
                <a:solidFill>
                  <a:srgbClr val="000000"/>
                </a:solidFill>
                <a:ea typeface="MS PGothic" charset="-128"/>
              </a:rPr>
              <a:t>’</a:t>
            </a:r>
            <a:r>
              <a:rPr lang="en-US" altLang="x-none" sz="1600">
                <a:solidFill>
                  <a:srgbClr val="000000"/>
                </a:solidFill>
                <a:ea typeface="MS PGothic" charset="-128"/>
              </a:rPr>
              <a:t> understanding of and commitment to the profession. </a:t>
            </a: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2" name="Rectangle 71">
            <a:extLst>
              <a:ext uri="{FF2B5EF4-FFF2-40B4-BE49-F238E27FC236}">
                <a16:creationId xmlns:a16="http://schemas.microsoft.com/office/drawing/2014/main" id="{827B839B-9ADE-406B-8590-F1CAEDED45A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45">
            <a:extLst>
              <a:ext uri="{FF2B5EF4-FFF2-40B4-BE49-F238E27FC236}">
                <a16:creationId xmlns:a16="http://schemas.microsoft.com/office/drawing/2014/main" id="{CFE45BF0-46DB-408C-B5F7-7B11716805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09710" y="1022350"/>
            <a:ext cx="709612" cy="2095501"/>
          </a:xfrm>
          <a:custGeom>
            <a:avLst/>
            <a:gdLst>
              <a:gd name="T0" fmla="*/ 447 w 447"/>
              <a:gd name="T1" fmla="*/ 1363 h 1363"/>
              <a:gd name="T2" fmla="*/ 0 w 447"/>
              <a:gd name="T3" fmla="*/ 987 h 1363"/>
              <a:gd name="T4" fmla="*/ 0 w 447"/>
              <a:gd name="T5" fmla="*/ 0 h 1363"/>
              <a:gd name="T6" fmla="*/ 447 w 447"/>
              <a:gd name="T7" fmla="*/ 376 h 1363"/>
              <a:gd name="T8" fmla="*/ 447 w 447"/>
              <a:gd name="T9" fmla="*/ 1363 h 1363"/>
            </a:gdLst>
            <a:ahLst/>
            <a:cxnLst>
              <a:cxn ang="0">
                <a:pos x="T0" y="T1"/>
              </a:cxn>
              <a:cxn ang="0">
                <a:pos x="T2" y="T3"/>
              </a:cxn>
              <a:cxn ang="0">
                <a:pos x="T4" y="T5"/>
              </a:cxn>
              <a:cxn ang="0">
                <a:pos x="T6" y="T7"/>
              </a:cxn>
              <a:cxn ang="0">
                <a:pos x="T8" y="T9"/>
              </a:cxn>
            </a:cxnLst>
            <a:rect l="0" t="0" r="r" b="b"/>
            <a:pathLst>
              <a:path w="447" h="1363">
                <a:moveTo>
                  <a:pt x="447" y="1363"/>
                </a:moveTo>
                <a:lnTo>
                  <a:pt x="0" y="987"/>
                </a:lnTo>
                <a:lnTo>
                  <a:pt x="0" y="0"/>
                </a:lnTo>
                <a:lnTo>
                  <a:pt x="447" y="376"/>
                </a:lnTo>
                <a:lnTo>
                  <a:pt x="447" y="1363"/>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76" name="Freeform 46">
            <a:extLst>
              <a:ext uri="{FF2B5EF4-FFF2-40B4-BE49-F238E27FC236}">
                <a16:creationId xmlns:a16="http://schemas.microsoft.com/office/drawing/2014/main" id="{2AEBC8F2-97B1-41B4-93F1-2D289E197F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09710" y="837744"/>
            <a:ext cx="403225" cy="1705431"/>
          </a:xfrm>
          <a:custGeom>
            <a:avLst/>
            <a:gdLst>
              <a:gd name="T0" fmla="*/ 254 w 254"/>
              <a:gd name="T1" fmla="*/ 987 h 1109"/>
              <a:gd name="T2" fmla="*/ 0 w 254"/>
              <a:gd name="T3" fmla="*/ 1109 h 1109"/>
              <a:gd name="T4" fmla="*/ 0 w 254"/>
              <a:gd name="T5" fmla="*/ 119 h 1109"/>
              <a:gd name="T6" fmla="*/ 254 w 254"/>
              <a:gd name="T7" fmla="*/ 0 h 1109"/>
              <a:gd name="T8" fmla="*/ 254 w 254"/>
              <a:gd name="T9" fmla="*/ 987 h 1109"/>
            </a:gdLst>
            <a:ahLst/>
            <a:cxnLst>
              <a:cxn ang="0">
                <a:pos x="T0" y="T1"/>
              </a:cxn>
              <a:cxn ang="0">
                <a:pos x="T2" y="T3"/>
              </a:cxn>
              <a:cxn ang="0">
                <a:pos x="T4" y="T5"/>
              </a:cxn>
              <a:cxn ang="0">
                <a:pos x="T6" y="T7"/>
              </a:cxn>
              <a:cxn ang="0">
                <a:pos x="T8" y="T9"/>
              </a:cxn>
            </a:cxnLst>
            <a:rect l="0" t="0" r="r" b="b"/>
            <a:pathLst>
              <a:path w="254" h="1109">
                <a:moveTo>
                  <a:pt x="254" y="987"/>
                </a:moveTo>
                <a:lnTo>
                  <a:pt x="0" y="1109"/>
                </a:lnTo>
                <a:lnTo>
                  <a:pt x="0" y="119"/>
                </a:lnTo>
                <a:lnTo>
                  <a:pt x="254" y="0"/>
                </a:lnTo>
                <a:lnTo>
                  <a:pt x="254" y="98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78" name="Freeform 47">
            <a:extLst>
              <a:ext uri="{FF2B5EF4-FFF2-40B4-BE49-F238E27FC236}">
                <a16:creationId xmlns:a16="http://schemas.microsoft.com/office/drawing/2014/main" id="{472E3A19-F5D5-48FC-BB9C-48C2F68F598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44660" y="640894"/>
            <a:ext cx="168275" cy="1713195"/>
          </a:xfrm>
          <a:custGeom>
            <a:avLst/>
            <a:gdLst>
              <a:gd name="T0" fmla="*/ 106 w 106"/>
              <a:gd name="T1" fmla="*/ 1114 h 1114"/>
              <a:gd name="T2" fmla="*/ 0 w 106"/>
              <a:gd name="T3" fmla="*/ 1005 h 1114"/>
              <a:gd name="T4" fmla="*/ 0 w 106"/>
              <a:gd name="T5" fmla="*/ 0 h 1114"/>
              <a:gd name="T6" fmla="*/ 106 w 106"/>
              <a:gd name="T7" fmla="*/ 110 h 1114"/>
              <a:gd name="T8" fmla="*/ 106 w 106"/>
              <a:gd name="T9" fmla="*/ 1114 h 1114"/>
            </a:gdLst>
            <a:ahLst/>
            <a:cxnLst>
              <a:cxn ang="0">
                <a:pos x="T0" y="T1"/>
              </a:cxn>
              <a:cxn ang="0">
                <a:pos x="T2" y="T3"/>
              </a:cxn>
              <a:cxn ang="0">
                <a:pos x="T4" y="T5"/>
              </a:cxn>
              <a:cxn ang="0">
                <a:pos x="T6" y="T7"/>
              </a:cxn>
              <a:cxn ang="0">
                <a:pos x="T8" y="T9"/>
              </a:cxn>
            </a:cxnLst>
            <a:rect l="0" t="0" r="r" b="b"/>
            <a:pathLst>
              <a:path w="106" h="1114">
                <a:moveTo>
                  <a:pt x="106" y="1114"/>
                </a:moveTo>
                <a:lnTo>
                  <a:pt x="0" y="1005"/>
                </a:lnTo>
                <a:lnTo>
                  <a:pt x="0" y="0"/>
                </a:lnTo>
                <a:lnTo>
                  <a:pt x="106" y="110"/>
                </a:lnTo>
                <a:lnTo>
                  <a:pt x="106" y="1114"/>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80" name="Freeform 44">
            <a:extLst>
              <a:ext uri="{FF2B5EF4-FFF2-40B4-BE49-F238E27FC236}">
                <a16:creationId xmlns:a16="http://schemas.microsoft.com/office/drawing/2014/main" id="{7A62E32F-BB65-43A8-8EB5-92346890E5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1223203" y="635716"/>
            <a:ext cx="328612" cy="1742360"/>
          </a:xfrm>
          <a:custGeom>
            <a:avLst/>
            <a:gdLst>
              <a:gd name="T0" fmla="*/ 207 w 207"/>
              <a:gd name="T1" fmla="*/ 987 h 1114"/>
              <a:gd name="T2" fmla="*/ 0 w 207"/>
              <a:gd name="T3" fmla="*/ 1114 h 1114"/>
              <a:gd name="T4" fmla="*/ 0 w 207"/>
              <a:gd name="T5" fmla="*/ 127 h 1114"/>
              <a:gd name="T6" fmla="*/ 207 w 207"/>
              <a:gd name="T7" fmla="*/ 0 h 1114"/>
              <a:gd name="T8" fmla="*/ 207 w 207"/>
              <a:gd name="T9" fmla="*/ 987 h 1114"/>
            </a:gdLst>
            <a:ahLst/>
            <a:cxnLst>
              <a:cxn ang="0">
                <a:pos x="T0" y="T1"/>
              </a:cxn>
              <a:cxn ang="0">
                <a:pos x="T2" y="T3"/>
              </a:cxn>
              <a:cxn ang="0">
                <a:pos x="T4" y="T5"/>
              </a:cxn>
              <a:cxn ang="0">
                <a:pos x="T6" y="T7"/>
              </a:cxn>
              <a:cxn ang="0">
                <a:pos x="T8" y="T9"/>
              </a:cxn>
            </a:cxnLst>
            <a:rect l="0" t="0" r="r" b="b"/>
            <a:pathLst>
              <a:path w="207" h="1114">
                <a:moveTo>
                  <a:pt x="207" y="987"/>
                </a:moveTo>
                <a:lnTo>
                  <a:pt x="0" y="1114"/>
                </a:lnTo>
                <a:lnTo>
                  <a:pt x="0" y="127"/>
                </a:lnTo>
                <a:lnTo>
                  <a:pt x="207" y="0"/>
                </a:lnTo>
                <a:lnTo>
                  <a:pt x="207" y="987"/>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82" name="Rectangle 81">
            <a:extLst>
              <a:ext uri="{FF2B5EF4-FFF2-40B4-BE49-F238E27FC236}">
                <a16:creationId xmlns:a16="http://schemas.microsoft.com/office/drawing/2014/main" id="{14E91B64-9FCC-451E-AFB4-A827D63293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44055" y="635715"/>
            <a:ext cx="10907863" cy="1541457"/>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25602" name="Title 1"/>
          <p:cNvSpPr>
            <a:spLocks noGrp="1"/>
          </p:cNvSpPr>
          <p:nvPr>
            <p:ph type="title"/>
          </p:nvPr>
        </p:nvSpPr>
        <p:spPr>
          <a:xfrm>
            <a:off x="958506" y="800392"/>
            <a:ext cx="10264697" cy="1212102"/>
          </a:xfrm>
        </p:spPr>
        <p:txBody>
          <a:bodyPr>
            <a:normAutofit/>
          </a:bodyPr>
          <a:lstStyle/>
          <a:p>
            <a:pPr>
              <a:defRPr/>
            </a:pPr>
            <a:r>
              <a:rPr lang="en-US" sz="4000">
                <a:solidFill>
                  <a:srgbClr val="FFFFFF"/>
                </a:solidFill>
                <a:ea typeface="ＭＳ Ｐゴシック" charset="0"/>
                <a:cs typeface="+mj-cs"/>
              </a:rPr>
              <a:t>Opportunities for Volunteer Hours</a:t>
            </a:r>
          </a:p>
        </p:txBody>
      </p:sp>
      <p:sp>
        <p:nvSpPr>
          <p:cNvPr id="25603" name="Content Placeholder 2"/>
          <p:cNvSpPr>
            <a:spLocks noGrp="1"/>
          </p:cNvSpPr>
          <p:nvPr>
            <p:ph idx="1"/>
          </p:nvPr>
        </p:nvSpPr>
        <p:spPr>
          <a:xfrm>
            <a:off x="1367624" y="2490436"/>
            <a:ext cx="9708995" cy="3567173"/>
          </a:xfrm>
        </p:spPr>
        <p:txBody>
          <a:bodyPr anchor="ctr">
            <a:normAutofit/>
          </a:bodyPr>
          <a:lstStyle/>
          <a:p>
            <a:r>
              <a:rPr lang="en-US" altLang="x-none" sz="2400" dirty="0">
                <a:ea typeface="MS PGothic" charset="-128"/>
              </a:rPr>
              <a:t>There are opportunities for students to obtain extra field hours by participating in School of Social Work activities and community-based social work activities. Ex. Social Work Day on the Hill, SSWO movies, volunteering, etc.</a:t>
            </a:r>
          </a:p>
          <a:p>
            <a:pPr>
              <a:buFontTx/>
              <a:buNone/>
            </a:pPr>
            <a:endParaRPr lang="en-US" altLang="x-none" sz="2400" dirty="0">
              <a:ea typeface="MS PGothic" charset="-128"/>
            </a:endParaRPr>
          </a:p>
          <a:p>
            <a:r>
              <a:rPr lang="en-US" altLang="x-none" sz="2400" dirty="0">
                <a:ea typeface="MS PGothic" charset="-128"/>
              </a:rPr>
              <a:t>Students are also allowed to accrue 50 hours (due to COVID-19) a semester towards field in on-line modules/ CEU</a:t>
            </a:r>
            <a:r>
              <a:rPr lang="en-US" altLang="en-US" sz="2400" dirty="0">
                <a:ea typeface="MS PGothic" charset="-128"/>
              </a:rPr>
              <a:t>’</a:t>
            </a:r>
            <a:r>
              <a:rPr lang="en-US" altLang="x-none" sz="2400" dirty="0">
                <a:ea typeface="MS PGothic" charset="-128"/>
              </a:rPr>
              <a:t>s/ Professional development opportunities, social service volunteer projects.</a:t>
            </a:r>
          </a:p>
          <a:p>
            <a:endParaRPr lang="en-US" altLang="x-none" sz="2400" dirty="0">
              <a:ea typeface="MS PGothic" charset="-128"/>
            </a:endParaRP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72" name="Rectangle 71">
            <a:extLst>
              <a:ext uri="{FF2B5EF4-FFF2-40B4-BE49-F238E27FC236}">
                <a16:creationId xmlns:a16="http://schemas.microsoft.com/office/drawing/2014/main" id="{10F24D38-B79E-44B4-830E-043F45D96D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626" name="Title 1"/>
          <p:cNvSpPr>
            <a:spLocks noGrp="1"/>
          </p:cNvSpPr>
          <p:nvPr>
            <p:ph type="title"/>
          </p:nvPr>
        </p:nvSpPr>
        <p:spPr>
          <a:xfrm>
            <a:off x="838200" y="620742"/>
            <a:ext cx="10515600" cy="1325563"/>
          </a:xfrm>
        </p:spPr>
        <p:txBody>
          <a:bodyPr>
            <a:normAutofit/>
          </a:bodyPr>
          <a:lstStyle/>
          <a:p>
            <a:pPr eaLnBrk="1" hangingPunct="1">
              <a:defRPr/>
            </a:pPr>
            <a:r>
              <a:rPr lang="en-US">
                <a:solidFill>
                  <a:srgbClr val="FFFFFF"/>
                </a:solidFill>
                <a:ea typeface="ＭＳ Ｐゴシック" charset="0"/>
                <a:cs typeface="+mj-cs"/>
              </a:rPr>
              <a:t>Student Time Logs &amp; Work Hours </a:t>
            </a:r>
          </a:p>
        </p:txBody>
      </p:sp>
      <p:cxnSp>
        <p:nvCxnSpPr>
          <p:cNvPr id="74" name="Straight Connector 73">
            <a:extLst>
              <a:ext uri="{FF2B5EF4-FFF2-40B4-BE49-F238E27FC236}">
                <a16:creationId xmlns:a16="http://schemas.microsoft.com/office/drawing/2014/main" id="{FC469874-256B-45B3-A79C-7591B4BA1EC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762000" y="826324"/>
            <a:ext cx="0" cy="914400"/>
          </a:xfrm>
          <a:prstGeom prst="line">
            <a:avLst/>
          </a:prstGeom>
          <a:ln w="19050">
            <a:solidFill>
              <a:srgbClr val="FFFFFF">
                <a:alpha val="80000"/>
              </a:srgbClr>
            </a:solidFill>
          </a:ln>
        </p:spPr>
        <p:style>
          <a:lnRef idx="1">
            <a:schemeClr val="accent1"/>
          </a:lnRef>
          <a:fillRef idx="0">
            <a:schemeClr val="accent1"/>
          </a:fillRef>
          <a:effectRef idx="0">
            <a:schemeClr val="accent1"/>
          </a:effectRef>
          <a:fontRef idx="minor">
            <a:schemeClr val="tx1"/>
          </a:fontRef>
        </p:style>
      </p:cxnSp>
      <p:sp>
        <p:nvSpPr>
          <p:cNvPr id="26627" name="Content Placeholder 2"/>
          <p:cNvSpPr>
            <a:spLocks noGrp="1"/>
          </p:cNvSpPr>
          <p:nvPr>
            <p:ph sz="half" idx="1"/>
          </p:nvPr>
        </p:nvSpPr>
        <p:spPr>
          <a:xfrm>
            <a:off x="838200" y="2266345"/>
            <a:ext cx="5097780" cy="3910617"/>
          </a:xfrm>
        </p:spPr>
        <p:txBody>
          <a:bodyPr>
            <a:normAutofit/>
          </a:bodyPr>
          <a:lstStyle/>
          <a:p>
            <a:pPr eaLnBrk="1" hangingPunct="1">
              <a:defRPr/>
            </a:pPr>
            <a:r>
              <a:rPr lang="en-US" sz="2400" dirty="0">
                <a:solidFill>
                  <a:srgbClr val="FFFFFF"/>
                </a:solidFill>
                <a:ea typeface="ＭＳ Ｐゴシック" charset="0"/>
                <a:cs typeface="+mn-cs"/>
              </a:rPr>
              <a:t>Students will keep up with weekly time logs that reflect their activities and the competencies that are linked to those activities</a:t>
            </a:r>
          </a:p>
          <a:p>
            <a:pPr eaLnBrk="1" hangingPunct="1">
              <a:defRPr/>
            </a:pPr>
            <a:r>
              <a:rPr lang="en-US" sz="2400" dirty="0">
                <a:solidFill>
                  <a:srgbClr val="FFFFFF"/>
                </a:solidFill>
                <a:ea typeface="ＭＳ Ｐゴシック" charset="0"/>
                <a:cs typeface="+mn-cs"/>
              </a:rPr>
              <a:t>MSW students will reflect class/seminar hours in their time logs also</a:t>
            </a:r>
          </a:p>
          <a:p>
            <a:pPr eaLnBrk="1" hangingPunct="1">
              <a:defRPr/>
            </a:pPr>
            <a:r>
              <a:rPr lang="en-US" sz="2400" dirty="0">
                <a:solidFill>
                  <a:srgbClr val="FFFFFF"/>
                </a:solidFill>
                <a:ea typeface="ＭＳ Ｐゴシック" charset="0"/>
                <a:cs typeface="+mn-cs"/>
              </a:rPr>
              <a:t>Field instructors should sign the time logs weekly</a:t>
            </a:r>
          </a:p>
        </p:txBody>
      </p:sp>
      <p:sp>
        <p:nvSpPr>
          <p:cNvPr id="2" name="Content Placeholder 1">
            <a:extLst>
              <a:ext uri="{FF2B5EF4-FFF2-40B4-BE49-F238E27FC236}">
                <a16:creationId xmlns:a16="http://schemas.microsoft.com/office/drawing/2014/main" id="{560C4954-4383-49E7-A842-9F65A965956E}"/>
              </a:ext>
            </a:extLst>
          </p:cNvPr>
          <p:cNvSpPr>
            <a:spLocks noGrp="1"/>
          </p:cNvSpPr>
          <p:nvPr>
            <p:ph sz="half" idx="2"/>
          </p:nvPr>
        </p:nvSpPr>
        <p:spPr>
          <a:xfrm>
            <a:off x="6256020" y="2266345"/>
            <a:ext cx="5097780" cy="3910618"/>
          </a:xfrm>
        </p:spPr>
        <p:txBody>
          <a:bodyPr>
            <a:normAutofit/>
          </a:bodyPr>
          <a:lstStyle/>
          <a:p>
            <a:r>
              <a:rPr lang="en-US" altLang="x-none" sz="2200" dirty="0">
                <a:solidFill>
                  <a:srgbClr val="FFFFFF"/>
                </a:solidFill>
                <a:ea typeface="MS PGothic" charset="-128"/>
              </a:rPr>
              <a:t>The required number of hours for a scheduled field day is 7-1/2 but can vary by agency/institution. Student plan for less than four (4) hours at-a-time at the field site.   </a:t>
            </a:r>
          </a:p>
          <a:p>
            <a:r>
              <a:rPr lang="en-US" altLang="x-none" sz="2200" dirty="0">
                <a:solidFill>
                  <a:srgbClr val="FFFFFF"/>
                </a:solidFill>
                <a:ea typeface="MS PGothic" charset="-128"/>
              </a:rPr>
              <a:t>The exceptions to this are illness of the student, or important personal matters, that require one to leave the site unexpectedly.  Such absences should not happen regularly, and should become matter for corrective action if this privilege is abused.</a:t>
            </a:r>
          </a:p>
          <a:p>
            <a:endParaRPr lang="en-US" sz="2200" dirty="0">
              <a:solidFill>
                <a:srgbClr val="FFFFFF"/>
              </a:solidFill>
            </a:endParaRPr>
          </a:p>
        </p:txBody>
      </p:sp>
    </p:spTree>
  </p:cSld>
  <p:clrMapOvr>
    <a:overrideClrMapping bg1="dk1" tx1="lt1" bg2="dk2" tx2="lt2" accent1="accent1" accent2="accent2" accent3="accent3" accent4="accent4" accent5="accent5" accent6="accent6" hlink="hlink" folHlink="folHlink"/>
  </p:clrMapOvr>
</p:sld>
</file>

<file path=ppt/slides/slide4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2" name="Rectangle 71">
            <a:extLst>
              <a:ext uri="{FF2B5EF4-FFF2-40B4-BE49-F238E27FC236}">
                <a16:creationId xmlns:a16="http://schemas.microsoft.com/office/drawing/2014/main" id="{827B839B-9ADE-406B-8590-F1CAEDED45A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45">
            <a:extLst>
              <a:ext uri="{FF2B5EF4-FFF2-40B4-BE49-F238E27FC236}">
                <a16:creationId xmlns:a16="http://schemas.microsoft.com/office/drawing/2014/main" id="{CFE45BF0-46DB-408C-B5F7-7B11716805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09710" y="1022350"/>
            <a:ext cx="709612" cy="2095501"/>
          </a:xfrm>
          <a:custGeom>
            <a:avLst/>
            <a:gdLst>
              <a:gd name="T0" fmla="*/ 447 w 447"/>
              <a:gd name="T1" fmla="*/ 1363 h 1363"/>
              <a:gd name="T2" fmla="*/ 0 w 447"/>
              <a:gd name="T3" fmla="*/ 987 h 1363"/>
              <a:gd name="T4" fmla="*/ 0 w 447"/>
              <a:gd name="T5" fmla="*/ 0 h 1363"/>
              <a:gd name="T6" fmla="*/ 447 w 447"/>
              <a:gd name="T7" fmla="*/ 376 h 1363"/>
              <a:gd name="T8" fmla="*/ 447 w 447"/>
              <a:gd name="T9" fmla="*/ 1363 h 1363"/>
            </a:gdLst>
            <a:ahLst/>
            <a:cxnLst>
              <a:cxn ang="0">
                <a:pos x="T0" y="T1"/>
              </a:cxn>
              <a:cxn ang="0">
                <a:pos x="T2" y="T3"/>
              </a:cxn>
              <a:cxn ang="0">
                <a:pos x="T4" y="T5"/>
              </a:cxn>
              <a:cxn ang="0">
                <a:pos x="T6" y="T7"/>
              </a:cxn>
              <a:cxn ang="0">
                <a:pos x="T8" y="T9"/>
              </a:cxn>
            </a:cxnLst>
            <a:rect l="0" t="0" r="r" b="b"/>
            <a:pathLst>
              <a:path w="447" h="1363">
                <a:moveTo>
                  <a:pt x="447" y="1363"/>
                </a:moveTo>
                <a:lnTo>
                  <a:pt x="0" y="987"/>
                </a:lnTo>
                <a:lnTo>
                  <a:pt x="0" y="0"/>
                </a:lnTo>
                <a:lnTo>
                  <a:pt x="447" y="376"/>
                </a:lnTo>
                <a:lnTo>
                  <a:pt x="447" y="1363"/>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76" name="Freeform 46">
            <a:extLst>
              <a:ext uri="{FF2B5EF4-FFF2-40B4-BE49-F238E27FC236}">
                <a16:creationId xmlns:a16="http://schemas.microsoft.com/office/drawing/2014/main" id="{2AEBC8F2-97B1-41B4-93F1-2D289E197F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09710" y="837744"/>
            <a:ext cx="403225" cy="1705431"/>
          </a:xfrm>
          <a:custGeom>
            <a:avLst/>
            <a:gdLst>
              <a:gd name="T0" fmla="*/ 254 w 254"/>
              <a:gd name="T1" fmla="*/ 987 h 1109"/>
              <a:gd name="T2" fmla="*/ 0 w 254"/>
              <a:gd name="T3" fmla="*/ 1109 h 1109"/>
              <a:gd name="T4" fmla="*/ 0 w 254"/>
              <a:gd name="T5" fmla="*/ 119 h 1109"/>
              <a:gd name="T6" fmla="*/ 254 w 254"/>
              <a:gd name="T7" fmla="*/ 0 h 1109"/>
              <a:gd name="T8" fmla="*/ 254 w 254"/>
              <a:gd name="T9" fmla="*/ 987 h 1109"/>
            </a:gdLst>
            <a:ahLst/>
            <a:cxnLst>
              <a:cxn ang="0">
                <a:pos x="T0" y="T1"/>
              </a:cxn>
              <a:cxn ang="0">
                <a:pos x="T2" y="T3"/>
              </a:cxn>
              <a:cxn ang="0">
                <a:pos x="T4" y="T5"/>
              </a:cxn>
              <a:cxn ang="0">
                <a:pos x="T6" y="T7"/>
              </a:cxn>
              <a:cxn ang="0">
                <a:pos x="T8" y="T9"/>
              </a:cxn>
            </a:cxnLst>
            <a:rect l="0" t="0" r="r" b="b"/>
            <a:pathLst>
              <a:path w="254" h="1109">
                <a:moveTo>
                  <a:pt x="254" y="987"/>
                </a:moveTo>
                <a:lnTo>
                  <a:pt x="0" y="1109"/>
                </a:lnTo>
                <a:lnTo>
                  <a:pt x="0" y="119"/>
                </a:lnTo>
                <a:lnTo>
                  <a:pt x="254" y="0"/>
                </a:lnTo>
                <a:lnTo>
                  <a:pt x="254" y="98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78" name="Freeform 47">
            <a:extLst>
              <a:ext uri="{FF2B5EF4-FFF2-40B4-BE49-F238E27FC236}">
                <a16:creationId xmlns:a16="http://schemas.microsoft.com/office/drawing/2014/main" id="{472E3A19-F5D5-48FC-BB9C-48C2F68F598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44660" y="640894"/>
            <a:ext cx="168275" cy="1713195"/>
          </a:xfrm>
          <a:custGeom>
            <a:avLst/>
            <a:gdLst>
              <a:gd name="T0" fmla="*/ 106 w 106"/>
              <a:gd name="T1" fmla="*/ 1114 h 1114"/>
              <a:gd name="T2" fmla="*/ 0 w 106"/>
              <a:gd name="T3" fmla="*/ 1005 h 1114"/>
              <a:gd name="T4" fmla="*/ 0 w 106"/>
              <a:gd name="T5" fmla="*/ 0 h 1114"/>
              <a:gd name="T6" fmla="*/ 106 w 106"/>
              <a:gd name="T7" fmla="*/ 110 h 1114"/>
              <a:gd name="T8" fmla="*/ 106 w 106"/>
              <a:gd name="T9" fmla="*/ 1114 h 1114"/>
            </a:gdLst>
            <a:ahLst/>
            <a:cxnLst>
              <a:cxn ang="0">
                <a:pos x="T0" y="T1"/>
              </a:cxn>
              <a:cxn ang="0">
                <a:pos x="T2" y="T3"/>
              </a:cxn>
              <a:cxn ang="0">
                <a:pos x="T4" y="T5"/>
              </a:cxn>
              <a:cxn ang="0">
                <a:pos x="T6" y="T7"/>
              </a:cxn>
              <a:cxn ang="0">
                <a:pos x="T8" y="T9"/>
              </a:cxn>
            </a:cxnLst>
            <a:rect l="0" t="0" r="r" b="b"/>
            <a:pathLst>
              <a:path w="106" h="1114">
                <a:moveTo>
                  <a:pt x="106" y="1114"/>
                </a:moveTo>
                <a:lnTo>
                  <a:pt x="0" y="1005"/>
                </a:lnTo>
                <a:lnTo>
                  <a:pt x="0" y="0"/>
                </a:lnTo>
                <a:lnTo>
                  <a:pt x="106" y="110"/>
                </a:lnTo>
                <a:lnTo>
                  <a:pt x="106" y="1114"/>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80" name="Freeform 44">
            <a:extLst>
              <a:ext uri="{FF2B5EF4-FFF2-40B4-BE49-F238E27FC236}">
                <a16:creationId xmlns:a16="http://schemas.microsoft.com/office/drawing/2014/main" id="{7A62E32F-BB65-43A8-8EB5-92346890E5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1223203" y="635716"/>
            <a:ext cx="328612" cy="1742360"/>
          </a:xfrm>
          <a:custGeom>
            <a:avLst/>
            <a:gdLst>
              <a:gd name="T0" fmla="*/ 207 w 207"/>
              <a:gd name="T1" fmla="*/ 987 h 1114"/>
              <a:gd name="T2" fmla="*/ 0 w 207"/>
              <a:gd name="T3" fmla="*/ 1114 h 1114"/>
              <a:gd name="T4" fmla="*/ 0 w 207"/>
              <a:gd name="T5" fmla="*/ 127 h 1114"/>
              <a:gd name="T6" fmla="*/ 207 w 207"/>
              <a:gd name="T7" fmla="*/ 0 h 1114"/>
              <a:gd name="T8" fmla="*/ 207 w 207"/>
              <a:gd name="T9" fmla="*/ 987 h 1114"/>
            </a:gdLst>
            <a:ahLst/>
            <a:cxnLst>
              <a:cxn ang="0">
                <a:pos x="T0" y="T1"/>
              </a:cxn>
              <a:cxn ang="0">
                <a:pos x="T2" y="T3"/>
              </a:cxn>
              <a:cxn ang="0">
                <a:pos x="T4" y="T5"/>
              </a:cxn>
              <a:cxn ang="0">
                <a:pos x="T6" y="T7"/>
              </a:cxn>
              <a:cxn ang="0">
                <a:pos x="T8" y="T9"/>
              </a:cxn>
            </a:cxnLst>
            <a:rect l="0" t="0" r="r" b="b"/>
            <a:pathLst>
              <a:path w="207" h="1114">
                <a:moveTo>
                  <a:pt x="207" y="987"/>
                </a:moveTo>
                <a:lnTo>
                  <a:pt x="0" y="1114"/>
                </a:lnTo>
                <a:lnTo>
                  <a:pt x="0" y="127"/>
                </a:lnTo>
                <a:lnTo>
                  <a:pt x="207" y="0"/>
                </a:lnTo>
                <a:lnTo>
                  <a:pt x="207" y="987"/>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82" name="Rectangle 81">
            <a:extLst>
              <a:ext uri="{FF2B5EF4-FFF2-40B4-BE49-F238E27FC236}">
                <a16:creationId xmlns:a16="http://schemas.microsoft.com/office/drawing/2014/main" id="{14E91B64-9FCC-451E-AFB4-A827D63293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44055" y="635715"/>
            <a:ext cx="10907863" cy="1541457"/>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28674" name="Title 1"/>
          <p:cNvSpPr>
            <a:spLocks noGrp="1"/>
          </p:cNvSpPr>
          <p:nvPr>
            <p:ph type="title"/>
          </p:nvPr>
        </p:nvSpPr>
        <p:spPr>
          <a:xfrm>
            <a:off x="958506" y="800392"/>
            <a:ext cx="10264697" cy="1212102"/>
          </a:xfrm>
        </p:spPr>
        <p:txBody>
          <a:bodyPr>
            <a:normAutofit/>
          </a:bodyPr>
          <a:lstStyle/>
          <a:p>
            <a:pPr>
              <a:defRPr/>
            </a:pPr>
            <a:r>
              <a:rPr lang="en-US" sz="4000">
                <a:solidFill>
                  <a:srgbClr val="FFFFFF"/>
                </a:solidFill>
                <a:ea typeface="ＭＳ Ｐゴシック" charset="0"/>
                <a:cs typeface="+mj-cs"/>
              </a:rPr>
              <a:t>Work Hours (cont.)</a:t>
            </a:r>
          </a:p>
        </p:txBody>
      </p:sp>
      <p:sp>
        <p:nvSpPr>
          <p:cNvPr id="28675" name="Content Placeholder 2"/>
          <p:cNvSpPr>
            <a:spLocks noGrp="1"/>
          </p:cNvSpPr>
          <p:nvPr>
            <p:ph idx="1"/>
          </p:nvPr>
        </p:nvSpPr>
        <p:spPr>
          <a:xfrm>
            <a:off x="1367624" y="2490436"/>
            <a:ext cx="9708995" cy="3567173"/>
          </a:xfrm>
        </p:spPr>
        <p:txBody>
          <a:bodyPr anchor="ctr">
            <a:normAutofit/>
          </a:bodyPr>
          <a:lstStyle/>
          <a:p>
            <a:r>
              <a:rPr lang="en-US" altLang="x-none" sz="2400">
                <a:ea typeface="MS PGothic" charset="-128"/>
              </a:rPr>
              <a:t>Appropriate use of field placement hours includes preparation done for contact with the client(s), process recording, summaries done for agency/institution purposes, staff conferences, supervisory sessions, other meetings that are part of the learning experience, travel time to and from client contacts, and work on related seminar assignments (particularly the behavior change project/case assessment / research project).</a:t>
            </a:r>
          </a:p>
          <a:p>
            <a:endParaRPr lang="en-US" altLang="x-none" sz="2400">
              <a:ea typeface="MS PGothic" charset="-128"/>
            </a:endParaRP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AFA67CD3-AB4E-4A7A-BEB8-53C445D8C44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3726"/>
            <a:ext cx="5614875" cy="6858000"/>
          </a:xfrm>
          <a:prstGeom prst="rect">
            <a:avLst/>
          </a:prstGeom>
          <a:gradFill>
            <a:gsLst>
              <a:gs pos="0">
                <a:schemeClr val="accent1">
                  <a:lumMod val="100000"/>
                  <a:alpha val="82000"/>
                </a:schemeClr>
              </a:gs>
              <a:gs pos="25000">
                <a:schemeClr val="accent1">
                  <a:alpha val="60000"/>
                </a:schemeClr>
              </a:gs>
              <a:gs pos="94000">
                <a:schemeClr val="bg2">
                  <a:lumMod val="75000"/>
                </a:schemeClr>
              </a:gs>
              <a:gs pos="100000">
                <a:schemeClr val="bg2">
                  <a:lumMod val="7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id="{07CF545F-9C2E-4446-97CD-AD92990C2B68}"/>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6094105" y="802955"/>
            <a:ext cx="4977976" cy="1454051"/>
          </a:xfrm>
        </p:spPr>
        <p:txBody>
          <a:bodyPr>
            <a:normAutofit/>
          </a:bodyPr>
          <a:lstStyle/>
          <a:p>
            <a:pPr>
              <a:defRPr/>
            </a:pPr>
            <a:r>
              <a:rPr lang="en-US">
                <a:solidFill>
                  <a:srgbClr val="000000"/>
                </a:solidFill>
              </a:rPr>
              <a:t>Supervision</a:t>
            </a:r>
          </a:p>
        </p:txBody>
      </p:sp>
      <p:sp>
        <p:nvSpPr>
          <p:cNvPr id="14" name="Freeform 62">
            <a:extLst>
              <a:ext uri="{FF2B5EF4-FFF2-40B4-BE49-F238E27FC236}">
                <a16:creationId xmlns:a16="http://schemas.microsoft.com/office/drawing/2014/main" id="{339C8D78-A644-462F-B674-F440635E53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38619"/>
            <a:ext cx="5000438" cy="5400962"/>
          </a:xfrm>
          <a:custGeom>
            <a:avLst/>
            <a:gdLst>
              <a:gd name="connsiteX0" fmla="*/ 2299956 w 5000438"/>
              <a:gd name="connsiteY0" fmla="*/ 0 h 5400962"/>
              <a:gd name="connsiteX1" fmla="*/ 5000438 w 5000438"/>
              <a:gd name="connsiteY1" fmla="*/ 2700481 h 5400962"/>
              <a:gd name="connsiteX2" fmla="*/ 2299956 w 5000438"/>
              <a:gd name="connsiteY2" fmla="*/ 5400962 h 5400962"/>
              <a:gd name="connsiteX3" fmla="*/ 60675 w 5000438"/>
              <a:gd name="connsiteY3" fmla="*/ 4210346 h 5400962"/>
              <a:gd name="connsiteX4" fmla="*/ 0 w 5000438"/>
              <a:gd name="connsiteY4" fmla="*/ 4110472 h 5400962"/>
              <a:gd name="connsiteX5" fmla="*/ 0 w 5000438"/>
              <a:gd name="connsiteY5" fmla="*/ 1290491 h 5400962"/>
              <a:gd name="connsiteX6" fmla="*/ 60675 w 5000438"/>
              <a:gd name="connsiteY6" fmla="*/ 1190617 h 5400962"/>
              <a:gd name="connsiteX7" fmla="*/ 2299956 w 5000438"/>
              <a:gd name="connsiteY7" fmla="*/ 0 h 5400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00438" h="5400962">
                <a:moveTo>
                  <a:pt x="2299956" y="0"/>
                </a:moveTo>
                <a:cubicBezTo>
                  <a:pt x="3791390" y="0"/>
                  <a:pt x="5000438" y="1209047"/>
                  <a:pt x="5000438" y="2700481"/>
                </a:cubicBezTo>
                <a:cubicBezTo>
                  <a:pt x="5000438" y="4191915"/>
                  <a:pt x="3791390" y="5400962"/>
                  <a:pt x="2299956" y="5400962"/>
                </a:cubicBezTo>
                <a:cubicBezTo>
                  <a:pt x="1367810" y="5400962"/>
                  <a:pt x="545971" y="4928678"/>
                  <a:pt x="60675" y="4210346"/>
                </a:cubicBezTo>
                <a:lnTo>
                  <a:pt x="0" y="4110472"/>
                </a:lnTo>
                <a:lnTo>
                  <a:pt x="0" y="1290491"/>
                </a:lnTo>
                <a:lnTo>
                  <a:pt x="60675" y="1190617"/>
                </a:lnTo>
                <a:cubicBezTo>
                  <a:pt x="545971" y="472284"/>
                  <a:pt x="1367810" y="0"/>
                  <a:pt x="2299956" y="0"/>
                </a:cubicBezTo>
                <a:close/>
              </a:path>
            </a:pathLst>
          </a:custGeom>
          <a:solidFill>
            <a:srgbClr val="FFFFFF"/>
          </a:solidFill>
          <a:ln>
            <a:gradFill>
              <a:gsLst>
                <a:gs pos="0">
                  <a:schemeClr val="accent1">
                    <a:lumMod val="40000"/>
                    <a:lumOff val="60000"/>
                  </a:schemeClr>
                </a:gs>
                <a:gs pos="23000">
                  <a:schemeClr val="accent1">
                    <a:lumMod val="45000"/>
                    <a:lumOff val="55000"/>
                  </a:schemeClr>
                </a:gs>
                <a:gs pos="83000">
                  <a:schemeClr val="bg2">
                    <a:lumMod val="85000"/>
                  </a:schemeClr>
                </a:gs>
                <a:gs pos="100000">
                  <a:schemeClr val="bg2">
                    <a:lumMod val="85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7" name="Graphic 6" descr="Fabric Report Library">
            <a:extLst>
              <a:ext uri="{FF2B5EF4-FFF2-40B4-BE49-F238E27FC236}">
                <a16:creationId xmlns:a16="http://schemas.microsoft.com/office/drawing/2014/main" id="{95A66218-8B00-4C97-BB1D-C8D297141D6B}"/>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450254" y="1629089"/>
            <a:ext cx="3620021" cy="3620021"/>
          </a:xfrm>
          <a:prstGeom prst="rect">
            <a:avLst/>
          </a:prstGeom>
        </p:spPr>
      </p:pic>
      <p:sp>
        <p:nvSpPr>
          <p:cNvPr id="3" name="Content Placeholder 2"/>
          <p:cNvSpPr>
            <a:spLocks noGrp="1"/>
          </p:cNvSpPr>
          <p:nvPr>
            <p:ph idx="1"/>
          </p:nvPr>
        </p:nvSpPr>
        <p:spPr>
          <a:xfrm>
            <a:off x="6090574" y="2421682"/>
            <a:ext cx="4977578" cy="3639289"/>
          </a:xfrm>
        </p:spPr>
        <p:txBody>
          <a:bodyPr anchor="ctr">
            <a:normAutofit lnSpcReduction="10000"/>
          </a:bodyPr>
          <a:lstStyle/>
          <a:p>
            <a:pPr>
              <a:defRPr/>
            </a:pPr>
            <a:r>
              <a:rPr lang="en-US" sz="1900" dirty="0">
                <a:solidFill>
                  <a:srgbClr val="000000"/>
                </a:solidFill>
              </a:rPr>
              <a:t>Students should meet with and be supervised by the Field Instructor at least one hour a week</a:t>
            </a:r>
          </a:p>
          <a:p>
            <a:pPr>
              <a:defRPr/>
            </a:pPr>
            <a:r>
              <a:rPr lang="en-US" sz="1900" dirty="0">
                <a:solidFill>
                  <a:srgbClr val="000000"/>
                </a:solidFill>
              </a:rPr>
              <a:t>Faculty from the School of Social Work will provide regular student supervision for agencies that do not have a social worker on staff </a:t>
            </a:r>
          </a:p>
          <a:p>
            <a:pPr>
              <a:defRPr/>
            </a:pPr>
            <a:r>
              <a:rPr lang="en-US" sz="1900" dirty="0">
                <a:solidFill>
                  <a:srgbClr val="000000"/>
                </a:solidFill>
              </a:rPr>
              <a:t>As part of the CSWE accreditation standards, every Agency Field Instructor should have a Resume and Field Instructor Information Sheet on file with the School of Social Work.</a:t>
            </a:r>
          </a:p>
          <a:p>
            <a:pPr>
              <a:defRPr/>
            </a:pPr>
            <a:r>
              <a:rPr lang="en-US" sz="1900" dirty="0">
                <a:solidFill>
                  <a:srgbClr val="000000"/>
                </a:solidFill>
              </a:rPr>
              <a:t>Group Supervision is provided by School of Social Work faculty </a:t>
            </a: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1" name="Rectangle 7">
            <a:extLst>
              <a:ext uri="{FF2B5EF4-FFF2-40B4-BE49-F238E27FC236}">
                <a16:creationId xmlns:a16="http://schemas.microsoft.com/office/drawing/2014/main" id="{6A1473A6-3F22-483E-8A30-80B9D2B1459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2" name="Group 9">
            <a:extLst>
              <a:ext uri="{FF2B5EF4-FFF2-40B4-BE49-F238E27FC236}">
                <a16:creationId xmlns:a16="http://schemas.microsoft.com/office/drawing/2014/main" id="{AA1375E3-3E53-4D75-BAB7-E5929BFCB25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flipH="1">
            <a:off x="534368" y="563918"/>
            <a:ext cx="4119932" cy="5978614"/>
            <a:chOff x="7513372" y="803186"/>
            <a:chExt cx="4163968" cy="5978614"/>
          </a:xfrm>
        </p:grpSpPr>
        <p:sp>
          <p:nvSpPr>
            <p:cNvPr id="11" name="Freeform 6">
              <a:extLst>
                <a:ext uri="{FF2B5EF4-FFF2-40B4-BE49-F238E27FC236}">
                  <a16:creationId xmlns:a16="http://schemas.microsoft.com/office/drawing/2014/main" id="{0BBEEF67-3DDF-46CF-8CD5-EA5F0E4FB07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989586" y="1070835"/>
              <a:ext cx="687754" cy="5710965"/>
            </a:xfrm>
            <a:custGeom>
              <a:avLst/>
              <a:gdLst>
                <a:gd name="T0" fmla="*/ 414 w 414"/>
                <a:gd name="T1" fmla="*/ 2447 h 2447"/>
                <a:gd name="T2" fmla="*/ 0 w 414"/>
                <a:gd name="T3" fmla="*/ 2247 h 2447"/>
                <a:gd name="T4" fmla="*/ 0 w 414"/>
                <a:gd name="T5" fmla="*/ 0 h 2447"/>
                <a:gd name="T6" fmla="*/ 414 w 414"/>
                <a:gd name="T7" fmla="*/ 200 h 2447"/>
                <a:gd name="T8" fmla="*/ 414 w 414"/>
                <a:gd name="T9" fmla="*/ 2447 h 2447"/>
              </a:gdLst>
              <a:ahLst/>
              <a:cxnLst>
                <a:cxn ang="0">
                  <a:pos x="T0" y="T1"/>
                </a:cxn>
                <a:cxn ang="0">
                  <a:pos x="T2" y="T3"/>
                </a:cxn>
                <a:cxn ang="0">
                  <a:pos x="T4" y="T5"/>
                </a:cxn>
                <a:cxn ang="0">
                  <a:pos x="T6" y="T7"/>
                </a:cxn>
                <a:cxn ang="0">
                  <a:pos x="T8" y="T9"/>
                </a:cxn>
              </a:cxnLst>
              <a:rect l="0" t="0" r="r" b="b"/>
              <a:pathLst>
                <a:path w="414" h="2447">
                  <a:moveTo>
                    <a:pt x="414" y="2447"/>
                  </a:moveTo>
                  <a:lnTo>
                    <a:pt x="0" y="2247"/>
                  </a:lnTo>
                  <a:lnTo>
                    <a:pt x="0" y="0"/>
                  </a:lnTo>
                  <a:lnTo>
                    <a:pt x="414" y="200"/>
                  </a:lnTo>
                  <a:lnTo>
                    <a:pt x="414" y="244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2" name="Freeform 7">
              <a:extLst>
                <a:ext uri="{FF2B5EF4-FFF2-40B4-BE49-F238E27FC236}">
                  <a16:creationId xmlns:a16="http://schemas.microsoft.com/office/drawing/2014/main" id="{8FAC1C95-F817-487C-B8B2-CF141FBB1C2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988949" y="803186"/>
              <a:ext cx="409371" cy="5521414"/>
            </a:xfrm>
            <a:custGeom>
              <a:avLst/>
              <a:gdLst>
                <a:gd name="T0" fmla="*/ 209 w 209"/>
                <a:gd name="T1" fmla="*/ 2246 h 2358"/>
                <a:gd name="T2" fmla="*/ 0 w 209"/>
                <a:gd name="T3" fmla="*/ 2358 h 2358"/>
                <a:gd name="T4" fmla="*/ 0 w 209"/>
                <a:gd name="T5" fmla="*/ 111 h 2358"/>
                <a:gd name="T6" fmla="*/ 209 w 209"/>
                <a:gd name="T7" fmla="*/ 0 h 2358"/>
                <a:gd name="T8" fmla="*/ 209 w 209"/>
                <a:gd name="T9" fmla="*/ 2246 h 2358"/>
              </a:gdLst>
              <a:ahLst/>
              <a:cxnLst>
                <a:cxn ang="0">
                  <a:pos x="T0" y="T1"/>
                </a:cxn>
                <a:cxn ang="0">
                  <a:pos x="T2" y="T3"/>
                </a:cxn>
                <a:cxn ang="0">
                  <a:pos x="T4" y="T5"/>
                </a:cxn>
                <a:cxn ang="0">
                  <a:pos x="T6" y="T7"/>
                </a:cxn>
                <a:cxn ang="0">
                  <a:pos x="T8" y="T9"/>
                </a:cxn>
              </a:cxnLst>
              <a:rect l="0" t="0" r="r" b="b"/>
              <a:pathLst>
                <a:path w="209" h="2358">
                  <a:moveTo>
                    <a:pt x="209" y="2246"/>
                  </a:moveTo>
                  <a:lnTo>
                    <a:pt x="0" y="2358"/>
                  </a:lnTo>
                  <a:lnTo>
                    <a:pt x="0" y="111"/>
                  </a:lnTo>
                  <a:lnTo>
                    <a:pt x="209" y="0"/>
                  </a:lnTo>
                  <a:lnTo>
                    <a:pt x="209" y="2246"/>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3" name="Rectangle 8">
              <a:extLst>
                <a:ext uri="{FF2B5EF4-FFF2-40B4-BE49-F238E27FC236}">
                  <a16:creationId xmlns:a16="http://schemas.microsoft.com/office/drawing/2014/main" id="{C2C5363A-D941-4AA1-8D38-D7E44A1E2E01}"/>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7513372" y="804101"/>
              <a:ext cx="3880238" cy="5251646"/>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grpSp>
      <p:sp>
        <p:nvSpPr>
          <p:cNvPr id="2" name="Title 1"/>
          <p:cNvSpPr>
            <a:spLocks noGrp="1"/>
          </p:cNvSpPr>
          <p:nvPr>
            <p:ph type="title"/>
          </p:nvPr>
        </p:nvSpPr>
        <p:spPr>
          <a:xfrm>
            <a:off x="1098468" y="885651"/>
            <a:ext cx="3229803" cy="4624603"/>
          </a:xfrm>
        </p:spPr>
        <p:txBody>
          <a:bodyPr>
            <a:normAutofit/>
          </a:bodyPr>
          <a:lstStyle/>
          <a:p>
            <a:pPr>
              <a:defRPr/>
            </a:pPr>
            <a:r>
              <a:rPr lang="en-US" dirty="0">
                <a:solidFill>
                  <a:srgbClr val="FFFFFF"/>
                </a:solidFill>
                <a:ea typeface="ＭＳ Ｐゴシック" charset="0"/>
              </a:rPr>
              <a:t>Addressing Student Concerns</a:t>
            </a:r>
            <a:endParaRPr lang="en-US" dirty="0">
              <a:solidFill>
                <a:srgbClr val="FFFFFF"/>
              </a:solidFill>
            </a:endParaRPr>
          </a:p>
        </p:txBody>
      </p:sp>
      <p:sp>
        <p:nvSpPr>
          <p:cNvPr id="23" name="Content Placeholder 2"/>
          <p:cNvSpPr>
            <a:spLocks noGrp="1"/>
          </p:cNvSpPr>
          <p:nvPr>
            <p:ph idx="1"/>
          </p:nvPr>
        </p:nvSpPr>
        <p:spPr>
          <a:xfrm>
            <a:off x="4978708" y="885651"/>
            <a:ext cx="6525220" cy="4616849"/>
          </a:xfrm>
        </p:spPr>
        <p:txBody>
          <a:bodyPr anchor="ctr">
            <a:normAutofit/>
          </a:bodyPr>
          <a:lstStyle/>
          <a:p>
            <a:r>
              <a:rPr lang="en-US" altLang="x-none" sz="1800" dirty="0">
                <a:ea typeface="MS PGothic" charset="-128"/>
              </a:rPr>
              <a:t>Create a documentation system for all your student interns. It can be as simple as a note pad or more complex like a file system. This will allow you to track observed patterns in performance and help in the overall evaluation process at the end of each semester. </a:t>
            </a:r>
          </a:p>
          <a:p>
            <a:r>
              <a:rPr lang="en-US" altLang="x-none" sz="1800" dirty="0">
                <a:ea typeface="MS PGothic" charset="-128"/>
              </a:rPr>
              <a:t>Identify and address the issue at first sign. </a:t>
            </a:r>
          </a:p>
          <a:p>
            <a:r>
              <a:rPr lang="en-US" altLang="x-none" sz="1800" dirty="0">
                <a:ea typeface="MS PGothic" charset="-128"/>
              </a:rPr>
              <a:t>Early intervention is essential. </a:t>
            </a:r>
          </a:p>
          <a:p>
            <a:r>
              <a:rPr lang="en-US" altLang="x-none" sz="1800" dirty="0">
                <a:ea typeface="MS PGothic" charset="-128"/>
              </a:rPr>
              <a:t>Every effort is made to assure that students</a:t>
            </a:r>
            <a:r>
              <a:rPr lang="en-US" altLang="en-US" sz="1800" dirty="0">
                <a:ea typeface="MS PGothic" charset="-128"/>
              </a:rPr>
              <a:t>’</a:t>
            </a:r>
            <a:r>
              <a:rPr lang="en-US" altLang="x-none" sz="1800" dirty="0">
                <a:ea typeface="MS PGothic" charset="-128"/>
              </a:rPr>
              <a:t> rights to due process are </a:t>
            </a:r>
            <a:r>
              <a:rPr lang="en-US" altLang="x-none" sz="1800" i="1" dirty="0">
                <a:ea typeface="MS PGothic" charset="-128"/>
              </a:rPr>
              <a:t>protected, </a:t>
            </a:r>
            <a:r>
              <a:rPr lang="en-US" altLang="x-none" sz="1800" dirty="0">
                <a:ea typeface="MS PGothic" charset="-128"/>
              </a:rPr>
              <a:t>as well as </a:t>
            </a:r>
            <a:r>
              <a:rPr lang="en-US" altLang="x-none" sz="1800" i="1" dirty="0">
                <a:ea typeface="MS PGothic" charset="-128"/>
              </a:rPr>
              <a:t>protecting </a:t>
            </a:r>
            <a:r>
              <a:rPr lang="en-US" altLang="x-none" sz="1800" dirty="0">
                <a:ea typeface="MS PGothic" charset="-128"/>
              </a:rPr>
              <a:t>the interests of the agency and client. </a:t>
            </a:r>
          </a:p>
          <a:p>
            <a:r>
              <a:rPr lang="en-US" altLang="x-none" sz="1800" dirty="0">
                <a:ea typeface="MS PGothic" charset="-128"/>
              </a:rPr>
              <a:t>Allow the student time for corrective action and for resolution. </a:t>
            </a:r>
          </a:p>
          <a:p>
            <a:r>
              <a:rPr lang="en-US" altLang="x-none" sz="1800" dirty="0">
                <a:ea typeface="MS PGothic" charset="-128"/>
              </a:rPr>
              <a:t>Assess recent progress (within 2 weeks) with continued documentation. </a:t>
            </a:r>
          </a:p>
          <a:p>
            <a:r>
              <a:rPr lang="en-US" altLang="x-none" sz="1800" dirty="0">
                <a:ea typeface="MS PGothic" charset="-128"/>
              </a:rPr>
              <a:t>Evaluate response. </a:t>
            </a: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6A1473A6-3F22-483E-8A30-80B9D2B1459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0" name="Group 9">
            <a:extLst>
              <a:ext uri="{FF2B5EF4-FFF2-40B4-BE49-F238E27FC236}">
                <a16:creationId xmlns:a16="http://schemas.microsoft.com/office/drawing/2014/main" id="{AA1375E3-3E53-4D75-BAB7-E5929BFCB25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flipH="1">
            <a:off x="534368" y="563918"/>
            <a:ext cx="4119932" cy="5978614"/>
            <a:chOff x="7513372" y="803186"/>
            <a:chExt cx="4163968" cy="5978614"/>
          </a:xfrm>
        </p:grpSpPr>
        <p:sp>
          <p:nvSpPr>
            <p:cNvPr id="11" name="Freeform 6">
              <a:extLst>
                <a:ext uri="{FF2B5EF4-FFF2-40B4-BE49-F238E27FC236}">
                  <a16:creationId xmlns:a16="http://schemas.microsoft.com/office/drawing/2014/main" id="{0BBEEF67-3DDF-46CF-8CD5-EA5F0E4FB07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989586" y="1070835"/>
              <a:ext cx="687754" cy="5710965"/>
            </a:xfrm>
            <a:custGeom>
              <a:avLst/>
              <a:gdLst>
                <a:gd name="T0" fmla="*/ 414 w 414"/>
                <a:gd name="T1" fmla="*/ 2447 h 2447"/>
                <a:gd name="T2" fmla="*/ 0 w 414"/>
                <a:gd name="T3" fmla="*/ 2247 h 2447"/>
                <a:gd name="T4" fmla="*/ 0 w 414"/>
                <a:gd name="T5" fmla="*/ 0 h 2447"/>
                <a:gd name="T6" fmla="*/ 414 w 414"/>
                <a:gd name="T7" fmla="*/ 200 h 2447"/>
                <a:gd name="T8" fmla="*/ 414 w 414"/>
                <a:gd name="T9" fmla="*/ 2447 h 2447"/>
              </a:gdLst>
              <a:ahLst/>
              <a:cxnLst>
                <a:cxn ang="0">
                  <a:pos x="T0" y="T1"/>
                </a:cxn>
                <a:cxn ang="0">
                  <a:pos x="T2" y="T3"/>
                </a:cxn>
                <a:cxn ang="0">
                  <a:pos x="T4" y="T5"/>
                </a:cxn>
                <a:cxn ang="0">
                  <a:pos x="T6" y="T7"/>
                </a:cxn>
                <a:cxn ang="0">
                  <a:pos x="T8" y="T9"/>
                </a:cxn>
              </a:cxnLst>
              <a:rect l="0" t="0" r="r" b="b"/>
              <a:pathLst>
                <a:path w="414" h="2447">
                  <a:moveTo>
                    <a:pt x="414" y="2447"/>
                  </a:moveTo>
                  <a:lnTo>
                    <a:pt x="0" y="2247"/>
                  </a:lnTo>
                  <a:lnTo>
                    <a:pt x="0" y="0"/>
                  </a:lnTo>
                  <a:lnTo>
                    <a:pt x="414" y="200"/>
                  </a:lnTo>
                  <a:lnTo>
                    <a:pt x="414" y="244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2" name="Freeform 7">
              <a:extLst>
                <a:ext uri="{FF2B5EF4-FFF2-40B4-BE49-F238E27FC236}">
                  <a16:creationId xmlns:a16="http://schemas.microsoft.com/office/drawing/2014/main" id="{8FAC1C95-F817-487C-B8B2-CF141FBB1C2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988949" y="803186"/>
              <a:ext cx="409371" cy="5521414"/>
            </a:xfrm>
            <a:custGeom>
              <a:avLst/>
              <a:gdLst>
                <a:gd name="T0" fmla="*/ 209 w 209"/>
                <a:gd name="T1" fmla="*/ 2246 h 2358"/>
                <a:gd name="T2" fmla="*/ 0 w 209"/>
                <a:gd name="T3" fmla="*/ 2358 h 2358"/>
                <a:gd name="T4" fmla="*/ 0 w 209"/>
                <a:gd name="T5" fmla="*/ 111 h 2358"/>
                <a:gd name="T6" fmla="*/ 209 w 209"/>
                <a:gd name="T7" fmla="*/ 0 h 2358"/>
                <a:gd name="T8" fmla="*/ 209 w 209"/>
                <a:gd name="T9" fmla="*/ 2246 h 2358"/>
              </a:gdLst>
              <a:ahLst/>
              <a:cxnLst>
                <a:cxn ang="0">
                  <a:pos x="T0" y="T1"/>
                </a:cxn>
                <a:cxn ang="0">
                  <a:pos x="T2" y="T3"/>
                </a:cxn>
                <a:cxn ang="0">
                  <a:pos x="T4" y="T5"/>
                </a:cxn>
                <a:cxn ang="0">
                  <a:pos x="T6" y="T7"/>
                </a:cxn>
                <a:cxn ang="0">
                  <a:pos x="T8" y="T9"/>
                </a:cxn>
              </a:cxnLst>
              <a:rect l="0" t="0" r="r" b="b"/>
              <a:pathLst>
                <a:path w="209" h="2358">
                  <a:moveTo>
                    <a:pt x="209" y="2246"/>
                  </a:moveTo>
                  <a:lnTo>
                    <a:pt x="0" y="2358"/>
                  </a:lnTo>
                  <a:lnTo>
                    <a:pt x="0" y="111"/>
                  </a:lnTo>
                  <a:lnTo>
                    <a:pt x="209" y="0"/>
                  </a:lnTo>
                  <a:lnTo>
                    <a:pt x="209" y="2246"/>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3" name="Rectangle 8">
              <a:extLst>
                <a:ext uri="{FF2B5EF4-FFF2-40B4-BE49-F238E27FC236}">
                  <a16:creationId xmlns:a16="http://schemas.microsoft.com/office/drawing/2014/main" id="{C2C5363A-D941-4AA1-8D38-D7E44A1E2E01}"/>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7513372" y="804101"/>
              <a:ext cx="3880238" cy="5251646"/>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grpSp>
      <p:sp>
        <p:nvSpPr>
          <p:cNvPr id="2" name="Title 1"/>
          <p:cNvSpPr>
            <a:spLocks noGrp="1"/>
          </p:cNvSpPr>
          <p:nvPr>
            <p:ph type="title"/>
          </p:nvPr>
        </p:nvSpPr>
        <p:spPr>
          <a:xfrm>
            <a:off x="1098468" y="885651"/>
            <a:ext cx="3229803" cy="4624603"/>
          </a:xfrm>
        </p:spPr>
        <p:txBody>
          <a:bodyPr>
            <a:normAutofit/>
          </a:bodyPr>
          <a:lstStyle/>
          <a:p>
            <a:pPr>
              <a:defRPr/>
            </a:pPr>
            <a:r>
              <a:rPr lang="en-US">
                <a:solidFill>
                  <a:srgbClr val="FFFFFF"/>
                </a:solidFill>
                <a:ea typeface="ＭＳ Ｐゴシック" charset="0"/>
                <a:cs typeface="+mj-cs"/>
              </a:rPr>
              <a:t>Addressing Student Concerns (cont.)</a:t>
            </a:r>
          </a:p>
        </p:txBody>
      </p:sp>
      <p:sp>
        <p:nvSpPr>
          <p:cNvPr id="3" name="Content Placeholder 2"/>
          <p:cNvSpPr>
            <a:spLocks noGrp="1"/>
          </p:cNvSpPr>
          <p:nvPr>
            <p:ph idx="1"/>
          </p:nvPr>
        </p:nvSpPr>
        <p:spPr>
          <a:xfrm>
            <a:off x="4978708" y="673769"/>
            <a:ext cx="6525220" cy="5251646"/>
          </a:xfrm>
        </p:spPr>
        <p:txBody>
          <a:bodyPr anchor="ctr">
            <a:normAutofit/>
          </a:bodyPr>
          <a:lstStyle/>
          <a:p>
            <a:pPr>
              <a:defRPr/>
            </a:pPr>
            <a:r>
              <a:rPr lang="en-US" sz="1800" dirty="0">
                <a:ea typeface="ＭＳ Ｐゴシック" charset="0"/>
              </a:rPr>
              <a:t>If concerns arise with a student, please attempt to directly address them with him/her. If you would like support, the Field Liaison and/or Field Director can assist you with addressing student concerns.</a:t>
            </a:r>
          </a:p>
          <a:p>
            <a:pPr>
              <a:defRPr/>
            </a:pPr>
            <a:r>
              <a:rPr lang="en-US" sz="1800" dirty="0">
                <a:ea typeface="ＭＳ Ｐゴシック" charset="0"/>
              </a:rPr>
              <a:t>If concerns persist, directly contact the Field Director to discuss next steps.</a:t>
            </a:r>
          </a:p>
          <a:p>
            <a:pPr lvl="1">
              <a:defRPr/>
            </a:pPr>
            <a:r>
              <a:rPr lang="en-US" sz="1400" dirty="0"/>
              <a:t>It is important to remember that you are not alone.</a:t>
            </a:r>
          </a:p>
          <a:p>
            <a:pPr>
              <a:defRPr/>
            </a:pPr>
            <a:r>
              <a:rPr lang="en-US" sz="1800" dirty="0"/>
              <a:t>Possible outcomes: </a:t>
            </a:r>
          </a:p>
          <a:p>
            <a:pPr marL="0" indent="0">
              <a:buNone/>
              <a:defRPr/>
            </a:pPr>
            <a:r>
              <a:rPr lang="en-US" sz="1800" dirty="0"/>
              <a:t>1. Identified problems are resolved and placement continues. </a:t>
            </a:r>
          </a:p>
          <a:p>
            <a:pPr marL="0" indent="0">
              <a:buNone/>
              <a:defRPr/>
            </a:pPr>
            <a:r>
              <a:rPr lang="en-US" sz="1800" dirty="0"/>
              <a:t>2. Identified problem continues and a formal conference is scheduled. </a:t>
            </a:r>
          </a:p>
          <a:p>
            <a:pPr marL="0" indent="0">
              <a:buNone/>
              <a:defRPr/>
            </a:pPr>
            <a:r>
              <a:rPr lang="en-US" sz="1800" dirty="0"/>
              <a:t>3. In extenuating circumstances or at the request of the agency, the student will be reassigned to a new field agency (or possibly dismissed from field and the program depending on the severity of the issue). </a:t>
            </a: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2" name="Rectangle 71">
            <a:extLst>
              <a:ext uri="{FF2B5EF4-FFF2-40B4-BE49-F238E27FC236}">
                <a16:creationId xmlns:a16="http://schemas.microsoft.com/office/drawing/2014/main" id="{827B839B-9ADE-406B-8590-F1CAEDED45A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45">
            <a:extLst>
              <a:ext uri="{FF2B5EF4-FFF2-40B4-BE49-F238E27FC236}">
                <a16:creationId xmlns:a16="http://schemas.microsoft.com/office/drawing/2014/main" id="{CFE45BF0-46DB-408C-B5F7-7B11716805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09710" y="1022350"/>
            <a:ext cx="709612" cy="2095501"/>
          </a:xfrm>
          <a:custGeom>
            <a:avLst/>
            <a:gdLst>
              <a:gd name="T0" fmla="*/ 447 w 447"/>
              <a:gd name="T1" fmla="*/ 1363 h 1363"/>
              <a:gd name="T2" fmla="*/ 0 w 447"/>
              <a:gd name="T3" fmla="*/ 987 h 1363"/>
              <a:gd name="T4" fmla="*/ 0 w 447"/>
              <a:gd name="T5" fmla="*/ 0 h 1363"/>
              <a:gd name="T6" fmla="*/ 447 w 447"/>
              <a:gd name="T7" fmla="*/ 376 h 1363"/>
              <a:gd name="T8" fmla="*/ 447 w 447"/>
              <a:gd name="T9" fmla="*/ 1363 h 1363"/>
            </a:gdLst>
            <a:ahLst/>
            <a:cxnLst>
              <a:cxn ang="0">
                <a:pos x="T0" y="T1"/>
              </a:cxn>
              <a:cxn ang="0">
                <a:pos x="T2" y="T3"/>
              </a:cxn>
              <a:cxn ang="0">
                <a:pos x="T4" y="T5"/>
              </a:cxn>
              <a:cxn ang="0">
                <a:pos x="T6" y="T7"/>
              </a:cxn>
              <a:cxn ang="0">
                <a:pos x="T8" y="T9"/>
              </a:cxn>
            </a:cxnLst>
            <a:rect l="0" t="0" r="r" b="b"/>
            <a:pathLst>
              <a:path w="447" h="1363">
                <a:moveTo>
                  <a:pt x="447" y="1363"/>
                </a:moveTo>
                <a:lnTo>
                  <a:pt x="0" y="987"/>
                </a:lnTo>
                <a:lnTo>
                  <a:pt x="0" y="0"/>
                </a:lnTo>
                <a:lnTo>
                  <a:pt x="447" y="376"/>
                </a:lnTo>
                <a:lnTo>
                  <a:pt x="447" y="1363"/>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76" name="Freeform 46">
            <a:extLst>
              <a:ext uri="{FF2B5EF4-FFF2-40B4-BE49-F238E27FC236}">
                <a16:creationId xmlns:a16="http://schemas.microsoft.com/office/drawing/2014/main" id="{2AEBC8F2-97B1-41B4-93F1-2D289E197F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09710" y="837744"/>
            <a:ext cx="403225" cy="1705431"/>
          </a:xfrm>
          <a:custGeom>
            <a:avLst/>
            <a:gdLst>
              <a:gd name="T0" fmla="*/ 254 w 254"/>
              <a:gd name="T1" fmla="*/ 987 h 1109"/>
              <a:gd name="T2" fmla="*/ 0 w 254"/>
              <a:gd name="T3" fmla="*/ 1109 h 1109"/>
              <a:gd name="T4" fmla="*/ 0 w 254"/>
              <a:gd name="T5" fmla="*/ 119 h 1109"/>
              <a:gd name="T6" fmla="*/ 254 w 254"/>
              <a:gd name="T7" fmla="*/ 0 h 1109"/>
              <a:gd name="T8" fmla="*/ 254 w 254"/>
              <a:gd name="T9" fmla="*/ 987 h 1109"/>
            </a:gdLst>
            <a:ahLst/>
            <a:cxnLst>
              <a:cxn ang="0">
                <a:pos x="T0" y="T1"/>
              </a:cxn>
              <a:cxn ang="0">
                <a:pos x="T2" y="T3"/>
              </a:cxn>
              <a:cxn ang="0">
                <a:pos x="T4" y="T5"/>
              </a:cxn>
              <a:cxn ang="0">
                <a:pos x="T6" y="T7"/>
              </a:cxn>
              <a:cxn ang="0">
                <a:pos x="T8" y="T9"/>
              </a:cxn>
            </a:cxnLst>
            <a:rect l="0" t="0" r="r" b="b"/>
            <a:pathLst>
              <a:path w="254" h="1109">
                <a:moveTo>
                  <a:pt x="254" y="987"/>
                </a:moveTo>
                <a:lnTo>
                  <a:pt x="0" y="1109"/>
                </a:lnTo>
                <a:lnTo>
                  <a:pt x="0" y="119"/>
                </a:lnTo>
                <a:lnTo>
                  <a:pt x="254" y="0"/>
                </a:lnTo>
                <a:lnTo>
                  <a:pt x="254" y="98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78" name="Freeform 47">
            <a:extLst>
              <a:ext uri="{FF2B5EF4-FFF2-40B4-BE49-F238E27FC236}">
                <a16:creationId xmlns:a16="http://schemas.microsoft.com/office/drawing/2014/main" id="{472E3A19-F5D5-48FC-BB9C-48C2F68F598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44660" y="640894"/>
            <a:ext cx="168275" cy="1713195"/>
          </a:xfrm>
          <a:custGeom>
            <a:avLst/>
            <a:gdLst>
              <a:gd name="T0" fmla="*/ 106 w 106"/>
              <a:gd name="T1" fmla="*/ 1114 h 1114"/>
              <a:gd name="T2" fmla="*/ 0 w 106"/>
              <a:gd name="T3" fmla="*/ 1005 h 1114"/>
              <a:gd name="T4" fmla="*/ 0 w 106"/>
              <a:gd name="T5" fmla="*/ 0 h 1114"/>
              <a:gd name="T6" fmla="*/ 106 w 106"/>
              <a:gd name="T7" fmla="*/ 110 h 1114"/>
              <a:gd name="T8" fmla="*/ 106 w 106"/>
              <a:gd name="T9" fmla="*/ 1114 h 1114"/>
            </a:gdLst>
            <a:ahLst/>
            <a:cxnLst>
              <a:cxn ang="0">
                <a:pos x="T0" y="T1"/>
              </a:cxn>
              <a:cxn ang="0">
                <a:pos x="T2" y="T3"/>
              </a:cxn>
              <a:cxn ang="0">
                <a:pos x="T4" y="T5"/>
              </a:cxn>
              <a:cxn ang="0">
                <a:pos x="T6" y="T7"/>
              </a:cxn>
              <a:cxn ang="0">
                <a:pos x="T8" y="T9"/>
              </a:cxn>
            </a:cxnLst>
            <a:rect l="0" t="0" r="r" b="b"/>
            <a:pathLst>
              <a:path w="106" h="1114">
                <a:moveTo>
                  <a:pt x="106" y="1114"/>
                </a:moveTo>
                <a:lnTo>
                  <a:pt x="0" y="1005"/>
                </a:lnTo>
                <a:lnTo>
                  <a:pt x="0" y="0"/>
                </a:lnTo>
                <a:lnTo>
                  <a:pt x="106" y="110"/>
                </a:lnTo>
                <a:lnTo>
                  <a:pt x="106" y="1114"/>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80" name="Freeform 44">
            <a:extLst>
              <a:ext uri="{FF2B5EF4-FFF2-40B4-BE49-F238E27FC236}">
                <a16:creationId xmlns:a16="http://schemas.microsoft.com/office/drawing/2014/main" id="{7A62E32F-BB65-43A8-8EB5-92346890E5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1223203" y="635716"/>
            <a:ext cx="328612" cy="1742360"/>
          </a:xfrm>
          <a:custGeom>
            <a:avLst/>
            <a:gdLst>
              <a:gd name="T0" fmla="*/ 207 w 207"/>
              <a:gd name="T1" fmla="*/ 987 h 1114"/>
              <a:gd name="T2" fmla="*/ 0 w 207"/>
              <a:gd name="T3" fmla="*/ 1114 h 1114"/>
              <a:gd name="T4" fmla="*/ 0 w 207"/>
              <a:gd name="T5" fmla="*/ 127 h 1114"/>
              <a:gd name="T6" fmla="*/ 207 w 207"/>
              <a:gd name="T7" fmla="*/ 0 h 1114"/>
              <a:gd name="T8" fmla="*/ 207 w 207"/>
              <a:gd name="T9" fmla="*/ 987 h 1114"/>
            </a:gdLst>
            <a:ahLst/>
            <a:cxnLst>
              <a:cxn ang="0">
                <a:pos x="T0" y="T1"/>
              </a:cxn>
              <a:cxn ang="0">
                <a:pos x="T2" y="T3"/>
              </a:cxn>
              <a:cxn ang="0">
                <a:pos x="T4" y="T5"/>
              </a:cxn>
              <a:cxn ang="0">
                <a:pos x="T6" y="T7"/>
              </a:cxn>
              <a:cxn ang="0">
                <a:pos x="T8" y="T9"/>
              </a:cxn>
            </a:cxnLst>
            <a:rect l="0" t="0" r="r" b="b"/>
            <a:pathLst>
              <a:path w="207" h="1114">
                <a:moveTo>
                  <a:pt x="207" y="987"/>
                </a:moveTo>
                <a:lnTo>
                  <a:pt x="0" y="1114"/>
                </a:lnTo>
                <a:lnTo>
                  <a:pt x="0" y="127"/>
                </a:lnTo>
                <a:lnTo>
                  <a:pt x="207" y="0"/>
                </a:lnTo>
                <a:lnTo>
                  <a:pt x="207" y="987"/>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82" name="Rectangle 81">
            <a:extLst>
              <a:ext uri="{FF2B5EF4-FFF2-40B4-BE49-F238E27FC236}">
                <a16:creationId xmlns:a16="http://schemas.microsoft.com/office/drawing/2014/main" id="{14E91B64-9FCC-451E-AFB4-A827D63293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44055" y="635715"/>
            <a:ext cx="10907863" cy="1541457"/>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29698" name="Title 1"/>
          <p:cNvSpPr>
            <a:spLocks noGrp="1"/>
          </p:cNvSpPr>
          <p:nvPr>
            <p:ph type="title"/>
          </p:nvPr>
        </p:nvSpPr>
        <p:spPr>
          <a:xfrm>
            <a:off x="958506" y="800392"/>
            <a:ext cx="10264697" cy="1212102"/>
          </a:xfrm>
        </p:spPr>
        <p:txBody>
          <a:bodyPr>
            <a:normAutofit/>
          </a:bodyPr>
          <a:lstStyle/>
          <a:p>
            <a:pPr eaLnBrk="1" hangingPunct="1">
              <a:defRPr/>
            </a:pPr>
            <a:r>
              <a:rPr lang="en-US" sz="4000">
                <a:solidFill>
                  <a:srgbClr val="FFFFFF"/>
                </a:solidFill>
                <a:ea typeface="ＭＳ Ｐゴシック" charset="0"/>
                <a:cs typeface="+mj-cs"/>
              </a:rPr>
              <a:t>Liaison Visits</a:t>
            </a:r>
          </a:p>
        </p:txBody>
      </p:sp>
      <p:sp>
        <p:nvSpPr>
          <p:cNvPr id="29699" name="Content Placeholder 2"/>
          <p:cNvSpPr>
            <a:spLocks noGrp="1"/>
          </p:cNvSpPr>
          <p:nvPr>
            <p:ph idx="1"/>
          </p:nvPr>
        </p:nvSpPr>
        <p:spPr>
          <a:xfrm>
            <a:off x="1367624" y="2490436"/>
            <a:ext cx="9708995" cy="3567173"/>
          </a:xfrm>
        </p:spPr>
        <p:txBody>
          <a:bodyPr anchor="ctr">
            <a:normAutofit/>
          </a:bodyPr>
          <a:lstStyle/>
          <a:p>
            <a:pPr eaLnBrk="1" hangingPunct="1">
              <a:defRPr/>
            </a:pPr>
            <a:r>
              <a:rPr lang="en-US" sz="2000" dirty="0">
                <a:ea typeface="ＭＳ Ｐゴシック" charset="0"/>
              </a:rPr>
              <a:t>The faculty liaison serves as a consultant to field instructors and ensures the educational integrity of the field experience for his/her respective students. </a:t>
            </a:r>
          </a:p>
          <a:p>
            <a:pPr eaLnBrk="1" hangingPunct="1">
              <a:defRPr/>
            </a:pPr>
            <a:r>
              <a:rPr lang="en-US" sz="2000" dirty="0">
                <a:ea typeface="ＭＳ Ｐゴシック" charset="0"/>
              </a:rPr>
              <a:t>The faculty liaison also serves as a mediator/problem solver when conflicts/concerns may arise between the agency and/or the field instructor and the student. If a conflict/concern does arise the Liaison and/or Field Director will assist by completing a </a:t>
            </a:r>
            <a:r>
              <a:rPr lang="en-US" sz="2000" b="1" dirty="0">
                <a:ea typeface="ＭＳ Ｐゴシック" charset="0"/>
              </a:rPr>
              <a:t>Problem in Field Form</a:t>
            </a:r>
            <a:r>
              <a:rPr lang="en-US" sz="2000" dirty="0">
                <a:ea typeface="ＭＳ Ｐゴシック" charset="0"/>
              </a:rPr>
              <a:t>.</a:t>
            </a:r>
          </a:p>
          <a:p>
            <a:pPr eaLnBrk="1" hangingPunct="1">
              <a:defRPr/>
            </a:pPr>
            <a:r>
              <a:rPr lang="en-US" sz="2000" dirty="0">
                <a:ea typeface="ＭＳ Ｐゴシック" charset="0"/>
              </a:rPr>
              <a:t>Field Liaison visits should happen (at a minimum) once a semester and they will complete a </a:t>
            </a:r>
            <a:r>
              <a:rPr lang="en-US" sz="2000" b="1" dirty="0">
                <a:ea typeface="ＭＳ Ｐゴシック" charset="0"/>
              </a:rPr>
              <a:t>Field Consultation Report Form</a:t>
            </a:r>
          </a:p>
          <a:p>
            <a:pPr>
              <a:defRPr/>
            </a:pPr>
            <a:r>
              <a:rPr lang="en-US" sz="2000" dirty="0">
                <a:ea typeface="ＭＳ Ｐゴシック" charset="0"/>
              </a:rPr>
              <a:t>The Field Liaison provides an evaluation of the field placement at the end of the semester and makes recommendations about placement planning with the respective agency/institution for subsequent semesters. </a:t>
            </a:r>
          </a:p>
          <a:p>
            <a:pPr eaLnBrk="1" hangingPunct="1">
              <a:defRPr/>
            </a:pPr>
            <a:endParaRPr lang="en-US" sz="2000" dirty="0">
              <a:ea typeface="ＭＳ Ｐゴシック" charset="0"/>
            </a:endParaRP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1"/>
          <p:cNvSpPr>
            <a:spLocks noGrp="1"/>
          </p:cNvSpPr>
          <p:nvPr>
            <p:ph type="ctrTitle"/>
          </p:nvPr>
        </p:nvSpPr>
        <p:spPr>
          <a:xfrm>
            <a:off x="2438400" y="1066800"/>
            <a:ext cx="7391400" cy="990600"/>
          </a:xfrm>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7"/>
                    </a:schemeClr>
                  </a:outerShdw>
                </a:effectLst>
              </a14:hiddenEffects>
            </a:ext>
          </a:extLst>
        </p:spPr>
        <p:txBody>
          <a:bodyPr/>
          <a:lstStyle/>
          <a:p>
            <a:pPr eaLnBrk="1" hangingPunct="1">
              <a:defRPr/>
            </a:pPr>
            <a:r>
              <a:rPr lang="en-US" sz="3200" dirty="0">
                <a:ea typeface="ＭＳ Ｐゴシック" charset="0"/>
              </a:rPr>
              <a:t>Intern Placement Tracking (IPT) </a:t>
            </a:r>
          </a:p>
        </p:txBody>
      </p:sp>
      <p:sp>
        <p:nvSpPr>
          <p:cNvPr id="30723" name="Subtitle 2"/>
          <p:cNvSpPr>
            <a:spLocks noGrp="1"/>
          </p:cNvSpPr>
          <p:nvPr>
            <p:ph type="subTitle" idx="1"/>
          </p:nvPr>
        </p:nvSpPr>
        <p:spPr>
          <a:xfrm>
            <a:off x="2438400" y="2209800"/>
            <a:ext cx="7391400" cy="990600"/>
          </a:xfrm>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7"/>
                    </a:schemeClr>
                  </a:outerShdw>
                </a:effectLst>
              </a14:hiddenEffects>
            </a:ext>
          </a:extLst>
        </p:spPr>
        <p:txBody>
          <a:bodyPr/>
          <a:lstStyle/>
          <a:p>
            <a:pPr eaLnBrk="1" hangingPunct="1">
              <a:defRPr/>
            </a:pPr>
            <a:r>
              <a:rPr lang="en-US" dirty="0">
                <a:ea typeface="ＭＳ Ｐゴシック" charset="0"/>
                <a:cs typeface="+mn-cs"/>
              </a:rPr>
              <a:t>Both BA and MSW Programs</a:t>
            </a:r>
          </a:p>
          <a:p>
            <a:pPr eaLnBrk="1" hangingPunct="1">
              <a:defRPr/>
            </a:pPr>
            <a:r>
              <a:rPr lang="en-US" sz="2000" dirty="0">
                <a:ea typeface="ＭＳ Ｐゴシック" charset="0"/>
              </a:rPr>
              <a:t>Cherry Malone </a:t>
            </a:r>
            <a:endParaRPr lang="en-US" sz="2000" dirty="0">
              <a:ea typeface="ＭＳ Ｐゴシック" charset="0"/>
              <a:cs typeface="+mn-cs"/>
            </a:endParaRPr>
          </a:p>
        </p:txBody>
      </p:sp>
      <p:pic>
        <p:nvPicPr>
          <p:cNvPr id="53251"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267200" y="3810000"/>
            <a:ext cx="3657600" cy="2408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a:ea typeface="ＭＳ Ｐゴシック" charset="0"/>
                <a:cs typeface="+mj-cs"/>
              </a:rPr>
              <a:t>Intern Placement Tracking</a:t>
            </a:r>
          </a:p>
        </p:txBody>
      </p:sp>
      <p:sp>
        <p:nvSpPr>
          <p:cNvPr id="3" name="Content Placeholder 2"/>
          <p:cNvSpPr>
            <a:spLocks noGrp="1"/>
          </p:cNvSpPr>
          <p:nvPr>
            <p:ph idx="1"/>
          </p:nvPr>
        </p:nvSpPr>
        <p:spPr/>
        <p:txBody>
          <a:bodyPr/>
          <a:lstStyle/>
          <a:p>
            <a:pPr marL="0" indent="0">
              <a:buNone/>
            </a:pPr>
            <a:r>
              <a:rPr lang="en-US" altLang="x-none" dirty="0">
                <a:ea typeface="MS PGothic" charset="-128"/>
              </a:rPr>
              <a:t>The Intern Placement Tracking (IPT) system is a web-based practicum monitoring system designed to keep track of students placed in internship programs with various agencies. The University of Memphis School of Social Work implemented IPT in order to more effectively track student placements. IPT also provides a paperless solution for tracking and archiving online field forms. </a:t>
            </a:r>
          </a:p>
          <a:p>
            <a:pPr marL="0" indent="0">
              <a:buNone/>
            </a:pPr>
            <a:endParaRPr lang="en-US" altLang="x-none" dirty="0">
              <a:ea typeface="MS PGothic" charset="-128"/>
            </a:endParaRP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a:ea typeface="ＭＳ Ｐゴシック" charset="0"/>
                <a:cs typeface="+mj-cs"/>
              </a:rPr>
              <a:t>Agency Information</a:t>
            </a:r>
          </a:p>
        </p:txBody>
      </p:sp>
      <p:sp>
        <p:nvSpPr>
          <p:cNvPr id="3" name="Content Placeholder 2"/>
          <p:cNvSpPr>
            <a:spLocks noGrp="1"/>
          </p:cNvSpPr>
          <p:nvPr>
            <p:ph idx="1"/>
          </p:nvPr>
        </p:nvSpPr>
        <p:spPr>
          <a:xfrm>
            <a:off x="838200" y="1825625"/>
            <a:ext cx="3993682" cy="4351338"/>
          </a:xfrm>
        </p:spPr>
        <p:txBody>
          <a:bodyPr/>
          <a:lstStyle/>
          <a:p>
            <a:pPr marL="0" indent="0">
              <a:buNone/>
              <a:defRPr/>
            </a:pPr>
            <a:r>
              <a:rPr lang="en-US" sz="1800" dirty="0">
                <a:ea typeface="ＭＳ Ｐゴシック" charset="0"/>
              </a:rPr>
              <a:t>In IPT, every agency is also in the system. Students can see information about the different agencies. One person has access to view/edit information regarding their agency. </a:t>
            </a:r>
          </a:p>
          <a:p>
            <a:pPr marL="0" indent="0">
              <a:buNone/>
              <a:defRPr/>
            </a:pPr>
            <a:r>
              <a:rPr lang="en-US" sz="1800" dirty="0">
                <a:ea typeface="ＭＳ Ｐゴシック" charset="0"/>
              </a:rPr>
              <a:t>1. If you have access to edit your agency, there will be more than one tab on the homepage, Agency Detail tab </a:t>
            </a:r>
          </a:p>
          <a:p>
            <a:pPr marL="0" indent="0">
              <a:buNone/>
              <a:defRPr/>
            </a:pPr>
            <a:r>
              <a:rPr lang="en-US" sz="1800" dirty="0">
                <a:ea typeface="ＭＳ Ｐゴシック" charset="0"/>
              </a:rPr>
              <a:t>2. To view/edit the agency, click on Agency Detail tab </a:t>
            </a:r>
          </a:p>
          <a:p>
            <a:pPr marL="0" indent="0">
              <a:buNone/>
              <a:defRPr/>
            </a:pPr>
            <a:endParaRPr lang="en-US" sz="2000" dirty="0">
              <a:ea typeface="ＭＳ Ｐゴシック" charset="0"/>
            </a:endParaRPr>
          </a:p>
        </p:txBody>
      </p:sp>
      <p:pic>
        <p:nvPicPr>
          <p:cNvPr id="55299" name="Picture 3" descr="Screen Shot 2015-07-22 at 1.24.57 PM.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831882" y="1414913"/>
            <a:ext cx="6968691" cy="42598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useBgFill="1">
        <p:nvSpPr>
          <p:cNvPr id="18" name="Rectangle 17">
            <a:extLst>
              <a:ext uri="{FF2B5EF4-FFF2-40B4-BE49-F238E27FC236}">
                <a16:creationId xmlns:a16="http://schemas.microsoft.com/office/drawing/2014/main" id="{AD2F5602-6586-46E4-8645-2CDA442ABF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99434B85-DB0D-4010-A6A1-147F28D47D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2" name="Title 1"/>
          <p:cNvSpPr>
            <a:spLocks noGrp="1"/>
          </p:cNvSpPr>
          <p:nvPr>
            <p:ph type="title"/>
          </p:nvPr>
        </p:nvSpPr>
        <p:spPr>
          <a:xfrm>
            <a:off x="1179226" y="320231"/>
            <a:ext cx="9833548" cy="1325563"/>
          </a:xfrm>
        </p:spPr>
        <p:txBody>
          <a:bodyPr>
            <a:normAutofit/>
          </a:bodyPr>
          <a:lstStyle/>
          <a:p>
            <a:pPr algn="ctr">
              <a:defRPr/>
            </a:pPr>
            <a:r>
              <a:rPr lang="en-US" sz="4000">
                <a:solidFill>
                  <a:schemeClr val="tx2"/>
                </a:solidFill>
              </a:rPr>
              <a:t>Council on Social Work Education (CSWE) </a:t>
            </a:r>
          </a:p>
        </p:txBody>
      </p:sp>
      <p:grpSp>
        <p:nvGrpSpPr>
          <p:cNvPr id="22" name="Group 21">
            <a:extLst>
              <a:ext uri="{FF2B5EF4-FFF2-40B4-BE49-F238E27FC236}">
                <a16:creationId xmlns:a16="http://schemas.microsoft.com/office/drawing/2014/main" id="{F2E5F4F0-80C0-49F3-84A2-453DE42F207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2915607" cy="2187829"/>
            <a:chOff x="-305" y="-1"/>
            <a:chExt cx="3832880" cy="2876136"/>
          </a:xfrm>
        </p:grpSpPr>
        <p:sp>
          <p:nvSpPr>
            <p:cNvPr id="33" name="Freeform: Shape 22">
              <a:extLst>
                <a:ext uri="{FF2B5EF4-FFF2-40B4-BE49-F238E27FC236}">
                  <a16:creationId xmlns:a16="http://schemas.microsoft.com/office/drawing/2014/main" id="{342FEDB6-5432-4162-8648-3827572AF05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424" cy="2653659"/>
            </a:xfrm>
            <a:custGeom>
              <a:avLst/>
              <a:gdLst>
                <a:gd name="connsiteX0" fmla="*/ 3203055 w 3815424"/>
                <a:gd name="connsiteY0" fmla="*/ 0 h 2653659"/>
                <a:gd name="connsiteX1" fmla="*/ 3815424 w 3815424"/>
                <a:gd name="connsiteY1" fmla="*/ 0 h 2653659"/>
                <a:gd name="connsiteX2" fmla="*/ 3801025 w 3815424"/>
                <a:gd name="connsiteY2" fmla="*/ 214243 h 2653659"/>
                <a:gd name="connsiteX3" fmla="*/ 587142 w 3815424"/>
                <a:gd name="connsiteY3" fmla="*/ 2653659 h 2653659"/>
                <a:gd name="connsiteX4" fmla="*/ 53389 w 3815424"/>
                <a:gd name="connsiteY4" fmla="*/ 2605041 h 2653659"/>
                <a:gd name="connsiteX5" fmla="*/ 0 w 3815424"/>
                <a:gd name="connsiteY5" fmla="*/ 2593136 h 2653659"/>
                <a:gd name="connsiteX6" fmla="*/ 0 w 3815424"/>
                <a:gd name="connsiteY6" fmla="*/ 1994836 h 2653659"/>
                <a:gd name="connsiteX7" fmla="*/ 159710 w 3815424"/>
                <a:gd name="connsiteY7" fmla="*/ 2035054 h 2653659"/>
                <a:gd name="connsiteX8" fmla="*/ 587142 w 3815424"/>
                <a:gd name="connsiteY8" fmla="*/ 2075152 h 2653659"/>
                <a:gd name="connsiteX9" fmla="*/ 1549283 w 3815424"/>
                <a:gd name="connsiteY9" fmla="*/ 1900153 h 2653659"/>
                <a:gd name="connsiteX10" fmla="*/ 2406698 w 3815424"/>
                <a:gd name="connsiteY10" fmla="*/ 1418450 h 2653659"/>
                <a:gd name="connsiteX11" fmla="*/ 2996069 w 3815424"/>
                <a:gd name="connsiteY11" fmla="*/ 728678 h 2653659"/>
                <a:gd name="connsiteX12" fmla="*/ 3193967 w 3815424"/>
                <a:gd name="connsiteY12" fmla="*/ 137719 h 26536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15424" h="2653659">
                  <a:moveTo>
                    <a:pt x="3203055" y="0"/>
                  </a:moveTo>
                  <a:lnTo>
                    <a:pt x="3815424" y="0"/>
                  </a:lnTo>
                  <a:lnTo>
                    <a:pt x="3801025" y="214243"/>
                  </a:lnTo>
                  <a:cubicBezTo>
                    <a:pt x="3616317" y="1584467"/>
                    <a:pt x="2091637" y="2653659"/>
                    <a:pt x="587142" y="2653659"/>
                  </a:cubicBezTo>
                  <a:cubicBezTo>
                    <a:pt x="400192" y="2653659"/>
                    <a:pt x="222112" y="2636953"/>
                    <a:pt x="53389" y="2605041"/>
                  </a:cubicBezTo>
                  <a:lnTo>
                    <a:pt x="0" y="2593136"/>
                  </a:lnTo>
                  <a:lnTo>
                    <a:pt x="0" y="1994836"/>
                  </a:lnTo>
                  <a:lnTo>
                    <a:pt x="159710" y="2035054"/>
                  </a:lnTo>
                  <a:cubicBezTo>
                    <a:pt x="295467" y="2061726"/>
                    <a:pt x="438268" y="2075152"/>
                    <a:pt x="587142" y="2075152"/>
                  </a:cubicBezTo>
                  <a:cubicBezTo>
                    <a:pt x="901731" y="2075152"/>
                    <a:pt x="1234490" y="2014697"/>
                    <a:pt x="1549283" y="1900153"/>
                  </a:cubicBezTo>
                  <a:cubicBezTo>
                    <a:pt x="1860709" y="1786959"/>
                    <a:pt x="2157231" y="1620350"/>
                    <a:pt x="2406698" y="1418450"/>
                  </a:cubicBezTo>
                  <a:cubicBezTo>
                    <a:pt x="2655859" y="1216840"/>
                    <a:pt x="2859596" y="978302"/>
                    <a:pt x="2996069" y="728678"/>
                  </a:cubicBezTo>
                  <a:cubicBezTo>
                    <a:pt x="3101178" y="536396"/>
                    <a:pt x="3167417" y="338366"/>
                    <a:pt x="3193967" y="13771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B9FE345E-092D-4A20-A43A-0F9258D9692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424" cy="2653660"/>
            </a:xfrm>
            <a:custGeom>
              <a:avLst/>
              <a:gdLst>
                <a:gd name="connsiteX0" fmla="*/ 3305038 w 3815424"/>
                <a:gd name="connsiteY0" fmla="*/ 0 h 2653660"/>
                <a:gd name="connsiteX1" fmla="*/ 3815424 w 3815424"/>
                <a:gd name="connsiteY1" fmla="*/ 0 h 2653660"/>
                <a:gd name="connsiteX2" fmla="*/ 3801025 w 3815424"/>
                <a:gd name="connsiteY2" fmla="*/ 214244 h 2653660"/>
                <a:gd name="connsiteX3" fmla="*/ 587142 w 3815424"/>
                <a:gd name="connsiteY3" fmla="*/ 2653660 h 2653660"/>
                <a:gd name="connsiteX4" fmla="*/ 53389 w 3815424"/>
                <a:gd name="connsiteY4" fmla="*/ 2605042 h 2653660"/>
                <a:gd name="connsiteX5" fmla="*/ 0 w 3815424"/>
                <a:gd name="connsiteY5" fmla="*/ 2593137 h 2653660"/>
                <a:gd name="connsiteX6" fmla="*/ 0 w 3815424"/>
                <a:gd name="connsiteY6" fmla="*/ 2094444 h 2653660"/>
                <a:gd name="connsiteX7" fmla="*/ 137675 w 3815424"/>
                <a:gd name="connsiteY7" fmla="*/ 2129195 h 2653660"/>
                <a:gd name="connsiteX8" fmla="*/ 587142 w 3815424"/>
                <a:gd name="connsiteY8" fmla="*/ 2171571 h 2653660"/>
                <a:gd name="connsiteX9" fmla="*/ 1585826 w 3815424"/>
                <a:gd name="connsiteY9" fmla="*/ 1990112 h 2653660"/>
                <a:gd name="connsiteX10" fmla="*/ 2473046 w 3815424"/>
                <a:gd name="connsiteY10" fmla="*/ 1491633 h 2653660"/>
                <a:gd name="connsiteX11" fmla="*/ 3086710 w 3815424"/>
                <a:gd name="connsiteY11" fmla="*/ 772838 h 2653660"/>
                <a:gd name="connsiteX12" fmla="*/ 3295217 w 3815424"/>
                <a:gd name="connsiteY12" fmla="*/ 149229 h 2653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15424" h="2653660">
                  <a:moveTo>
                    <a:pt x="3305038" y="0"/>
                  </a:moveTo>
                  <a:lnTo>
                    <a:pt x="3815424" y="0"/>
                  </a:lnTo>
                  <a:lnTo>
                    <a:pt x="3801025" y="214244"/>
                  </a:lnTo>
                  <a:cubicBezTo>
                    <a:pt x="3616317" y="1584467"/>
                    <a:pt x="2091637" y="2653660"/>
                    <a:pt x="587142" y="2653660"/>
                  </a:cubicBezTo>
                  <a:cubicBezTo>
                    <a:pt x="400192" y="2653660"/>
                    <a:pt x="222112" y="2636954"/>
                    <a:pt x="53389" y="2605042"/>
                  </a:cubicBezTo>
                  <a:lnTo>
                    <a:pt x="0" y="2593137"/>
                  </a:lnTo>
                  <a:lnTo>
                    <a:pt x="0" y="2094444"/>
                  </a:lnTo>
                  <a:lnTo>
                    <a:pt x="137675" y="2129195"/>
                  </a:lnTo>
                  <a:cubicBezTo>
                    <a:pt x="280616" y="2157374"/>
                    <a:pt x="430766" y="2171571"/>
                    <a:pt x="587142" y="2171571"/>
                  </a:cubicBezTo>
                  <a:cubicBezTo>
                    <a:pt x="918879" y="2171571"/>
                    <a:pt x="1254904" y="2110634"/>
                    <a:pt x="1585826" y="1990112"/>
                  </a:cubicBezTo>
                  <a:cubicBezTo>
                    <a:pt x="1908071" y="1873061"/>
                    <a:pt x="2214800" y="1700666"/>
                    <a:pt x="2473046" y="1491633"/>
                  </a:cubicBezTo>
                  <a:cubicBezTo>
                    <a:pt x="2735782" y="1279031"/>
                    <a:pt x="2942276" y="1037118"/>
                    <a:pt x="3086710" y="772838"/>
                  </a:cubicBezTo>
                  <a:cubicBezTo>
                    <a:pt x="3197408" y="570216"/>
                    <a:pt x="3267226" y="361248"/>
                    <a:pt x="3295217" y="14922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24">
              <a:extLst>
                <a:ext uri="{FF2B5EF4-FFF2-40B4-BE49-F238E27FC236}">
                  <a16:creationId xmlns:a16="http://schemas.microsoft.com/office/drawing/2014/main" id="{7A313FCF-0EE7-4C6B-BAB3-EFC9451D3D2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986" cy="2675935"/>
            </a:xfrm>
            <a:custGeom>
              <a:avLst/>
              <a:gdLst>
                <a:gd name="connsiteX0" fmla="*/ 3648768 w 3815986"/>
                <a:gd name="connsiteY0" fmla="*/ 0 h 2675935"/>
                <a:gd name="connsiteX1" fmla="*/ 3815986 w 3815986"/>
                <a:gd name="connsiteY1" fmla="*/ 0 h 2675935"/>
                <a:gd name="connsiteX2" fmla="*/ 3804695 w 3815986"/>
                <a:gd name="connsiteY2" fmla="*/ 200084 h 2675935"/>
                <a:gd name="connsiteX3" fmla="*/ 3762590 w 3815986"/>
                <a:gd name="connsiteY3" fmla="*/ 455543 h 2675935"/>
                <a:gd name="connsiteX4" fmla="*/ 3592332 w 3815986"/>
                <a:gd name="connsiteY4" fmla="*/ 947274 h 2675935"/>
                <a:gd name="connsiteX5" fmla="*/ 2953967 w 3815986"/>
                <a:gd name="connsiteY5" fmla="*/ 1782349 h 2675935"/>
                <a:gd name="connsiteX6" fmla="*/ 2530669 w 3815986"/>
                <a:gd name="connsiteY6" fmla="*/ 2109494 h 2675935"/>
                <a:gd name="connsiteX7" fmla="*/ 2057561 w 3815986"/>
                <a:gd name="connsiteY7" fmla="*/ 2369245 h 2675935"/>
                <a:gd name="connsiteX8" fmla="*/ 1007330 w 3815986"/>
                <a:gd name="connsiteY8" fmla="*/ 2655701 h 2675935"/>
                <a:gd name="connsiteX9" fmla="*/ 732765 w 3815986"/>
                <a:gd name="connsiteY9" fmla="*/ 2674696 h 2675935"/>
                <a:gd name="connsiteX10" fmla="*/ 457666 w 3815986"/>
                <a:gd name="connsiteY10" fmla="*/ 2670839 h 2675935"/>
                <a:gd name="connsiteX11" fmla="*/ 183574 w 3815986"/>
                <a:gd name="connsiteY11" fmla="*/ 2643312 h 2675935"/>
                <a:gd name="connsiteX12" fmla="*/ 0 w 3815986"/>
                <a:gd name="connsiteY12" fmla="*/ 2607798 h 2675935"/>
                <a:gd name="connsiteX13" fmla="*/ 0 w 3815986"/>
                <a:gd name="connsiteY13" fmla="*/ 2356652 h 2675935"/>
                <a:gd name="connsiteX14" fmla="*/ 222195 w 3815986"/>
                <a:gd name="connsiteY14" fmla="*/ 2396940 h 2675935"/>
                <a:gd name="connsiteX15" fmla="*/ 472364 w 3815986"/>
                <a:gd name="connsiteY15" fmla="*/ 2419092 h 2675935"/>
                <a:gd name="connsiteX16" fmla="*/ 974972 w 3815986"/>
                <a:gd name="connsiteY16" fmla="*/ 2402122 h 2675935"/>
                <a:gd name="connsiteX17" fmla="*/ 1468292 w 3815986"/>
                <a:gd name="connsiteY17" fmla="*/ 2304162 h 2675935"/>
                <a:gd name="connsiteX18" fmla="*/ 1940176 w 3815986"/>
                <a:gd name="connsiteY18" fmla="*/ 2133695 h 2675935"/>
                <a:gd name="connsiteX19" fmla="*/ 2783403 w 3815986"/>
                <a:gd name="connsiteY19" fmla="*/ 1609954 h 2675935"/>
                <a:gd name="connsiteX20" fmla="*/ 3128104 w 3815986"/>
                <a:gd name="connsiteY20" fmla="*/ 1260439 h 2675935"/>
                <a:gd name="connsiteX21" fmla="*/ 3400639 w 3815986"/>
                <a:gd name="connsiteY21" fmla="*/ 859052 h 2675935"/>
                <a:gd name="connsiteX22" fmla="*/ 3585595 w 3815986"/>
                <a:gd name="connsiteY22" fmla="*/ 415336 h 2675935"/>
                <a:gd name="connsiteX23" fmla="*/ 3635918 w 3815986"/>
                <a:gd name="connsiteY23" fmla="*/ 181137 h 26759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815986" h="2675935">
                  <a:moveTo>
                    <a:pt x="3648768" y="0"/>
                  </a:moveTo>
                  <a:lnTo>
                    <a:pt x="3815986" y="0"/>
                  </a:lnTo>
                  <a:lnTo>
                    <a:pt x="3804695" y="200084"/>
                  </a:lnTo>
                  <a:cubicBezTo>
                    <a:pt x="3795228" y="285751"/>
                    <a:pt x="3781167" y="371032"/>
                    <a:pt x="3762590" y="455543"/>
                  </a:cubicBezTo>
                  <a:cubicBezTo>
                    <a:pt x="3725537" y="624467"/>
                    <a:pt x="3668784" y="790112"/>
                    <a:pt x="3592332" y="947274"/>
                  </a:cubicBezTo>
                  <a:cubicBezTo>
                    <a:pt x="3438712" y="1261596"/>
                    <a:pt x="3216091" y="1542847"/>
                    <a:pt x="2953967" y="1782349"/>
                  </a:cubicBezTo>
                  <a:cubicBezTo>
                    <a:pt x="2822599" y="1902099"/>
                    <a:pt x="2680615" y="2011341"/>
                    <a:pt x="2530669" y="2109494"/>
                  </a:cubicBezTo>
                  <a:cubicBezTo>
                    <a:pt x="2380520" y="2207551"/>
                    <a:pt x="2222510" y="2294906"/>
                    <a:pt x="2057561" y="2369245"/>
                  </a:cubicBezTo>
                  <a:cubicBezTo>
                    <a:pt x="1727252" y="2516859"/>
                    <a:pt x="1371629" y="2614434"/>
                    <a:pt x="1007330" y="2655701"/>
                  </a:cubicBezTo>
                  <a:cubicBezTo>
                    <a:pt x="916281" y="2665873"/>
                    <a:pt x="824568" y="2672188"/>
                    <a:pt x="732765" y="2674696"/>
                  </a:cubicBezTo>
                  <a:cubicBezTo>
                    <a:pt x="640963" y="2677203"/>
                    <a:pt x="549072" y="2675901"/>
                    <a:pt x="457666" y="2670839"/>
                  </a:cubicBezTo>
                  <a:cubicBezTo>
                    <a:pt x="366106" y="2665584"/>
                    <a:pt x="274572" y="2656521"/>
                    <a:pt x="183574" y="2643312"/>
                  </a:cubicBezTo>
                  <a:lnTo>
                    <a:pt x="0" y="2607798"/>
                  </a:lnTo>
                  <a:lnTo>
                    <a:pt x="0" y="2356652"/>
                  </a:lnTo>
                  <a:lnTo>
                    <a:pt x="222195" y="2396940"/>
                  </a:lnTo>
                  <a:cubicBezTo>
                    <a:pt x="304990" y="2407980"/>
                    <a:pt x="388511" y="2415283"/>
                    <a:pt x="472364" y="2419092"/>
                  </a:cubicBezTo>
                  <a:cubicBezTo>
                    <a:pt x="640376" y="2427095"/>
                    <a:pt x="808184" y="2421791"/>
                    <a:pt x="974972" y="2402122"/>
                  </a:cubicBezTo>
                  <a:cubicBezTo>
                    <a:pt x="1141658" y="2382358"/>
                    <a:pt x="1306812" y="2349286"/>
                    <a:pt x="1468292" y="2304162"/>
                  </a:cubicBezTo>
                  <a:cubicBezTo>
                    <a:pt x="1629874" y="2259231"/>
                    <a:pt x="1787475" y="2201091"/>
                    <a:pt x="1940176" y="2133695"/>
                  </a:cubicBezTo>
                  <a:cubicBezTo>
                    <a:pt x="2246498" y="2000349"/>
                    <a:pt x="2532507" y="1823520"/>
                    <a:pt x="2783403" y="1609954"/>
                  </a:cubicBezTo>
                  <a:cubicBezTo>
                    <a:pt x="2908442" y="1502833"/>
                    <a:pt x="3024295" y="1385975"/>
                    <a:pt x="3128104" y="1260439"/>
                  </a:cubicBezTo>
                  <a:cubicBezTo>
                    <a:pt x="3232116" y="1135096"/>
                    <a:pt x="3323881" y="1000689"/>
                    <a:pt x="3400639" y="859052"/>
                  </a:cubicBezTo>
                  <a:cubicBezTo>
                    <a:pt x="3477399" y="717510"/>
                    <a:pt x="3541296" y="569316"/>
                    <a:pt x="3585595" y="415336"/>
                  </a:cubicBezTo>
                  <a:cubicBezTo>
                    <a:pt x="3607796" y="338540"/>
                    <a:pt x="3624638" y="260224"/>
                    <a:pt x="3635918" y="181137"/>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0B9ECD02-BE1B-4347-8C2E-EEA690082F6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32270" cy="2876136"/>
            </a:xfrm>
            <a:custGeom>
              <a:avLst/>
              <a:gdLst>
                <a:gd name="connsiteX0" fmla="*/ 3800718 w 3832270"/>
                <a:gd name="connsiteY0" fmla="*/ 0 h 2876136"/>
                <a:gd name="connsiteX1" fmla="*/ 3832270 w 3832270"/>
                <a:gd name="connsiteY1" fmla="*/ 0 h 2876136"/>
                <a:gd name="connsiteX2" fmla="*/ 3824562 w 3832270"/>
                <a:gd name="connsiteY2" fmla="*/ 143769 h 2876136"/>
                <a:gd name="connsiteX3" fmla="*/ 3628155 w 3832270"/>
                <a:gd name="connsiteY3" fmla="*/ 922055 h 2876136"/>
                <a:gd name="connsiteX4" fmla="*/ 3514853 w 3832270"/>
                <a:gd name="connsiteY4" fmla="*/ 1169078 h 2876136"/>
                <a:gd name="connsiteX5" fmla="*/ 3379198 w 3832270"/>
                <a:gd name="connsiteY5" fmla="*/ 1407037 h 2876136"/>
                <a:gd name="connsiteX6" fmla="*/ 3043787 w 3832270"/>
                <a:gd name="connsiteY6" fmla="*/ 1848342 h 2876136"/>
                <a:gd name="connsiteX7" fmla="*/ 2845661 w 3832270"/>
                <a:gd name="connsiteY7" fmla="*/ 2047444 h 2876136"/>
                <a:gd name="connsiteX8" fmla="*/ 2793197 w 3832270"/>
                <a:gd name="connsiteY8" fmla="*/ 2094689 h 2876136"/>
                <a:gd name="connsiteX9" fmla="*/ 2739710 w 3832270"/>
                <a:gd name="connsiteY9" fmla="*/ 2140969 h 2876136"/>
                <a:gd name="connsiteX10" fmla="*/ 2629166 w 3832270"/>
                <a:gd name="connsiteY10" fmla="*/ 2229867 h 2876136"/>
                <a:gd name="connsiteX11" fmla="*/ 2145952 w 3832270"/>
                <a:gd name="connsiteY11" fmla="*/ 2535994 h 2876136"/>
                <a:gd name="connsiteX12" fmla="*/ 1034987 w 3832270"/>
                <a:gd name="connsiteY12" fmla="*/ 2863910 h 2876136"/>
                <a:gd name="connsiteX13" fmla="*/ 741909 w 3832270"/>
                <a:gd name="connsiteY13" fmla="*/ 2875939 h 2876136"/>
                <a:gd name="connsiteX14" fmla="*/ 450208 w 3832270"/>
                <a:gd name="connsiteY14" fmla="*/ 2857451 h 2876136"/>
                <a:gd name="connsiteX15" fmla="*/ 22215 w 3832270"/>
                <a:gd name="connsiteY15" fmla="*/ 2775923 h 2876136"/>
                <a:gd name="connsiteX16" fmla="*/ 0 w 3832270"/>
                <a:gd name="connsiteY16" fmla="*/ 2769256 h 2876136"/>
                <a:gd name="connsiteX17" fmla="*/ 0 w 3832270"/>
                <a:gd name="connsiteY17" fmla="*/ 2590612 h 2876136"/>
                <a:gd name="connsiteX18" fmla="*/ 199046 w 3832270"/>
                <a:gd name="connsiteY18" fmla="*/ 2627410 h 2876136"/>
                <a:gd name="connsiteX19" fmla="*/ 468174 w 3832270"/>
                <a:gd name="connsiteY19" fmla="*/ 2649670 h 2876136"/>
                <a:gd name="connsiteX20" fmla="*/ 1003650 w 3832270"/>
                <a:gd name="connsiteY20" fmla="*/ 2622480 h 2876136"/>
                <a:gd name="connsiteX21" fmla="*/ 1266489 w 3832270"/>
                <a:gd name="connsiteY21" fmla="*/ 2573982 h 2876136"/>
                <a:gd name="connsiteX22" fmla="*/ 1524223 w 3832270"/>
                <a:gd name="connsiteY22" fmla="*/ 2504657 h 2876136"/>
                <a:gd name="connsiteX23" fmla="*/ 1775731 w 3832270"/>
                <a:gd name="connsiteY23" fmla="*/ 2416243 h 2876136"/>
                <a:gd name="connsiteX24" fmla="*/ 2019789 w 3832270"/>
                <a:gd name="connsiteY24" fmla="*/ 2309412 h 2876136"/>
                <a:gd name="connsiteX25" fmla="*/ 2482486 w 3832270"/>
                <a:gd name="connsiteY25" fmla="*/ 2046962 h 2876136"/>
                <a:gd name="connsiteX26" fmla="*/ 2591908 w 3832270"/>
                <a:gd name="connsiteY26" fmla="*/ 1971371 h 2876136"/>
                <a:gd name="connsiteX27" fmla="*/ 2645702 w 3832270"/>
                <a:gd name="connsiteY27" fmla="*/ 1932321 h 2876136"/>
                <a:gd name="connsiteX28" fmla="*/ 2698779 w 3832270"/>
                <a:gd name="connsiteY28" fmla="*/ 1892309 h 2876136"/>
                <a:gd name="connsiteX29" fmla="*/ 2903537 w 3832270"/>
                <a:gd name="connsiteY29" fmla="*/ 1722516 h 2876136"/>
                <a:gd name="connsiteX30" fmla="*/ 3269061 w 3832270"/>
                <a:gd name="connsiteY30" fmla="*/ 1337327 h 2876136"/>
                <a:gd name="connsiteX31" fmla="*/ 3424928 w 3832270"/>
                <a:gd name="connsiteY31" fmla="*/ 1122508 h 2876136"/>
                <a:gd name="connsiteX32" fmla="*/ 3557622 w 3832270"/>
                <a:gd name="connsiteY32" fmla="*/ 893226 h 2876136"/>
                <a:gd name="connsiteX33" fmla="*/ 3587019 w 3832270"/>
                <a:gd name="connsiteY33" fmla="*/ 833929 h 2876136"/>
                <a:gd name="connsiteX34" fmla="*/ 3601310 w 3832270"/>
                <a:gd name="connsiteY34" fmla="*/ 804040 h 2876136"/>
                <a:gd name="connsiteX35" fmla="*/ 3614885 w 3832270"/>
                <a:gd name="connsiteY35" fmla="*/ 773861 h 2876136"/>
                <a:gd name="connsiteX36" fmla="*/ 3640812 w 3832270"/>
                <a:gd name="connsiteY36" fmla="*/ 713022 h 2876136"/>
                <a:gd name="connsiteX37" fmla="*/ 3665105 w 3832270"/>
                <a:gd name="connsiteY37" fmla="*/ 651506 h 2876136"/>
                <a:gd name="connsiteX38" fmla="*/ 3744110 w 3832270"/>
                <a:gd name="connsiteY38" fmla="*/ 399567 h 2876136"/>
                <a:gd name="connsiteX39" fmla="*/ 3792123 w 3832270"/>
                <a:gd name="connsiteY39" fmla="*/ 140444 h 28761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832270" h="2876136">
                  <a:moveTo>
                    <a:pt x="3800718" y="0"/>
                  </a:moveTo>
                  <a:lnTo>
                    <a:pt x="3832270" y="0"/>
                  </a:lnTo>
                  <a:lnTo>
                    <a:pt x="3824562" y="143769"/>
                  </a:lnTo>
                  <a:cubicBezTo>
                    <a:pt x="3797131" y="409191"/>
                    <a:pt x="3730585" y="671345"/>
                    <a:pt x="3628155" y="922055"/>
                  </a:cubicBezTo>
                  <a:cubicBezTo>
                    <a:pt x="3593858" y="1005553"/>
                    <a:pt x="3556704" y="1088280"/>
                    <a:pt x="3514853" y="1169078"/>
                  </a:cubicBezTo>
                  <a:cubicBezTo>
                    <a:pt x="3473616" y="1250166"/>
                    <a:pt x="3428194" y="1329517"/>
                    <a:pt x="3379198" y="1407037"/>
                  </a:cubicBezTo>
                  <a:cubicBezTo>
                    <a:pt x="3281106" y="1561980"/>
                    <a:pt x="3169132" y="1710174"/>
                    <a:pt x="3043787" y="1848342"/>
                  </a:cubicBezTo>
                  <a:cubicBezTo>
                    <a:pt x="2980806" y="1917184"/>
                    <a:pt x="2915071" y="1984001"/>
                    <a:pt x="2845661" y="2047444"/>
                  </a:cubicBezTo>
                  <a:cubicBezTo>
                    <a:pt x="2828411" y="2063450"/>
                    <a:pt x="2811060" y="2079263"/>
                    <a:pt x="2793197" y="2094689"/>
                  </a:cubicBezTo>
                  <a:cubicBezTo>
                    <a:pt x="2775436" y="2110213"/>
                    <a:pt x="2757982" y="2126025"/>
                    <a:pt x="2739710" y="2140969"/>
                  </a:cubicBezTo>
                  <a:cubicBezTo>
                    <a:pt x="2703576" y="2171341"/>
                    <a:pt x="2666524" y="2200749"/>
                    <a:pt x="2629166" y="2229867"/>
                  </a:cubicBezTo>
                  <a:cubicBezTo>
                    <a:pt x="2479015" y="2345569"/>
                    <a:pt x="2316821" y="2448061"/>
                    <a:pt x="2145952" y="2535994"/>
                  </a:cubicBezTo>
                  <a:cubicBezTo>
                    <a:pt x="1804312" y="2711957"/>
                    <a:pt x="1424600" y="2826982"/>
                    <a:pt x="1034987" y="2863910"/>
                  </a:cubicBezTo>
                  <a:cubicBezTo>
                    <a:pt x="937762" y="2873167"/>
                    <a:pt x="839720" y="2877096"/>
                    <a:pt x="741909" y="2875939"/>
                  </a:cubicBezTo>
                  <a:cubicBezTo>
                    <a:pt x="644097" y="2874782"/>
                    <a:pt x="546515" y="2868539"/>
                    <a:pt x="450208" y="2857451"/>
                  </a:cubicBezTo>
                  <a:cubicBezTo>
                    <a:pt x="305520" y="2840674"/>
                    <a:pt x="162095" y="2813810"/>
                    <a:pt x="22215" y="2775923"/>
                  </a:cubicBezTo>
                  <a:lnTo>
                    <a:pt x="0" y="2769256"/>
                  </a:lnTo>
                  <a:lnTo>
                    <a:pt x="0" y="2590612"/>
                  </a:lnTo>
                  <a:lnTo>
                    <a:pt x="199046" y="2627410"/>
                  </a:lnTo>
                  <a:cubicBezTo>
                    <a:pt x="288321" y="2639209"/>
                    <a:pt x="378197" y="2646537"/>
                    <a:pt x="468174" y="2649670"/>
                  </a:cubicBezTo>
                  <a:cubicBezTo>
                    <a:pt x="648333" y="2656805"/>
                    <a:pt x="826655" y="2647163"/>
                    <a:pt x="1003650" y="2622480"/>
                  </a:cubicBezTo>
                  <a:cubicBezTo>
                    <a:pt x="1091943" y="2609658"/>
                    <a:pt x="1179725" y="2593747"/>
                    <a:pt x="1266489" y="2573982"/>
                  </a:cubicBezTo>
                  <a:cubicBezTo>
                    <a:pt x="1353250" y="2553927"/>
                    <a:pt x="1439298" y="2531076"/>
                    <a:pt x="1524223" y="2504657"/>
                  </a:cubicBezTo>
                  <a:cubicBezTo>
                    <a:pt x="1609149" y="2478336"/>
                    <a:pt x="1693052" y="2448833"/>
                    <a:pt x="1775731" y="2416243"/>
                  </a:cubicBezTo>
                  <a:cubicBezTo>
                    <a:pt x="1858309" y="2383557"/>
                    <a:pt x="1939764" y="2347882"/>
                    <a:pt x="2019789" y="2309412"/>
                  </a:cubicBezTo>
                  <a:cubicBezTo>
                    <a:pt x="2179839" y="2232567"/>
                    <a:pt x="2334583" y="2144923"/>
                    <a:pt x="2482486" y="2046962"/>
                  </a:cubicBezTo>
                  <a:cubicBezTo>
                    <a:pt x="2519334" y="2022376"/>
                    <a:pt x="2556081" y="1997403"/>
                    <a:pt x="2591908" y="1971371"/>
                  </a:cubicBezTo>
                  <a:cubicBezTo>
                    <a:pt x="2610077" y="1958644"/>
                    <a:pt x="2627838" y="1945434"/>
                    <a:pt x="2645702" y="1932321"/>
                  </a:cubicBezTo>
                  <a:cubicBezTo>
                    <a:pt x="2663666" y="1919305"/>
                    <a:pt x="2681325" y="1905903"/>
                    <a:pt x="2698779" y="1892309"/>
                  </a:cubicBezTo>
                  <a:cubicBezTo>
                    <a:pt x="2768903" y="1838025"/>
                    <a:pt x="2837496" y="1781717"/>
                    <a:pt x="2903537" y="1722516"/>
                  </a:cubicBezTo>
                  <a:cubicBezTo>
                    <a:pt x="3035926" y="1604501"/>
                    <a:pt x="3158720" y="1475784"/>
                    <a:pt x="3269061" y="1337327"/>
                  </a:cubicBezTo>
                  <a:cubicBezTo>
                    <a:pt x="3324182" y="1268099"/>
                    <a:pt x="3376341" y="1196461"/>
                    <a:pt x="3424928" y="1122508"/>
                  </a:cubicBezTo>
                  <a:cubicBezTo>
                    <a:pt x="3472697" y="1048170"/>
                    <a:pt x="3517814" y="972000"/>
                    <a:pt x="3557622" y="893226"/>
                  </a:cubicBezTo>
                  <a:cubicBezTo>
                    <a:pt x="3567931" y="873654"/>
                    <a:pt x="3577526" y="853791"/>
                    <a:pt x="3587019" y="833929"/>
                  </a:cubicBezTo>
                  <a:lnTo>
                    <a:pt x="3601310" y="804040"/>
                  </a:lnTo>
                  <a:lnTo>
                    <a:pt x="3614885" y="773861"/>
                  </a:lnTo>
                  <a:cubicBezTo>
                    <a:pt x="3623766" y="753709"/>
                    <a:pt x="3632748" y="733559"/>
                    <a:pt x="3640812" y="713022"/>
                  </a:cubicBezTo>
                  <a:cubicBezTo>
                    <a:pt x="3648876" y="692485"/>
                    <a:pt x="3657756" y="672236"/>
                    <a:pt x="3665105" y="651506"/>
                  </a:cubicBezTo>
                  <a:cubicBezTo>
                    <a:pt x="3696544" y="569166"/>
                    <a:pt x="3723185" y="485089"/>
                    <a:pt x="3744110" y="399567"/>
                  </a:cubicBezTo>
                  <a:cubicBezTo>
                    <a:pt x="3765341" y="314238"/>
                    <a:pt x="3781392" y="227654"/>
                    <a:pt x="3792123" y="140444"/>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aphicFrame>
        <p:nvGraphicFramePr>
          <p:cNvPr id="14" name="Content Placeholder 2">
            <a:extLst>
              <a:ext uri="{FF2B5EF4-FFF2-40B4-BE49-F238E27FC236}">
                <a16:creationId xmlns:a16="http://schemas.microsoft.com/office/drawing/2014/main" id="{DBF577C9-E935-49BD-9272-DEEE5478F2B2}"/>
              </a:ext>
            </a:extLst>
          </p:cNvPr>
          <p:cNvGraphicFramePr>
            <a:graphicFrameLocks noGrp="1"/>
          </p:cNvGraphicFramePr>
          <p:nvPr>
            <p:ph idx="1"/>
            <p:extLst>
              <p:ext uri="{D42A27DB-BD31-4B8C-83A1-F6EECF244321}">
                <p14:modId xmlns:p14="http://schemas.microsoft.com/office/powerpoint/2010/main" val="4267690736"/>
              </p:ext>
            </p:extLst>
          </p:nvPr>
        </p:nvGraphicFramePr>
        <p:xfrm>
          <a:off x="1036320" y="2899956"/>
          <a:ext cx="10119360" cy="313136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a:ea typeface="ＭＳ Ｐゴシック" charset="0"/>
                <a:cs typeface="+mj-cs"/>
              </a:rPr>
              <a:t>Field Instructor Information</a:t>
            </a:r>
          </a:p>
        </p:txBody>
      </p:sp>
      <p:sp>
        <p:nvSpPr>
          <p:cNvPr id="3" name="Content Placeholder 2"/>
          <p:cNvSpPr>
            <a:spLocks noGrp="1"/>
          </p:cNvSpPr>
          <p:nvPr>
            <p:ph idx="1"/>
          </p:nvPr>
        </p:nvSpPr>
        <p:spPr>
          <a:xfrm>
            <a:off x="838200" y="1825625"/>
            <a:ext cx="3984057" cy="4351338"/>
          </a:xfrm>
        </p:spPr>
        <p:txBody>
          <a:bodyPr>
            <a:normAutofit/>
          </a:bodyPr>
          <a:lstStyle/>
          <a:p>
            <a:r>
              <a:rPr lang="en-US" altLang="x-none" sz="2000" dirty="0">
                <a:ea typeface="MS PGothic" charset="-128"/>
              </a:rPr>
              <a:t>From the Homepage, click on Field Instructor Detail tab. Information is completed per the field instructor application.</a:t>
            </a:r>
            <a:br>
              <a:rPr lang="en-US" altLang="x-none" sz="2000" dirty="0">
                <a:ea typeface="MS PGothic" charset="-128"/>
              </a:rPr>
            </a:br>
            <a:r>
              <a:rPr lang="en-US" altLang="x-none" sz="2000" dirty="0">
                <a:ea typeface="MS PGothic" charset="-128"/>
              </a:rPr>
              <a:t>*Feel free to update information and please add a picture.</a:t>
            </a:r>
            <a:br>
              <a:rPr lang="en-US" altLang="x-none" sz="2000" dirty="0">
                <a:ea typeface="MS PGothic" charset="-128"/>
              </a:rPr>
            </a:br>
            <a:r>
              <a:rPr lang="en-US" altLang="x-none" sz="2000" dirty="0">
                <a:ea typeface="MS PGothic" charset="-128"/>
              </a:rPr>
              <a:t>*Please remember to click the </a:t>
            </a:r>
            <a:r>
              <a:rPr lang="en-US" altLang="en-US" sz="2000" dirty="0">
                <a:ea typeface="MS PGothic" charset="-128"/>
              </a:rPr>
              <a:t>“</a:t>
            </a:r>
            <a:r>
              <a:rPr lang="en-US" altLang="x-none" sz="2000" dirty="0">
                <a:ea typeface="MS PGothic" charset="-128"/>
              </a:rPr>
              <a:t>save</a:t>
            </a:r>
            <a:r>
              <a:rPr lang="en-US" altLang="en-US" sz="2000" dirty="0">
                <a:ea typeface="MS PGothic" charset="-128"/>
              </a:rPr>
              <a:t>”</a:t>
            </a:r>
            <a:r>
              <a:rPr lang="en-US" altLang="x-none" sz="2000" dirty="0">
                <a:ea typeface="MS PGothic" charset="-128"/>
              </a:rPr>
              <a:t> button when you are done making changes. </a:t>
            </a:r>
          </a:p>
        </p:txBody>
      </p:sp>
      <p:pic>
        <p:nvPicPr>
          <p:cNvPr id="56323" name="Picture 3" descr="Screen Shot 2015-07-22 at 11.44.16 AM.png"/>
          <p:cNvPicPr>
            <a:picLocks noChangeAspect="1"/>
          </p:cNvPicPr>
          <p:nvPr/>
        </p:nvPicPr>
        <p:blipFill rotWithShape="1">
          <a:blip r:embed="rId2">
            <a:extLst>
              <a:ext uri="{28A0092B-C50C-407E-A947-70E740481C1C}">
                <a14:useLocalDpi xmlns:a14="http://schemas.microsoft.com/office/drawing/2010/main" val="0"/>
              </a:ext>
            </a:extLst>
          </a:blip>
          <a:srcRect r="32273"/>
          <a:stretch/>
        </p:blipFill>
        <p:spPr bwMode="auto">
          <a:xfrm>
            <a:off x="5342021" y="1825625"/>
            <a:ext cx="6223535" cy="3582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a:ea typeface="ＭＳ Ｐゴシック" charset="0"/>
                <a:cs typeface="+mj-cs"/>
              </a:rPr>
              <a:t>Utilizing and Tracking Forms</a:t>
            </a:r>
          </a:p>
        </p:txBody>
      </p:sp>
      <p:sp>
        <p:nvSpPr>
          <p:cNvPr id="3" name="Content Placeholder 2"/>
          <p:cNvSpPr>
            <a:spLocks noGrp="1"/>
          </p:cNvSpPr>
          <p:nvPr>
            <p:ph idx="1"/>
          </p:nvPr>
        </p:nvSpPr>
        <p:spPr>
          <a:xfrm>
            <a:off x="838200" y="1825625"/>
            <a:ext cx="4369067" cy="4351338"/>
          </a:xfrm>
        </p:spPr>
        <p:txBody>
          <a:bodyPr/>
          <a:lstStyle/>
          <a:p>
            <a:pPr>
              <a:defRPr/>
            </a:pPr>
            <a:r>
              <a:rPr lang="en-US" sz="2000" dirty="0">
                <a:ea typeface="ＭＳ Ｐゴシック" charset="0"/>
              </a:rPr>
              <a:t>Through the IPT database, forms will be released to the student. If there are due dates, it will be stated in the forms section.</a:t>
            </a:r>
          </a:p>
          <a:p>
            <a:pPr>
              <a:defRPr/>
            </a:pPr>
            <a:r>
              <a:rPr lang="en-US" sz="2000" dirty="0">
                <a:ea typeface="ＭＳ Ｐゴシック" charset="0"/>
              </a:rPr>
              <a:t>To access forms that are used by the student (s) you are supervising, click on My Forms on your homepage. </a:t>
            </a:r>
          </a:p>
          <a:p>
            <a:pPr marL="0" indent="0">
              <a:buNone/>
              <a:defRPr/>
            </a:pPr>
            <a:endParaRPr lang="en-US" sz="2000" dirty="0">
              <a:ea typeface="ＭＳ Ｐゴシック" charset="0"/>
            </a:endParaRPr>
          </a:p>
        </p:txBody>
      </p:sp>
      <p:pic>
        <p:nvPicPr>
          <p:cNvPr id="57347" name="Picture 3" descr="Screen Shot 2015-07-22 at 12.13.54 PM.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316354" y="1825625"/>
            <a:ext cx="6561221" cy="3541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a:ea typeface="ＭＳ Ｐゴシック" charset="0"/>
                <a:cs typeface="+mj-cs"/>
              </a:rPr>
              <a:t>Utilizing and Tracking Forms</a:t>
            </a:r>
          </a:p>
        </p:txBody>
      </p:sp>
      <p:sp>
        <p:nvSpPr>
          <p:cNvPr id="3" name="Content Placeholder 2"/>
          <p:cNvSpPr>
            <a:spLocks noGrp="1"/>
          </p:cNvSpPr>
          <p:nvPr>
            <p:ph idx="1"/>
          </p:nvPr>
        </p:nvSpPr>
        <p:spPr/>
        <p:txBody>
          <a:bodyPr/>
          <a:lstStyle/>
          <a:p>
            <a:r>
              <a:rPr lang="en-US" altLang="x-none" sz="2000">
                <a:ea typeface="MS PGothic" charset="-128"/>
              </a:rPr>
              <a:t>This is the list of forms currently available to you and your student </a:t>
            </a:r>
          </a:p>
          <a:p>
            <a:r>
              <a:rPr lang="en-US" altLang="x-none" sz="2000">
                <a:ea typeface="MS PGothic" charset="-128"/>
              </a:rPr>
              <a:t>If you have multiple students, click on the form with the student</a:t>
            </a:r>
            <a:r>
              <a:rPr lang="en-US" altLang="en-US" sz="2000">
                <a:ea typeface="MS PGothic" charset="-128"/>
              </a:rPr>
              <a:t>’</a:t>
            </a:r>
            <a:r>
              <a:rPr lang="en-US" altLang="x-none" sz="2000">
                <a:ea typeface="MS PGothic" charset="-128"/>
              </a:rPr>
              <a:t>s name on it that you wish to view. </a:t>
            </a:r>
          </a:p>
          <a:p>
            <a:r>
              <a:rPr lang="en-US" altLang="x-none" sz="2000">
                <a:ea typeface="MS PGothic" charset="-128"/>
              </a:rPr>
              <a:t>The Learning Plan, Time Logs, and Evaluations will be in this section </a:t>
            </a:r>
          </a:p>
          <a:p>
            <a:pPr>
              <a:buFontTx/>
              <a:buNone/>
            </a:pPr>
            <a:endParaRPr lang="en-US" altLang="x-none" sz="2000">
              <a:ea typeface="MS PGothic" charset="-128"/>
            </a:endParaRPr>
          </a:p>
        </p:txBody>
      </p:sp>
      <p:pic>
        <p:nvPicPr>
          <p:cNvPr id="58371" name="Picture 3" descr="Screen Shot 2015-07-22 at 12.20.05 PM.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135781" y="3504733"/>
            <a:ext cx="9686223" cy="2290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a:ea typeface="ＭＳ Ｐゴシック" charset="0"/>
                <a:cs typeface="+mj-cs"/>
              </a:rPr>
              <a:t>Time Logs</a:t>
            </a:r>
          </a:p>
        </p:txBody>
      </p:sp>
      <p:sp>
        <p:nvSpPr>
          <p:cNvPr id="3" name="Content Placeholder 2"/>
          <p:cNvSpPr>
            <a:spLocks noGrp="1"/>
          </p:cNvSpPr>
          <p:nvPr>
            <p:ph idx="1"/>
          </p:nvPr>
        </p:nvSpPr>
        <p:spPr/>
        <p:txBody>
          <a:bodyPr/>
          <a:lstStyle/>
          <a:p>
            <a:r>
              <a:rPr lang="en-US" altLang="x-none" sz="2000">
                <a:ea typeface="MS PGothic" charset="-128"/>
              </a:rPr>
              <a:t>When you click View on the Time Log form, it pulls up the student</a:t>
            </a:r>
            <a:r>
              <a:rPr lang="en-US" altLang="en-US" sz="2000">
                <a:ea typeface="MS PGothic" charset="-128"/>
              </a:rPr>
              <a:t>’</a:t>
            </a:r>
            <a:r>
              <a:rPr lang="en-US" altLang="x-none" sz="2000">
                <a:ea typeface="MS PGothic" charset="-128"/>
              </a:rPr>
              <a:t>s form. </a:t>
            </a:r>
          </a:p>
          <a:p>
            <a:r>
              <a:rPr lang="en-US" altLang="x-none" sz="2000">
                <a:ea typeface="MS PGothic" charset="-128"/>
              </a:rPr>
              <a:t>Field Instructors can verify hours and sign the form. </a:t>
            </a:r>
          </a:p>
          <a:p>
            <a:pPr>
              <a:buFontTx/>
              <a:buNone/>
            </a:pPr>
            <a:endParaRPr lang="en-US" altLang="x-none" sz="2000">
              <a:ea typeface="MS PGothic" charset="-128"/>
            </a:endParaRPr>
          </a:p>
        </p:txBody>
      </p:sp>
      <p:pic>
        <p:nvPicPr>
          <p:cNvPr id="59395" name="Picture 3" descr="Screen Shot 2015-07-22 at 1.07.15 PM.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3019426"/>
            <a:ext cx="9144000" cy="1281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9396" name="Picture 4" descr="Screen Shot 2015-07-29 at 4.22.34 PM.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524000" y="4191001"/>
            <a:ext cx="9144000" cy="1349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a:ea typeface="ＭＳ Ｐゴシック" charset="0"/>
                <a:cs typeface="+mj-cs"/>
              </a:rPr>
              <a:t>Time Logs</a:t>
            </a:r>
          </a:p>
        </p:txBody>
      </p:sp>
      <p:sp>
        <p:nvSpPr>
          <p:cNvPr id="3" name="Content Placeholder 2"/>
          <p:cNvSpPr>
            <a:spLocks noGrp="1"/>
          </p:cNvSpPr>
          <p:nvPr>
            <p:ph idx="1"/>
          </p:nvPr>
        </p:nvSpPr>
        <p:spPr/>
        <p:txBody>
          <a:bodyPr/>
          <a:lstStyle/>
          <a:p>
            <a:pPr>
              <a:defRPr/>
            </a:pPr>
            <a:r>
              <a:rPr lang="en-US" sz="2000" dirty="0">
                <a:ea typeface="ＭＳ Ｐゴシック" charset="0"/>
              </a:rPr>
              <a:t>Field Instructors should get an email from IPT stating that the student has signed the form and it is waiting on the field instructor to sign the form.</a:t>
            </a:r>
          </a:p>
          <a:p>
            <a:pPr>
              <a:defRPr/>
            </a:pPr>
            <a:r>
              <a:rPr lang="en-US" sz="2000" dirty="0">
                <a:ea typeface="ＭＳ Ｐゴシック" charset="0"/>
              </a:rPr>
              <a:t>When you scroll down, you will see the rest of the form. Field Instructors sign the form by clicking on Click to Sign Completed Document. </a:t>
            </a:r>
          </a:p>
          <a:p>
            <a:pPr marL="0" indent="0">
              <a:buNone/>
              <a:defRPr/>
            </a:pPr>
            <a:endParaRPr lang="en-US" sz="2000" dirty="0">
              <a:ea typeface="ＭＳ Ｐゴシック" charset="0"/>
            </a:endParaRPr>
          </a:p>
        </p:txBody>
      </p:sp>
      <p:pic>
        <p:nvPicPr>
          <p:cNvPr id="60419" name="Picture 3" descr="Screen Shot 2015-07-22 at 1.05.39 PM.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3506806"/>
            <a:ext cx="9144000" cy="19218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a:ea typeface="ＭＳ Ｐゴシック" charset="0"/>
                <a:cs typeface="+mj-cs"/>
              </a:rPr>
              <a:t>Learning Plan</a:t>
            </a:r>
          </a:p>
        </p:txBody>
      </p:sp>
      <p:sp>
        <p:nvSpPr>
          <p:cNvPr id="3" name="Content Placeholder 2"/>
          <p:cNvSpPr>
            <a:spLocks noGrp="1"/>
          </p:cNvSpPr>
          <p:nvPr>
            <p:ph idx="1"/>
          </p:nvPr>
        </p:nvSpPr>
        <p:spPr>
          <a:xfrm>
            <a:off x="838200" y="1825625"/>
            <a:ext cx="4174957" cy="4351338"/>
          </a:xfrm>
        </p:spPr>
        <p:txBody>
          <a:bodyPr/>
          <a:lstStyle/>
          <a:p>
            <a:r>
              <a:rPr lang="en-US" altLang="x-none" sz="1600" dirty="0">
                <a:ea typeface="ＭＳ Ｐゴシック" charset="-128"/>
              </a:rPr>
              <a:t>The field instructor and student can collaboratively complete the learning plan. </a:t>
            </a:r>
            <a:r>
              <a:rPr lang="en-US" altLang="x-none" sz="1600" dirty="0">
                <a:ea typeface="MS PGothic" charset="-128"/>
              </a:rPr>
              <a:t>A learning plan must be completed each year, on every student, and it is based on the CSWE Competencies.</a:t>
            </a:r>
            <a:endParaRPr lang="en-US" altLang="x-none" sz="1600" dirty="0">
              <a:ea typeface="ＭＳ Ｐゴシック" charset="-128"/>
            </a:endParaRPr>
          </a:p>
          <a:p>
            <a:r>
              <a:rPr lang="en-US" altLang="x-none" sz="1600" dirty="0">
                <a:ea typeface="ＭＳ Ｐゴシック" charset="-128"/>
              </a:rPr>
              <a:t>There are 9 competencies with corresponding practice behaviors in the learning plan.</a:t>
            </a:r>
          </a:p>
          <a:p>
            <a:r>
              <a:rPr lang="en-US" altLang="x-none" sz="1600" dirty="0">
                <a:ea typeface="ＭＳ Ｐゴシック" charset="-128"/>
              </a:rPr>
              <a:t>Field Instructors should get an email from IPT stating that the student has signed the form and it is waiting on the field instructor to sign the form.</a:t>
            </a:r>
          </a:p>
          <a:p>
            <a:r>
              <a:rPr lang="en-US" altLang="x-none" sz="1600" dirty="0">
                <a:ea typeface="ＭＳ Ｐゴシック" charset="-128"/>
              </a:rPr>
              <a:t>When you scroll down, you will see the rest of the form. Field Instructors sign the form by clicking on Click to Sign Completed Document. </a:t>
            </a:r>
          </a:p>
          <a:p>
            <a:pPr>
              <a:buFontTx/>
              <a:buNone/>
            </a:pPr>
            <a:endParaRPr lang="en-US" altLang="x-none" sz="1800" dirty="0">
              <a:ea typeface="ＭＳ Ｐゴシック" charset="-128"/>
            </a:endParaRPr>
          </a:p>
        </p:txBody>
      </p:sp>
      <p:pic>
        <p:nvPicPr>
          <p:cNvPr id="61443" name="Picture 3" descr="Screen Shot 2015-07-22 at 1.08.00 PM.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013157" y="1825625"/>
            <a:ext cx="6837145" cy="3508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444" name="Picture 4" descr="Screen Shot 2015-07-22 at 1.05.39 PM.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013157" y="5514181"/>
            <a:ext cx="7013608"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a:ea typeface="ＭＳ Ｐゴシック" charset="0"/>
                <a:cs typeface="+mj-cs"/>
              </a:rPr>
              <a:t>Evaluation</a:t>
            </a:r>
          </a:p>
        </p:txBody>
      </p:sp>
      <p:sp>
        <p:nvSpPr>
          <p:cNvPr id="3" name="Content Placeholder 2"/>
          <p:cNvSpPr>
            <a:spLocks noGrp="1"/>
          </p:cNvSpPr>
          <p:nvPr>
            <p:ph idx="1"/>
          </p:nvPr>
        </p:nvSpPr>
        <p:spPr/>
        <p:txBody>
          <a:bodyPr/>
          <a:lstStyle/>
          <a:p>
            <a:r>
              <a:rPr lang="en-US" altLang="x-none" sz="2000">
                <a:ea typeface="MS PGothic" charset="-128"/>
              </a:rPr>
              <a:t>Toward the end of the semester, you will complete an evaluation of the student</a:t>
            </a:r>
            <a:r>
              <a:rPr lang="en-US" altLang="en-US" sz="2000">
                <a:ea typeface="MS PGothic" charset="-128"/>
              </a:rPr>
              <a:t>’</a:t>
            </a:r>
            <a:r>
              <a:rPr lang="en-US" altLang="x-none" sz="2000">
                <a:ea typeface="MS PGothic" charset="-128"/>
              </a:rPr>
              <a:t>s performance.</a:t>
            </a:r>
          </a:p>
          <a:p>
            <a:r>
              <a:rPr lang="en-US" altLang="x-none" sz="2000">
                <a:ea typeface="MS PGothic" charset="-128"/>
              </a:rPr>
              <a:t>The student can view the evaluation, comment on the evaluation and sign it.</a:t>
            </a:r>
          </a:p>
          <a:p>
            <a:pPr>
              <a:buFontTx/>
              <a:buNone/>
            </a:pPr>
            <a:endParaRPr lang="en-US" altLang="x-none" sz="2000">
              <a:ea typeface="MS PGothic" charset="-128"/>
            </a:endParaRPr>
          </a:p>
        </p:txBody>
      </p:sp>
      <p:pic>
        <p:nvPicPr>
          <p:cNvPr id="62467" name="Picture 3" descr="Screen Shot 2015-07-22 at 1.08.52 PM.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3214839"/>
            <a:ext cx="9144000" cy="2157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a:ea typeface="ＭＳ Ｐゴシック" charset="0"/>
                <a:cs typeface="+mj-cs"/>
              </a:rPr>
              <a:t>Evaluation</a:t>
            </a:r>
          </a:p>
        </p:txBody>
      </p:sp>
      <p:sp>
        <p:nvSpPr>
          <p:cNvPr id="3" name="Content Placeholder 2"/>
          <p:cNvSpPr>
            <a:spLocks noGrp="1"/>
          </p:cNvSpPr>
          <p:nvPr>
            <p:ph idx="1"/>
          </p:nvPr>
        </p:nvSpPr>
        <p:spPr/>
        <p:txBody>
          <a:bodyPr/>
          <a:lstStyle/>
          <a:p>
            <a:pPr>
              <a:defRPr/>
            </a:pPr>
            <a:r>
              <a:rPr lang="en-US" sz="2000" dirty="0">
                <a:ea typeface="ＭＳ Ｐゴシック" charset="0"/>
              </a:rPr>
              <a:t>Field Instructors should get an email from IPT stating that the student has signed the form and it is waiting on the field instructor to sign the form.</a:t>
            </a:r>
          </a:p>
          <a:p>
            <a:pPr>
              <a:defRPr/>
            </a:pPr>
            <a:r>
              <a:rPr lang="en-US" sz="2000" dirty="0">
                <a:ea typeface="ＭＳ Ｐゴシック" charset="0"/>
              </a:rPr>
              <a:t>When you scroll down, you will see the rest of the form. Field Instructors sign the form by clicking on Click to Sign Completed Document. </a:t>
            </a:r>
          </a:p>
          <a:p>
            <a:pPr marL="0" indent="0">
              <a:buNone/>
              <a:defRPr/>
            </a:pPr>
            <a:endParaRPr lang="en-US" sz="2000" dirty="0">
              <a:ea typeface="ＭＳ Ｐゴシック" charset="0"/>
            </a:endParaRPr>
          </a:p>
        </p:txBody>
      </p:sp>
      <p:pic>
        <p:nvPicPr>
          <p:cNvPr id="63491" name="Picture 3" descr="Screen Shot 2015-07-22 at 1.06.05 PM.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3429000"/>
            <a:ext cx="9144000" cy="288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2" name="Rectangle 71">
            <a:extLst>
              <a:ext uri="{FF2B5EF4-FFF2-40B4-BE49-F238E27FC236}">
                <a16:creationId xmlns:a16="http://schemas.microsoft.com/office/drawing/2014/main" id="{827B839B-9ADE-406B-8590-F1CAEDED45A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45">
            <a:extLst>
              <a:ext uri="{FF2B5EF4-FFF2-40B4-BE49-F238E27FC236}">
                <a16:creationId xmlns:a16="http://schemas.microsoft.com/office/drawing/2014/main" id="{CFE45BF0-46DB-408C-B5F7-7B11716805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09710" y="1022350"/>
            <a:ext cx="709612" cy="2095501"/>
          </a:xfrm>
          <a:custGeom>
            <a:avLst/>
            <a:gdLst>
              <a:gd name="T0" fmla="*/ 447 w 447"/>
              <a:gd name="T1" fmla="*/ 1363 h 1363"/>
              <a:gd name="T2" fmla="*/ 0 w 447"/>
              <a:gd name="T3" fmla="*/ 987 h 1363"/>
              <a:gd name="T4" fmla="*/ 0 w 447"/>
              <a:gd name="T5" fmla="*/ 0 h 1363"/>
              <a:gd name="T6" fmla="*/ 447 w 447"/>
              <a:gd name="T7" fmla="*/ 376 h 1363"/>
              <a:gd name="T8" fmla="*/ 447 w 447"/>
              <a:gd name="T9" fmla="*/ 1363 h 1363"/>
            </a:gdLst>
            <a:ahLst/>
            <a:cxnLst>
              <a:cxn ang="0">
                <a:pos x="T0" y="T1"/>
              </a:cxn>
              <a:cxn ang="0">
                <a:pos x="T2" y="T3"/>
              </a:cxn>
              <a:cxn ang="0">
                <a:pos x="T4" y="T5"/>
              </a:cxn>
              <a:cxn ang="0">
                <a:pos x="T6" y="T7"/>
              </a:cxn>
              <a:cxn ang="0">
                <a:pos x="T8" y="T9"/>
              </a:cxn>
            </a:cxnLst>
            <a:rect l="0" t="0" r="r" b="b"/>
            <a:pathLst>
              <a:path w="447" h="1363">
                <a:moveTo>
                  <a:pt x="447" y="1363"/>
                </a:moveTo>
                <a:lnTo>
                  <a:pt x="0" y="987"/>
                </a:lnTo>
                <a:lnTo>
                  <a:pt x="0" y="0"/>
                </a:lnTo>
                <a:lnTo>
                  <a:pt x="447" y="376"/>
                </a:lnTo>
                <a:lnTo>
                  <a:pt x="447" y="1363"/>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76" name="Freeform 46">
            <a:extLst>
              <a:ext uri="{FF2B5EF4-FFF2-40B4-BE49-F238E27FC236}">
                <a16:creationId xmlns:a16="http://schemas.microsoft.com/office/drawing/2014/main" id="{2AEBC8F2-97B1-41B4-93F1-2D289E197F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09710" y="837744"/>
            <a:ext cx="403225" cy="1705431"/>
          </a:xfrm>
          <a:custGeom>
            <a:avLst/>
            <a:gdLst>
              <a:gd name="T0" fmla="*/ 254 w 254"/>
              <a:gd name="T1" fmla="*/ 987 h 1109"/>
              <a:gd name="T2" fmla="*/ 0 w 254"/>
              <a:gd name="T3" fmla="*/ 1109 h 1109"/>
              <a:gd name="T4" fmla="*/ 0 w 254"/>
              <a:gd name="T5" fmla="*/ 119 h 1109"/>
              <a:gd name="T6" fmla="*/ 254 w 254"/>
              <a:gd name="T7" fmla="*/ 0 h 1109"/>
              <a:gd name="T8" fmla="*/ 254 w 254"/>
              <a:gd name="T9" fmla="*/ 987 h 1109"/>
            </a:gdLst>
            <a:ahLst/>
            <a:cxnLst>
              <a:cxn ang="0">
                <a:pos x="T0" y="T1"/>
              </a:cxn>
              <a:cxn ang="0">
                <a:pos x="T2" y="T3"/>
              </a:cxn>
              <a:cxn ang="0">
                <a:pos x="T4" y="T5"/>
              </a:cxn>
              <a:cxn ang="0">
                <a:pos x="T6" y="T7"/>
              </a:cxn>
              <a:cxn ang="0">
                <a:pos x="T8" y="T9"/>
              </a:cxn>
            </a:cxnLst>
            <a:rect l="0" t="0" r="r" b="b"/>
            <a:pathLst>
              <a:path w="254" h="1109">
                <a:moveTo>
                  <a:pt x="254" y="987"/>
                </a:moveTo>
                <a:lnTo>
                  <a:pt x="0" y="1109"/>
                </a:lnTo>
                <a:lnTo>
                  <a:pt x="0" y="119"/>
                </a:lnTo>
                <a:lnTo>
                  <a:pt x="254" y="0"/>
                </a:lnTo>
                <a:lnTo>
                  <a:pt x="254" y="98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78" name="Freeform 47">
            <a:extLst>
              <a:ext uri="{FF2B5EF4-FFF2-40B4-BE49-F238E27FC236}">
                <a16:creationId xmlns:a16="http://schemas.microsoft.com/office/drawing/2014/main" id="{472E3A19-F5D5-48FC-BB9C-48C2F68F598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44660" y="640894"/>
            <a:ext cx="168275" cy="1713195"/>
          </a:xfrm>
          <a:custGeom>
            <a:avLst/>
            <a:gdLst>
              <a:gd name="T0" fmla="*/ 106 w 106"/>
              <a:gd name="T1" fmla="*/ 1114 h 1114"/>
              <a:gd name="T2" fmla="*/ 0 w 106"/>
              <a:gd name="T3" fmla="*/ 1005 h 1114"/>
              <a:gd name="T4" fmla="*/ 0 w 106"/>
              <a:gd name="T5" fmla="*/ 0 h 1114"/>
              <a:gd name="T6" fmla="*/ 106 w 106"/>
              <a:gd name="T7" fmla="*/ 110 h 1114"/>
              <a:gd name="T8" fmla="*/ 106 w 106"/>
              <a:gd name="T9" fmla="*/ 1114 h 1114"/>
            </a:gdLst>
            <a:ahLst/>
            <a:cxnLst>
              <a:cxn ang="0">
                <a:pos x="T0" y="T1"/>
              </a:cxn>
              <a:cxn ang="0">
                <a:pos x="T2" y="T3"/>
              </a:cxn>
              <a:cxn ang="0">
                <a:pos x="T4" y="T5"/>
              </a:cxn>
              <a:cxn ang="0">
                <a:pos x="T6" y="T7"/>
              </a:cxn>
              <a:cxn ang="0">
                <a:pos x="T8" y="T9"/>
              </a:cxn>
            </a:cxnLst>
            <a:rect l="0" t="0" r="r" b="b"/>
            <a:pathLst>
              <a:path w="106" h="1114">
                <a:moveTo>
                  <a:pt x="106" y="1114"/>
                </a:moveTo>
                <a:lnTo>
                  <a:pt x="0" y="1005"/>
                </a:lnTo>
                <a:lnTo>
                  <a:pt x="0" y="0"/>
                </a:lnTo>
                <a:lnTo>
                  <a:pt x="106" y="110"/>
                </a:lnTo>
                <a:lnTo>
                  <a:pt x="106" y="1114"/>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80" name="Freeform 44">
            <a:extLst>
              <a:ext uri="{FF2B5EF4-FFF2-40B4-BE49-F238E27FC236}">
                <a16:creationId xmlns:a16="http://schemas.microsoft.com/office/drawing/2014/main" id="{7A62E32F-BB65-43A8-8EB5-92346890E5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1223203" y="635716"/>
            <a:ext cx="328612" cy="1742360"/>
          </a:xfrm>
          <a:custGeom>
            <a:avLst/>
            <a:gdLst>
              <a:gd name="T0" fmla="*/ 207 w 207"/>
              <a:gd name="T1" fmla="*/ 987 h 1114"/>
              <a:gd name="T2" fmla="*/ 0 w 207"/>
              <a:gd name="T3" fmla="*/ 1114 h 1114"/>
              <a:gd name="T4" fmla="*/ 0 w 207"/>
              <a:gd name="T5" fmla="*/ 127 h 1114"/>
              <a:gd name="T6" fmla="*/ 207 w 207"/>
              <a:gd name="T7" fmla="*/ 0 h 1114"/>
              <a:gd name="T8" fmla="*/ 207 w 207"/>
              <a:gd name="T9" fmla="*/ 987 h 1114"/>
            </a:gdLst>
            <a:ahLst/>
            <a:cxnLst>
              <a:cxn ang="0">
                <a:pos x="T0" y="T1"/>
              </a:cxn>
              <a:cxn ang="0">
                <a:pos x="T2" y="T3"/>
              </a:cxn>
              <a:cxn ang="0">
                <a:pos x="T4" y="T5"/>
              </a:cxn>
              <a:cxn ang="0">
                <a:pos x="T6" y="T7"/>
              </a:cxn>
              <a:cxn ang="0">
                <a:pos x="T8" y="T9"/>
              </a:cxn>
            </a:cxnLst>
            <a:rect l="0" t="0" r="r" b="b"/>
            <a:pathLst>
              <a:path w="207" h="1114">
                <a:moveTo>
                  <a:pt x="207" y="987"/>
                </a:moveTo>
                <a:lnTo>
                  <a:pt x="0" y="1114"/>
                </a:lnTo>
                <a:lnTo>
                  <a:pt x="0" y="127"/>
                </a:lnTo>
                <a:lnTo>
                  <a:pt x="207" y="0"/>
                </a:lnTo>
                <a:lnTo>
                  <a:pt x="207" y="987"/>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82" name="Rectangle 81">
            <a:extLst>
              <a:ext uri="{FF2B5EF4-FFF2-40B4-BE49-F238E27FC236}">
                <a16:creationId xmlns:a16="http://schemas.microsoft.com/office/drawing/2014/main" id="{14E91B64-9FCC-451E-AFB4-A827D63293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44055" y="635715"/>
            <a:ext cx="10907863" cy="1541457"/>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43010" name="Title 1"/>
          <p:cNvSpPr>
            <a:spLocks noGrp="1"/>
          </p:cNvSpPr>
          <p:nvPr>
            <p:ph type="title"/>
          </p:nvPr>
        </p:nvSpPr>
        <p:spPr>
          <a:xfrm>
            <a:off x="958506" y="800392"/>
            <a:ext cx="10264697" cy="1212102"/>
          </a:xfrm>
        </p:spPr>
        <p:txBody>
          <a:bodyPr>
            <a:normAutofit/>
          </a:bodyPr>
          <a:lstStyle/>
          <a:p>
            <a:pPr eaLnBrk="1" hangingPunct="1">
              <a:defRPr/>
            </a:pPr>
            <a:r>
              <a:rPr lang="en-US" sz="4000">
                <a:solidFill>
                  <a:srgbClr val="FFFFFF"/>
                </a:solidFill>
                <a:ea typeface="ＭＳ Ｐゴシック" charset="0"/>
                <a:cs typeface="+mj-cs"/>
              </a:rPr>
              <a:t>FI Benefits</a:t>
            </a:r>
          </a:p>
        </p:txBody>
      </p:sp>
      <p:sp>
        <p:nvSpPr>
          <p:cNvPr id="43011" name="Content Placeholder 2"/>
          <p:cNvSpPr>
            <a:spLocks noGrp="1"/>
          </p:cNvSpPr>
          <p:nvPr>
            <p:ph idx="1"/>
          </p:nvPr>
        </p:nvSpPr>
        <p:spPr>
          <a:xfrm>
            <a:off x="1367624" y="2341848"/>
            <a:ext cx="9708995" cy="3715761"/>
          </a:xfrm>
        </p:spPr>
        <p:txBody>
          <a:bodyPr anchor="ctr">
            <a:normAutofit/>
          </a:bodyPr>
          <a:lstStyle/>
          <a:p>
            <a:pPr eaLnBrk="1" hangingPunct="1"/>
            <a:r>
              <a:rPr lang="en-US" altLang="x-none" sz="2000" dirty="0">
                <a:ea typeface="MS PGothic" charset="-128"/>
              </a:rPr>
              <a:t>Discounted CEU</a:t>
            </a:r>
            <a:r>
              <a:rPr lang="en-US" altLang="en-US" sz="2000" dirty="0">
                <a:ea typeface="MS PGothic" charset="-128"/>
              </a:rPr>
              <a:t>’</a:t>
            </a:r>
            <a:r>
              <a:rPr lang="en-US" altLang="x-none" sz="2000" dirty="0">
                <a:ea typeface="MS PGothic" charset="-128"/>
              </a:rPr>
              <a:t>s and contact hours</a:t>
            </a:r>
          </a:p>
          <a:p>
            <a:pPr lvl="1" eaLnBrk="1" hangingPunct="1"/>
            <a:r>
              <a:rPr lang="en-US" altLang="x-none" sz="2000" dirty="0">
                <a:ea typeface="MS PGothic" charset="-128"/>
              </a:rPr>
              <a:t>on-line trainings </a:t>
            </a:r>
          </a:p>
          <a:p>
            <a:pPr eaLnBrk="1" hangingPunct="1"/>
            <a:r>
              <a:rPr lang="en-US" altLang="x-none" sz="2000" dirty="0">
                <a:ea typeface="MS PGothic" charset="-128"/>
              </a:rPr>
              <a:t>Access to student project findings</a:t>
            </a:r>
          </a:p>
          <a:p>
            <a:pPr eaLnBrk="1" hangingPunct="1"/>
            <a:r>
              <a:rPr lang="en-US" altLang="x-none" sz="2000" dirty="0">
                <a:ea typeface="MS PGothic" charset="-128"/>
              </a:rPr>
              <a:t>Participation in </a:t>
            </a:r>
            <a:r>
              <a:rPr lang="en-US" altLang="en-US" sz="2000" dirty="0">
                <a:ea typeface="MS PGothic" charset="-128"/>
              </a:rPr>
              <a:t>“</a:t>
            </a:r>
            <a:r>
              <a:rPr lang="en-US" altLang="x-none" sz="2000" dirty="0">
                <a:ea typeface="MS PGothic" charset="-128"/>
              </a:rPr>
              <a:t>Field Instructor of the Year</a:t>
            </a:r>
            <a:r>
              <a:rPr lang="en-US" altLang="en-US" sz="2000" dirty="0">
                <a:ea typeface="MS PGothic" charset="-128"/>
              </a:rPr>
              <a:t>”</a:t>
            </a:r>
            <a:r>
              <a:rPr lang="en-US" altLang="x-none" sz="2000" dirty="0">
                <a:ea typeface="MS PGothic" charset="-128"/>
              </a:rPr>
              <a:t> event</a:t>
            </a:r>
          </a:p>
          <a:p>
            <a:pPr eaLnBrk="1" hangingPunct="1"/>
            <a:r>
              <a:rPr lang="en-US" altLang="x-none" sz="2000" dirty="0">
                <a:ea typeface="MS PGothic" charset="-128"/>
              </a:rPr>
              <a:t>Access to the University Library materials (see a Field Coordinator)</a:t>
            </a:r>
          </a:p>
          <a:p>
            <a:pPr eaLnBrk="1" hangingPunct="1"/>
            <a:r>
              <a:rPr lang="en-US" altLang="x-none" sz="2000" dirty="0">
                <a:ea typeface="MS PGothic" charset="-128"/>
              </a:rPr>
              <a:t>Career Page and Trainings</a:t>
            </a:r>
            <a:endParaRPr lang="en-US" altLang="x-none" sz="2400" dirty="0">
              <a:ea typeface="MS PGothic" charset="-128"/>
            </a:endParaRPr>
          </a:p>
          <a:p>
            <a:pPr eaLnBrk="1" hangingPunct="1"/>
            <a:endParaRPr lang="en-US" altLang="x-none" sz="2400" dirty="0">
              <a:ea typeface="MS PGothic" charset="-128"/>
            </a:endParaRPr>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itle 1"/>
          <p:cNvSpPr>
            <a:spLocks noGrp="1"/>
          </p:cNvSpPr>
          <p:nvPr>
            <p:ph type="title"/>
          </p:nvPr>
        </p:nvSpPr>
        <p:spPr/>
        <p:txBody>
          <a:bodyPr/>
          <a:lstStyle/>
          <a:p>
            <a:pPr eaLnBrk="1" hangingPunct="1">
              <a:defRPr/>
            </a:pPr>
            <a:r>
              <a:rPr lang="en-US" dirty="0">
                <a:ea typeface="ＭＳ Ｐゴシック" charset="0"/>
                <a:cs typeface="+mj-cs"/>
              </a:rPr>
              <a:t>Questions?</a:t>
            </a:r>
          </a:p>
        </p:txBody>
      </p:sp>
      <p:pic>
        <p:nvPicPr>
          <p:cNvPr id="45059" name="Picture 2" descr="C:\Users\selswick\AppData\Local\Microsoft\Windows\Temporary Internet Files\Content.IE5\MKDQWLSF\MC900434859[1].png"/>
          <p:cNvPicPr>
            <a:picLocks noGrp="1" noChangeAspect="1" noChangeArrowheads="1"/>
          </p:cNvPicPr>
          <p:nvPr>
            <p:ph idx="1"/>
          </p:nvPr>
        </p:nvPicPr>
        <p:blipFill>
          <a:blip r:embed="rId2"/>
          <a:srcRect/>
          <a:stretch>
            <a:fillRect/>
          </a:stretch>
        </p:blipFill>
        <p:spPr>
          <a:xfrm>
            <a:off x="5138738" y="2447925"/>
            <a:ext cx="1714500" cy="1714500"/>
          </a:xfrm>
          <a:extLst>
            <a:ext uri="{909E8E84-426E-40dd-AFC4-6F175D3DCCD1}">
              <a14:hiddenFill xmlns="" xmlns:a14="http://schemas.microsoft.com/office/drawing/2010/main">
                <a:solidFill>
                  <a:srgbClr val="FFFFFF"/>
                </a:solidFill>
              </a14:hiddenFill>
            </a:ext>
          </a:extLst>
        </p:spPr>
      </p:pic>
      <p:pic>
        <p:nvPicPr>
          <p:cNvPr id="66563" name="Picture 3" descr="C:\Users\selswick\AppData\Local\Microsoft\Windows\Temporary Internet Files\Content.IE5\YFB96KQX\MC900441523[1].wm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54850" y="1447800"/>
            <a:ext cx="1873250" cy="160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6564" name="Picture 4" descr="C:\Users\selswick\AppData\Local\Microsoft\Windows\Temporary Internet Files\Content.IE5\74PLF1X2\MC900431560[1].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86000" y="3124200"/>
            <a:ext cx="228600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6565" name="Picture 5" descr="C:\Users\selswick\AppData\Local\Microsoft\Windows\Temporary Internet Files\Content.IE5\IL62OF7F\MC900433165[1].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981200" y="1447800"/>
            <a:ext cx="2667000" cy="175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6566" name="Picture 6" descr="C:\Users\selswick\AppData\Local\Microsoft\Windows\Temporary Internet Files\Content.IE5\MKDQWLSF\MM900234752[1].gif"/>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a:off x="4572001" y="4552951"/>
            <a:ext cx="1133475" cy="1266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6567" name="Picture 7" descr="C:\Users\selswick\AppData\Local\Microsoft\Windows\Temporary Internet Files\Content.IE5\YFB96KQX\MC900391752[1].wmf"/>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391400" y="4006851"/>
            <a:ext cx="1817688" cy="1812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345A976A-8DE3-4B67-B94B-2044FDD128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6EAAA1B9-2DDB-49C9-A037-A523D2F13C1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2" name="Title 1"/>
          <p:cNvSpPr>
            <a:spLocks noGrp="1"/>
          </p:cNvSpPr>
          <p:nvPr>
            <p:ph type="title"/>
          </p:nvPr>
        </p:nvSpPr>
        <p:spPr>
          <a:xfrm>
            <a:off x="804672" y="457200"/>
            <a:ext cx="10579608" cy="1188720"/>
          </a:xfrm>
        </p:spPr>
        <p:txBody>
          <a:bodyPr>
            <a:normAutofit/>
          </a:bodyPr>
          <a:lstStyle/>
          <a:p>
            <a:pPr>
              <a:defRPr/>
            </a:pPr>
            <a:r>
              <a:rPr lang="en-US" sz="4000">
                <a:solidFill>
                  <a:schemeClr val="tx2"/>
                </a:solidFill>
              </a:rPr>
              <a:t>Council on Social Work Education (CSWE) 9 Core Competencies</a:t>
            </a:r>
          </a:p>
        </p:txBody>
      </p:sp>
      <p:grpSp>
        <p:nvGrpSpPr>
          <p:cNvPr id="13" name="Group 12">
            <a:extLst>
              <a:ext uri="{FF2B5EF4-FFF2-40B4-BE49-F238E27FC236}">
                <a16:creationId xmlns:a16="http://schemas.microsoft.com/office/drawing/2014/main" id="{76566969-F813-4CC5-B3E9-363D85B55C3B}"/>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flipH="1">
            <a:off x="8881264" y="-5116"/>
            <a:ext cx="3318648" cy="2490264"/>
            <a:chOff x="-305" y="-1"/>
            <a:chExt cx="3832880" cy="2876136"/>
          </a:xfrm>
        </p:grpSpPr>
        <p:sp>
          <p:nvSpPr>
            <p:cNvPr id="14" name="Freeform: Shape 13">
              <a:extLst>
                <a:ext uri="{FF2B5EF4-FFF2-40B4-BE49-F238E27FC236}">
                  <a16:creationId xmlns:a16="http://schemas.microsoft.com/office/drawing/2014/main" id="{AF8CF66C-45E2-456B-92B0-9E97A331D1A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424" cy="2653659"/>
            </a:xfrm>
            <a:custGeom>
              <a:avLst/>
              <a:gdLst>
                <a:gd name="connsiteX0" fmla="*/ 3203055 w 3815424"/>
                <a:gd name="connsiteY0" fmla="*/ 0 h 2653659"/>
                <a:gd name="connsiteX1" fmla="*/ 3815424 w 3815424"/>
                <a:gd name="connsiteY1" fmla="*/ 0 h 2653659"/>
                <a:gd name="connsiteX2" fmla="*/ 3801025 w 3815424"/>
                <a:gd name="connsiteY2" fmla="*/ 214243 h 2653659"/>
                <a:gd name="connsiteX3" fmla="*/ 587142 w 3815424"/>
                <a:gd name="connsiteY3" fmla="*/ 2653659 h 2653659"/>
                <a:gd name="connsiteX4" fmla="*/ 53389 w 3815424"/>
                <a:gd name="connsiteY4" fmla="*/ 2605041 h 2653659"/>
                <a:gd name="connsiteX5" fmla="*/ 0 w 3815424"/>
                <a:gd name="connsiteY5" fmla="*/ 2593136 h 2653659"/>
                <a:gd name="connsiteX6" fmla="*/ 0 w 3815424"/>
                <a:gd name="connsiteY6" fmla="*/ 1994836 h 2653659"/>
                <a:gd name="connsiteX7" fmla="*/ 159710 w 3815424"/>
                <a:gd name="connsiteY7" fmla="*/ 2035054 h 2653659"/>
                <a:gd name="connsiteX8" fmla="*/ 587142 w 3815424"/>
                <a:gd name="connsiteY8" fmla="*/ 2075152 h 2653659"/>
                <a:gd name="connsiteX9" fmla="*/ 1549283 w 3815424"/>
                <a:gd name="connsiteY9" fmla="*/ 1900153 h 2653659"/>
                <a:gd name="connsiteX10" fmla="*/ 2406698 w 3815424"/>
                <a:gd name="connsiteY10" fmla="*/ 1418450 h 2653659"/>
                <a:gd name="connsiteX11" fmla="*/ 2996069 w 3815424"/>
                <a:gd name="connsiteY11" fmla="*/ 728678 h 2653659"/>
                <a:gd name="connsiteX12" fmla="*/ 3193967 w 3815424"/>
                <a:gd name="connsiteY12" fmla="*/ 137719 h 26536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15424" h="2653659">
                  <a:moveTo>
                    <a:pt x="3203055" y="0"/>
                  </a:moveTo>
                  <a:lnTo>
                    <a:pt x="3815424" y="0"/>
                  </a:lnTo>
                  <a:lnTo>
                    <a:pt x="3801025" y="214243"/>
                  </a:lnTo>
                  <a:cubicBezTo>
                    <a:pt x="3616317" y="1584467"/>
                    <a:pt x="2091637" y="2653659"/>
                    <a:pt x="587142" y="2653659"/>
                  </a:cubicBezTo>
                  <a:cubicBezTo>
                    <a:pt x="400192" y="2653659"/>
                    <a:pt x="222112" y="2636953"/>
                    <a:pt x="53389" y="2605041"/>
                  </a:cubicBezTo>
                  <a:lnTo>
                    <a:pt x="0" y="2593136"/>
                  </a:lnTo>
                  <a:lnTo>
                    <a:pt x="0" y="1994836"/>
                  </a:lnTo>
                  <a:lnTo>
                    <a:pt x="159710" y="2035054"/>
                  </a:lnTo>
                  <a:cubicBezTo>
                    <a:pt x="295467" y="2061726"/>
                    <a:pt x="438268" y="2075152"/>
                    <a:pt x="587142" y="2075152"/>
                  </a:cubicBezTo>
                  <a:cubicBezTo>
                    <a:pt x="901731" y="2075152"/>
                    <a:pt x="1234490" y="2014697"/>
                    <a:pt x="1549283" y="1900153"/>
                  </a:cubicBezTo>
                  <a:cubicBezTo>
                    <a:pt x="1860709" y="1786959"/>
                    <a:pt x="2157231" y="1620350"/>
                    <a:pt x="2406698" y="1418450"/>
                  </a:cubicBezTo>
                  <a:cubicBezTo>
                    <a:pt x="2655859" y="1216840"/>
                    <a:pt x="2859596" y="978302"/>
                    <a:pt x="2996069" y="728678"/>
                  </a:cubicBezTo>
                  <a:cubicBezTo>
                    <a:pt x="3101178" y="536396"/>
                    <a:pt x="3167417" y="338366"/>
                    <a:pt x="3193967" y="13771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D65D590E-D70D-4D25-B853-D5208F2AA3F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424" cy="2653660"/>
            </a:xfrm>
            <a:custGeom>
              <a:avLst/>
              <a:gdLst>
                <a:gd name="connsiteX0" fmla="*/ 3305038 w 3815424"/>
                <a:gd name="connsiteY0" fmla="*/ 0 h 2653660"/>
                <a:gd name="connsiteX1" fmla="*/ 3815424 w 3815424"/>
                <a:gd name="connsiteY1" fmla="*/ 0 h 2653660"/>
                <a:gd name="connsiteX2" fmla="*/ 3801025 w 3815424"/>
                <a:gd name="connsiteY2" fmla="*/ 214244 h 2653660"/>
                <a:gd name="connsiteX3" fmla="*/ 587142 w 3815424"/>
                <a:gd name="connsiteY3" fmla="*/ 2653660 h 2653660"/>
                <a:gd name="connsiteX4" fmla="*/ 53389 w 3815424"/>
                <a:gd name="connsiteY4" fmla="*/ 2605042 h 2653660"/>
                <a:gd name="connsiteX5" fmla="*/ 0 w 3815424"/>
                <a:gd name="connsiteY5" fmla="*/ 2593137 h 2653660"/>
                <a:gd name="connsiteX6" fmla="*/ 0 w 3815424"/>
                <a:gd name="connsiteY6" fmla="*/ 2094444 h 2653660"/>
                <a:gd name="connsiteX7" fmla="*/ 137675 w 3815424"/>
                <a:gd name="connsiteY7" fmla="*/ 2129195 h 2653660"/>
                <a:gd name="connsiteX8" fmla="*/ 587142 w 3815424"/>
                <a:gd name="connsiteY8" fmla="*/ 2171571 h 2653660"/>
                <a:gd name="connsiteX9" fmla="*/ 1585826 w 3815424"/>
                <a:gd name="connsiteY9" fmla="*/ 1990112 h 2653660"/>
                <a:gd name="connsiteX10" fmla="*/ 2473046 w 3815424"/>
                <a:gd name="connsiteY10" fmla="*/ 1491633 h 2653660"/>
                <a:gd name="connsiteX11" fmla="*/ 3086710 w 3815424"/>
                <a:gd name="connsiteY11" fmla="*/ 772838 h 2653660"/>
                <a:gd name="connsiteX12" fmla="*/ 3295217 w 3815424"/>
                <a:gd name="connsiteY12" fmla="*/ 149229 h 2653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15424" h="2653660">
                  <a:moveTo>
                    <a:pt x="3305038" y="0"/>
                  </a:moveTo>
                  <a:lnTo>
                    <a:pt x="3815424" y="0"/>
                  </a:lnTo>
                  <a:lnTo>
                    <a:pt x="3801025" y="214244"/>
                  </a:lnTo>
                  <a:cubicBezTo>
                    <a:pt x="3616317" y="1584467"/>
                    <a:pt x="2091637" y="2653660"/>
                    <a:pt x="587142" y="2653660"/>
                  </a:cubicBezTo>
                  <a:cubicBezTo>
                    <a:pt x="400192" y="2653660"/>
                    <a:pt x="222112" y="2636954"/>
                    <a:pt x="53389" y="2605042"/>
                  </a:cubicBezTo>
                  <a:lnTo>
                    <a:pt x="0" y="2593137"/>
                  </a:lnTo>
                  <a:lnTo>
                    <a:pt x="0" y="2094444"/>
                  </a:lnTo>
                  <a:lnTo>
                    <a:pt x="137675" y="2129195"/>
                  </a:lnTo>
                  <a:cubicBezTo>
                    <a:pt x="280616" y="2157374"/>
                    <a:pt x="430766" y="2171571"/>
                    <a:pt x="587142" y="2171571"/>
                  </a:cubicBezTo>
                  <a:cubicBezTo>
                    <a:pt x="918879" y="2171571"/>
                    <a:pt x="1254904" y="2110634"/>
                    <a:pt x="1585826" y="1990112"/>
                  </a:cubicBezTo>
                  <a:cubicBezTo>
                    <a:pt x="1908071" y="1873061"/>
                    <a:pt x="2214800" y="1700666"/>
                    <a:pt x="2473046" y="1491633"/>
                  </a:cubicBezTo>
                  <a:cubicBezTo>
                    <a:pt x="2735782" y="1279031"/>
                    <a:pt x="2942276" y="1037118"/>
                    <a:pt x="3086710" y="772838"/>
                  </a:cubicBezTo>
                  <a:cubicBezTo>
                    <a:pt x="3197408" y="570216"/>
                    <a:pt x="3267226" y="361248"/>
                    <a:pt x="3295217" y="14922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6231501E-3F84-4705-A001-13995FA6884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986" cy="2675935"/>
            </a:xfrm>
            <a:custGeom>
              <a:avLst/>
              <a:gdLst>
                <a:gd name="connsiteX0" fmla="*/ 3648768 w 3815986"/>
                <a:gd name="connsiteY0" fmla="*/ 0 h 2675935"/>
                <a:gd name="connsiteX1" fmla="*/ 3815986 w 3815986"/>
                <a:gd name="connsiteY1" fmla="*/ 0 h 2675935"/>
                <a:gd name="connsiteX2" fmla="*/ 3804695 w 3815986"/>
                <a:gd name="connsiteY2" fmla="*/ 200084 h 2675935"/>
                <a:gd name="connsiteX3" fmla="*/ 3762590 w 3815986"/>
                <a:gd name="connsiteY3" fmla="*/ 455543 h 2675935"/>
                <a:gd name="connsiteX4" fmla="*/ 3592332 w 3815986"/>
                <a:gd name="connsiteY4" fmla="*/ 947274 h 2675935"/>
                <a:gd name="connsiteX5" fmla="*/ 2953967 w 3815986"/>
                <a:gd name="connsiteY5" fmla="*/ 1782349 h 2675935"/>
                <a:gd name="connsiteX6" fmla="*/ 2530669 w 3815986"/>
                <a:gd name="connsiteY6" fmla="*/ 2109494 h 2675935"/>
                <a:gd name="connsiteX7" fmla="*/ 2057561 w 3815986"/>
                <a:gd name="connsiteY7" fmla="*/ 2369245 h 2675935"/>
                <a:gd name="connsiteX8" fmla="*/ 1007330 w 3815986"/>
                <a:gd name="connsiteY8" fmla="*/ 2655701 h 2675935"/>
                <a:gd name="connsiteX9" fmla="*/ 732765 w 3815986"/>
                <a:gd name="connsiteY9" fmla="*/ 2674696 h 2675935"/>
                <a:gd name="connsiteX10" fmla="*/ 457666 w 3815986"/>
                <a:gd name="connsiteY10" fmla="*/ 2670839 h 2675935"/>
                <a:gd name="connsiteX11" fmla="*/ 183574 w 3815986"/>
                <a:gd name="connsiteY11" fmla="*/ 2643312 h 2675935"/>
                <a:gd name="connsiteX12" fmla="*/ 0 w 3815986"/>
                <a:gd name="connsiteY12" fmla="*/ 2607798 h 2675935"/>
                <a:gd name="connsiteX13" fmla="*/ 0 w 3815986"/>
                <a:gd name="connsiteY13" fmla="*/ 2356652 h 2675935"/>
                <a:gd name="connsiteX14" fmla="*/ 222195 w 3815986"/>
                <a:gd name="connsiteY14" fmla="*/ 2396940 h 2675935"/>
                <a:gd name="connsiteX15" fmla="*/ 472364 w 3815986"/>
                <a:gd name="connsiteY15" fmla="*/ 2419092 h 2675935"/>
                <a:gd name="connsiteX16" fmla="*/ 974972 w 3815986"/>
                <a:gd name="connsiteY16" fmla="*/ 2402122 h 2675935"/>
                <a:gd name="connsiteX17" fmla="*/ 1468292 w 3815986"/>
                <a:gd name="connsiteY17" fmla="*/ 2304162 h 2675935"/>
                <a:gd name="connsiteX18" fmla="*/ 1940176 w 3815986"/>
                <a:gd name="connsiteY18" fmla="*/ 2133695 h 2675935"/>
                <a:gd name="connsiteX19" fmla="*/ 2783403 w 3815986"/>
                <a:gd name="connsiteY19" fmla="*/ 1609954 h 2675935"/>
                <a:gd name="connsiteX20" fmla="*/ 3128104 w 3815986"/>
                <a:gd name="connsiteY20" fmla="*/ 1260439 h 2675935"/>
                <a:gd name="connsiteX21" fmla="*/ 3400639 w 3815986"/>
                <a:gd name="connsiteY21" fmla="*/ 859052 h 2675935"/>
                <a:gd name="connsiteX22" fmla="*/ 3585595 w 3815986"/>
                <a:gd name="connsiteY22" fmla="*/ 415336 h 2675935"/>
                <a:gd name="connsiteX23" fmla="*/ 3635918 w 3815986"/>
                <a:gd name="connsiteY23" fmla="*/ 181137 h 26759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815986" h="2675935">
                  <a:moveTo>
                    <a:pt x="3648768" y="0"/>
                  </a:moveTo>
                  <a:lnTo>
                    <a:pt x="3815986" y="0"/>
                  </a:lnTo>
                  <a:lnTo>
                    <a:pt x="3804695" y="200084"/>
                  </a:lnTo>
                  <a:cubicBezTo>
                    <a:pt x="3795228" y="285751"/>
                    <a:pt x="3781167" y="371032"/>
                    <a:pt x="3762590" y="455543"/>
                  </a:cubicBezTo>
                  <a:cubicBezTo>
                    <a:pt x="3725537" y="624467"/>
                    <a:pt x="3668784" y="790112"/>
                    <a:pt x="3592332" y="947274"/>
                  </a:cubicBezTo>
                  <a:cubicBezTo>
                    <a:pt x="3438712" y="1261596"/>
                    <a:pt x="3216091" y="1542847"/>
                    <a:pt x="2953967" y="1782349"/>
                  </a:cubicBezTo>
                  <a:cubicBezTo>
                    <a:pt x="2822599" y="1902099"/>
                    <a:pt x="2680615" y="2011341"/>
                    <a:pt x="2530669" y="2109494"/>
                  </a:cubicBezTo>
                  <a:cubicBezTo>
                    <a:pt x="2380520" y="2207551"/>
                    <a:pt x="2222510" y="2294906"/>
                    <a:pt x="2057561" y="2369245"/>
                  </a:cubicBezTo>
                  <a:cubicBezTo>
                    <a:pt x="1727252" y="2516859"/>
                    <a:pt x="1371629" y="2614434"/>
                    <a:pt x="1007330" y="2655701"/>
                  </a:cubicBezTo>
                  <a:cubicBezTo>
                    <a:pt x="916281" y="2665873"/>
                    <a:pt x="824568" y="2672188"/>
                    <a:pt x="732765" y="2674696"/>
                  </a:cubicBezTo>
                  <a:cubicBezTo>
                    <a:pt x="640963" y="2677203"/>
                    <a:pt x="549072" y="2675901"/>
                    <a:pt x="457666" y="2670839"/>
                  </a:cubicBezTo>
                  <a:cubicBezTo>
                    <a:pt x="366106" y="2665584"/>
                    <a:pt x="274572" y="2656521"/>
                    <a:pt x="183574" y="2643312"/>
                  </a:cubicBezTo>
                  <a:lnTo>
                    <a:pt x="0" y="2607798"/>
                  </a:lnTo>
                  <a:lnTo>
                    <a:pt x="0" y="2356652"/>
                  </a:lnTo>
                  <a:lnTo>
                    <a:pt x="222195" y="2396940"/>
                  </a:lnTo>
                  <a:cubicBezTo>
                    <a:pt x="304990" y="2407980"/>
                    <a:pt x="388511" y="2415283"/>
                    <a:pt x="472364" y="2419092"/>
                  </a:cubicBezTo>
                  <a:cubicBezTo>
                    <a:pt x="640376" y="2427095"/>
                    <a:pt x="808184" y="2421791"/>
                    <a:pt x="974972" y="2402122"/>
                  </a:cubicBezTo>
                  <a:cubicBezTo>
                    <a:pt x="1141658" y="2382358"/>
                    <a:pt x="1306812" y="2349286"/>
                    <a:pt x="1468292" y="2304162"/>
                  </a:cubicBezTo>
                  <a:cubicBezTo>
                    <a:pt x="1629874" y="2259231"/>
                    <a:pt x="1787475" y="2201091"/>
                    <a:pt x="1940176" y="2133695"/>
                  </a:cubicBezTo>
                  <a:cubicBezTo>
                    <a:pt x="2246498" y="2000349"/>
                    <a:pt x="2532507" y="1823520"/>
                    <a:pt x="2783403" y="1609954"/>
                  </a:cubicBezTo>
                  <a:cubicBezTo>
                    <a:pt x="2908442" y="1502833"/>
                    <a:pt x="3024295" y="1385975"/>
                    <a:pt x="3128104" y="1260439"/>
                  </a:cubicBezTo>
                  <a:cubicBezTo>
                    <a:pt x="3232116" y="1135096"/>
                    <a:pt x="3323881" y="1000689"/>
                    <a:pt x="3400639" y="859052"/>
                  </a:cubicBezTo>
                  <a:cubicBezTo>
                    <a:pt x="3477399" y="717510"/>
                    <a:pt x="3541296" y="569316"/>
                    <a:pt x="3585595" y="415336"/>
                  </a:cubicBezTo>
                  <a:cubicBezTo>
                    <a:pt x="3607796" y="338540"/>
                    <a:pt x="3624638" y="260224"/>
                    <a:pt x="3635918" y="181137"/>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552617E4-47FD-4C38-8F70-93BF9B12576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32270" cy="2876136"/>
            </a:xfrm>
            <a:custGeom>
              <a:avLst/>
              <a:gdLst>
                <a:gd name="connsiteX0" fmla="*/ 3800718 w 3832270"/>
                <a:gd name="connsiteY0" fmla="*/ 0 h 2876136"/>
                <a:gd name="connsiteX1" fmla="*/ 3832270 w 3832270"/>
                <a:gd name="connsiteY1" fmla="*/ 0 h 2876136"/>
                <a:gd name="connsiteX2" fmla="*/ 3824562 w 3832270"/>
                <a:gd name="connsiteY2" fmla="*/ 143769 h 2876136"/>
                <a:gd name="connsiteX3" fmla="*/ 3628155 w 3832270"/>
                <a:gd name="connsiteY3" fmla="*/ 922055 h 2876136"/>
                <a:gd name="connsiteX4" fmla="*/ 3514853 w 3832270"/>
                <a:gd name="connsiteY4" fmla="*/ 1169078 h 2876136"/>
                <a:gd name="connsiteX5" fmla="*/ 3379198 w 3832270"/>
                <a:gd name="connsiteY5" fmla="*/ 1407037 h 2876136"/>
                <a:gd name="connsiteX6" fmla="*/ 3043787 w 3832270"/>
                <a:gd name="connsiteY6" fmla="*/ 1848342 h 2876136"/>
                <a:gd name="connsiteX7" fmla="*/ 2845661 w 3832270"/>
                <a:gd name="connsiteY7" fmla="*/ 2047444 h 2876136"/>
                <a:gd name="connsiteX8" fmla="*/ 2793197 w 3832270"/>
                <a:gd name="connsiteY8" fmla="*/ 2094689 h 2876136"/>
                <a:gd name="connsiteX9" fmla="*/ 2739710 w 3832270"/>
                <a:gd name="connsiteY9" fmla="*/ 2140969 h 2876136"/>
                <a:gd name="connsiteX10" fmla="*/ 2629166 w 3832270"/>
                <a:gd name="connsiteY10" fmla="*/ 2229867 h 2876136"/>
                <a:gd name="connsiteX11" fmla="*/ 2145952 w 3832270"/>
                <a:gd name="connsiteY11" fmla="*/ 2535994 h 2876136"/>
                <a:gd name="connsiteX12" fmla="*/ 1034987 w 3832270"/>
                <a:gd name="connsiteY12" fmla="*/ 2863910 h 2876136"/>
                <a:gd name="connsiteX13" fmla="*/ 741909 w 3832270"/>
                <a:gd name="connsiteY13" fmla="*/ 2875939 h 2876136"/>
                <a:gd name="connsiteX14" fmla="*/ 450208 w 3832270"/>
                <a:gd name="connsiteY14" fmla="*/ 2857451 h 2876136"/>
                <a:gd name="connsiteX15" fmla="*/ 22215 w 3832270"/>
                <a:gd name="connsiteY15" fmla="*/ 2775923 h 2876136"/>
                <a:gd name="connsiteX16" fmla="*/ 0 w 3832270"/>
                <a:gd name="connsiteY16" fmla="*/ 2769256 h 2876136"/>
                <a:gd name="connsiteX17" fmla="*/ 0 w 3832270"/>
                <a:gd name="connsiteY17" fmla="*/ 2590612 h 2876136"/>
                <a:gd name="connsiteX18" fmla="*/ 199046 w 3832270"/>
                <a:gd name="connsiteY18" fmla="*/ 2627410 h 2876136"/>
                <a:gd name="connsiteX19" fmla="*/ 468174 w 3832270"/>
                <a:gd name="connsiteY19" fmla="*/ 2649670 h 2876136"/>
                <a:gd name="connsiteX20" fmla="*/ 1003650 w 3832270"/>
                <a:gd name="connsiteY20" fmla="*/ 2622480 h 2876136"/>
                <a:gd name="connsiteX21" fmla="*/ 1266489 w 3832270"/>
                <a:gd name="connsiteY21" fmla="*/ 2573982 h 2876136"/>
                <a:gd name="connsiteX22" fmla="*/ 1524223 w 3832270"/>
                <a:gd name="connsiteY22" fmla="*/ 2504657 h 2876136"/>
                <a:gd name="connsiteX23" fmla="*/ 1775731 w 3832270"/>
                <a:gd name="connsiteY23" fmla="*/ 2416243 h 2876136"/>
                <a:gd name="connsiteX24" fmla="*/ 2019789 w 3832270"/>
                <a:gd name="connsiteY24" fmla="*/ 2309412 h 2876136"/>
                <a:gd name="connsiteX25" fmla="*/ 2482486 w 3832270"/>
                <a:gd name="connsiteY25" fmla="*/ 2046962 h 2876136"/>
                <a:gd name="connsiteX26" fmla="*/ 2591908 w 3832270"/>
                <a:gd name="connsiteY26" fmla="*/ 1971371 h 2876136"/>
                <a:gd name="connsiteX27" fmla="*/ 2645702 w 3832270"/>
                <a:gd name="connsiteY27" fmla="*/ 1932321 h 2876136"/>
                <a:gd name="connsiteX28" fmla="*/ 2698779 w 3832270"/>
                <a:gd name="connsiteY28" fmla="*/ 1892309 h 2876136"/>
                <a:gd name="connsiteX29" fmla="*/ 2903537 w 3832270"/>
                <a:gd name="connsiteY29" fmla="*/ 1722516 h 2876136"/>
                <a:gd name="connsiteX30" fmla="*/ 3269061 w 3832270"/>
                <a:gd name="connsiteY30" fmla="*/ 1337327 h 2876136"/>
                <a:gd name="connsiteX31" fmla="*/ 3424928 w 3832270"/>
                <a:gd name="connsiteY31" fmla="*/ 1122508 h 2876136"/>
                <a:gd name="connsiteX32" fmla="*/ 3557622 w 3832270"/>
                <a:gd name="connsiteY32" fmla="*/ 893226 h 2876136"/>
                <a:gd name="connsiteX33" fmla="*/ 3587019 w 3832270"/>
                <a:gd name="connsiteY33" fmla="*/ 833929 h 2876136"/>
                <a:gd name="connsiteX34" fmla="*/ 3601310 w 3832270"/>
                <a:gd name="connsiteY34" fmla="*/ 804040 h 2876136"/>
                <a:gd name="connsiteX35" fmla="*/ 3614885 w 3832270"/>
                <a:gd name="connsiteY35" fmla="*/ 773861 h 2876136"/>
                <a:gd name="connsiteX36" fmla="*/ 3640812 w 3832270"/>
                <a:gd name="connsiteY36" fmla="*/ 713022 h 2876136"/>
                <a:gd name="connsiteX37" fmla="*/ 3665105 w 3832270"/>
                <a:gd name="connsiteY37" fmla="*/ 651506 h 2876136"/>
                <a:gd name="connsiteX38" fmla="*/ 3744110 w 3832270"/>
                <a:gd name="connsiteY38" fmla="*/ 399567 h 2876136"/>
                <a:gd name="connsiteX39" fmla="*/ 3792123 w 3832270"/>
                <a:gd name="connsiteY39" fmla="*/ 140444 h 28761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832270" h="2876136">
                  <a:moveTo>
                    <a:pt x="3800718" y="0"/>
                  </a:moveTo>
                  <a:lnTo>
                    <a:pt x="3832270" y="0"/>
                  </a:lnTo>
                  <a:lnTo>
                    <a:pt x="3824562" y="143769"/>
                  </a:lnTo>
                  <a:cubicBezTo>
                    <a:pt x="3797131" y="409191"/>
                    <a:pt x="3730585" y="671345"/>
                    <a:pt x="3628155" y="922055"/>
                  </a:cubicBezTo>
                  <a:cubicBezTo>
                    <a:pt x="3593858" y="1005553"/>
                    <a:pt x="3556704" y="1088280"/>
                    <a:pt x="3514853" y="1169078"/>
                  </a:cubicBezTo>
                  <a:cubicBezTo>
                    <a:pt x="3473616" y="1250166"/>
                    <a:pt x="3428194" y="1329517"/>
                    <a:pt x="3379198" y="1407037"/>
                  </a:cubicBezTo>
                  <a:cubicBezTo>
                    <a:pt x="3281106" y="1561980"/>
                    <a:pt x="3169132" y="1710174"/>
                    <a:pt x="3043787" y="1848342"/>
                  </a:cubicBezTo>
                  <a:cubicBezTo>
                    <a:pt x="2980806" y="1917184"/>
                    <a:pt x="2915071" y="1984001"/>
                    <a:pt x="2845661" y="2047444"/>
                  </a:cubicBezTo>
                  <a:cubicBezTo>
                    <a:pt x="2828411" y="2063450"/>
                    <a:pt x="2811060" y="2079263"/>
                    <a:pt x="2793197" y="2094689"/>
                  </a:cubicBezTo>
                  <a:cubicBezTo>
                    <a:pt x="2775436" y="2110213"/>
                    <a:pt x="2757982" y="2126025"/>
                    <a:pt x="2739710" y="2140969"/>
                  </a:cubicBezTo>
                  <a:cubicBezTo>
                    <a:pt x="2703576" y="2171341"/>
                    <a:pt x="2666524" y="2200749"/>
                    <a:pt x="2629166" y="2229867"/>
                  </a:cubicBezTo>
                  <a:cubicBezTo>
                    <a:pt x="2479015" y="2345569"/>
                    <a:pt x="2316821" y="2448061"/>
                    <a:pt x="2145952" y="2535994"/>
                  </a:cubicBezTo>
                  <a:cubicBezTo>
                    <a:pt x="1804312" y="2711957"/>
                    <a:pt x="1424600" y="2826982"/>
                    <a:pt x="1034987" y="2863910"/>
                  </a:cubicBezTo>
                  <a:cubicBezTo>
                    <a:pt x="937762" y="2873167"/>
                    <a:pt x="839720" y="2877096"/>
                    <a:pt x="741909" y="2875939"/>
                  </a:cubicBezTo>
                  <a:cubicBezTo>
                    <a:pt x="644097" y="2874782"/>
                    <a:pt x="546515" y="2868539"/>
                    <a:pt x="450208" y="2857451"/>
                  </a:cubicBezTo>
                  <a:cubicBezTo>
                    <a:pt x="305520" y="2840674"/>
                    <a:pt x="162095" y="2813810"/>
                    <a:pt x="22215" y="2775923"/>
                  </a:cubicBezTo>
                  <a:lnTo>
                    <a:pt x="0" y="2769256"/>
                  </a:lnTo>
                  <a:lnTo>
                    <a:pt x="0" y="2590612"/>
                  </a:lnTo>
                  <a:lnTo>
                    <a:pt x="199046" y="2627410"/>
                  </a:lnTo>
                  <a:cubicBezTo>
                    <a:pt x="288321" y="2639209"/>
                    <a:pt x="378197" y="2646537"/>
                    <a:pt x="468174" y="2649670"/>
                  </a:cubicBezTo>
                  <a:cubicBezTo>
                    <a:pt x="648333" y="2656805"/>
                    <a:pt x="826655" y="2647163"/>
                    <a:pt x="1003650" y="2622480"/>
                  </a:cubicBezTo>
                  <a:cubicBezTo>
                    <a:pt x="1091943" y="2609658"/>
                    <a:pt x="1179725" y="2593747"/>
                    <a:pt x="1266489" y="2573982"/>
                  </a:cubicBezTo>
                  <a:cubicBezTo>
                    <a:pt x="1353250" y="2553927"/>
                    <a:pt x="1439298" y="2531076"/>
                    <a:pt x="1524223" y="2504657"/>
                  </a:cubicBezTo>
                  <a:cubicBezTo>
                    <a:pt x="1609149" y="2478336"/>
                    <a:pt x="1693052" y="2448833"/>
                    <a:pt x="1775731" y="2416243"/>
                  </a:cubicBezTo>
                  <a:cubicBezTo>
                    <a:pt x="1858309" y="2383557"/>
                    <a:pt x="1939764" y="2347882"/>
                    <a:pt x="2019789" y="2309412"/>
                  </a:cubicBezTo>
                  <a:cubicBezTo>
                    <a:pt x="2179839" y="2232567"/>
                    <a:pt x="2334583" y="2144923"/>
                    <a:pt x="2482486" y="2046962"/>
                  </a:cubicBezTo>
                  <a:cubicBezTo>
                    <a:pt x="2519334" y="2022376"/>
                    <a:pt x="2556081" y="1997403"/>
                    <a:pt x="2591908" y="1971371"/>
                  </a:cubicBezTo>
                  <a:cubicBezTo>
                    <a:pt x="2610077" y="1958644"/>
                    <a:pt x="2627838" y="1945434"/>
                    <a:pt x="2645702" y="1932321"/>
                  </a:cubicBezTo>
                  <a:cubicBezTo>
                    <a:pt x="2663666" y="1919305"/>
                    <a:pt x="2681325" y="1905903"/>
                    <a:pt x="2698779" y="1892309"/>
                  </a:cubicBezTo>
                  <a:cubicBezTo>
                    <a:pt x="2768903" y="1838025"/>
                    <a:pt x="2837496" y="1781717"/>
                    <a:pt x="2903537" y="1722516"/>
                  </a:cubicBezTo>
                  <a:cubicBezTo>
                    <a:pt x="3035926" y="1604501"/>
                    <a:pt x="3158720" y="1475784"/>
                    <a:pt x="3269061" y="1337327"/>
                  </a:cubicBezTo>
                  <a:cubicBezTo>
                    <a:pt x="3324182" y="1268099"/>
                    <a:pt x="3376341" y="1196461"/>
                    <a:pt x="3424928" y="1122508"/>
                  </a:cubicBezTo>
                  <a:cubicBezTo>
                    <a:pt x="3472697" y="1048170"/>
                    <a:pt x="3517814" y="972000"/>
                    <a:pt x="3557622" y="893226"/>
                  </a:cubicBezTo>
                  <a:cubicBezTo>
                    <a:pt x="3567931" y="873654"/>
                    <a:pt x="3577526" y="853791"/>
                    <a:pt x="3587019" y="833929"/>
                  </a:cubicBezTo>
                  <a:lnTo>
                    <a:pt x="3601310" y="804040"/>
                  </a:lnTo>
                  <a:lnTo>
                    <a:pt x="3614885" y="773861"/>
                  </a:lnTo>
                  <a:cubicBezTo>
                    <a:pt x="3623766" y="753709"/>
                    <a:pt x="3632748" y="733559"/>
                    <a:pt x="3640812" y="713022"/>
                  </a:cubicBezTo>
                  <a:cubicBezTo>
                    <a:pt x="3648876" y="692485"/>
                    <a:pt x="3657756" y="672236"/>
                    <a:pt x="3665105" y="651506"/>
                  </a:cubicBezTo>
                  <a:cubicBezTo>
                    <a:pt x="3696544" y="569166"/>
                    <a:pt x="3723185" y="485089"/>
                    <a:pt x="3744110" y="399567"/>
                  </a:cubicBezTo>
                  <a:cubicBezTo>
                    <a:pt x="3765341" y="314238"/>
                    <a:pt x="3781392" y="227654"/>
                    <a:pt x="3792123" y="140444"/>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 name="Group 18">
            <a:extLst>
              <a:ext uri="{FF2B5EF4-FFF2-40B4-BE49-F238E27FC236}">
                <a16:creationId xmlns:a16="http://schemas.microsoft.com/office/drawing/2014/main" id="{0217D733-97B6-4C43-AF0C-5E3CB0EA132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10800000" flipH="1">
            <a:off x="0" y="4607887"/>
            <a:ext cx="2605762" cy="2252847"/>
            <a:chOff x="-305" y="-4155"/>
            <a:chExt cx="2514948" cy="2174333"/>
          </a:xfrm>
        </p:grpSpPr>
        <p:sp>
          <p:nvSpPr>
            <p:cNvPr id="20" name="Freeform: Shape 19">
              <a:extLst>
                <a:ext uri="{FF2B5EF4-FFF2-40B4-BE49-F238E27FC236}">
                  <a16:creationId xmlns:a16="http://schemas.microsoft.com/office/drawing/2014/main" id="{FD288266-7E76-4D4A-BAAC-E233FA0130F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0"/>
              <a:ext cx="2514948" cy="2170178"/>
            </a:xfrm>
            <a:custGeom>
              <a:avLst/>
              <a:gdLst>
                <a:gd name="connsiteX0" fmla="*/ 2466091 w 2514948"/>
                <a:gd name="connsiteY0" fmla="*/ 0 h 2170178"/>
                <a:gd name="connsiteX1" fmla="*/ 2514948 w 2514948"/>
                <a:gd name="connsiteY1" fmla="*/ 0 h 2170178"/>
                <a:gd name="connsiteX2" fmla="*/ 2512286 w 2514948"/>
                <a:gd name="connsiteY2" fmla="*/ 12375 h 2170178"/>
                <a:gd name="connsiteX3" fmla="*/ 2394961 w 2514948"/>
                <a:gd name="connsiteY3" fmla="*/ 368660 h 2170178"/>
                <a:gd name="connsiteX4" fmla="*/ 2289734 w 2514948"/>
                <a:gd name="connsiteY4" fmla="*/ 598078 h 2170178"/>
                <a:gd name="connsiteX5" fmla="*/ 2163747 w 2514948"/>
                <a:gd name="connsiteY5" fmla="*/ 819078 h 2170178"/>
                <a:gd name="connsiteX6" fmla="*/ 1852241 w 2514948"/>
                <a:gd name="connsiteY6" fmla="*/ 1228932 h 2170178"/>
                <a:gd name="connsiteX7" fmla="*/ 1668235 w 2514948"/>
                <a:gd name="connsiteY7" fmla="*/ 1413844 h 2170178"/>
                <a:gd name="connsiteX8" fmla="*/ 1619510 w 2514948"/>
                <a:gd name="connsiteY8" fmla="*/ 1457722 h 2170178"/>
                <a:gd name="connsiteX9" fmla="*/ 1569835 w 2514948"/>
                <a:gd name="connsiteY9" fmla="*/ 1500704 h 2170178"/>
                <a:gd name="connsiteX10" fmla="*/ 1467169 w 2514948"/>
                <a:gd name="connsiteY10" fmla="*/ 1583266 h 2170178"/>
                <a:gd name="connsiteX11" fmla="*/ 1018393 w 2514948"/>
                <a:gd name="connsiteY11" fmla="*/ 1867576 h 2170178"/>
                <a:gd name="connsiteX12" fmla="*/ 255857 w 2514948"/>
                <a:gd name="connsiteY12" fmla="*/ 2133049 h 2170178"/>
                <a:gd name="connsiteX13" fmla="*/ 0 w 2514948"/>
                <a:gd name="connsiteY13" fmla="*/ 2170178 h 2170178"/>
                <a:gd name="connsiteX14" fmla="*/ 0 w 2514948"/>
                <a:gd name="connsiteY14" fmla="*/ 1940056 h 2170178"/>
                <a:gd name="connsiteX15" fmla="*/ 201609 w 2514948"/>
                <a:gd name="connsiteY15" fmla="*/ 1902856 h 2170178"/>
                <a:gd name="connsiteX16" fmla="*/ 440974 w 2514948"/>
                <a:gd name="connsiteY16" fmla="*/ 1838472 h 2170178"/>
                <a:gd name="connsiteX17" fmla="*/ 674558 w 2514948"/>
                <a:gd name="connsiteY17" fmla="*/ 1756359 h 2170178"/>
                <a:gd name="connsiteX18" fmla="*/ 901222 w 2514948"/>
                <a:gd name="connsiteY18" fmla="*/ 1657142 h 2170178"/>
                <a:gd name="connsiteX19" fmla="*/ 1330943 w 2514948"/>
                <a:gd name="connsiteY19" fmla="*/ 1413396 h 2170178"/>
                <a:gd name="connsiteX20" fmla="*/ 1432566 w 2514948"/>
                <a:gd name="connsiteY20" fmla="*/ 1343193 h 2170178"/>
                <a:gd name="connsiteX21" fmla="*/ 1482527 w 2514948"/>
                <a:gd name="connsiteY21" fmla="*/ 1306926 h 2170178"/>
                <a:gd name="connsiteX22" fmla="*/ 1531821 w 2514948"/>
                <a:gd name="connsiteY22" fmla="*/ 1269765 h 2170178"/>
                <a:gd name="connsiteX23" fmla="*/ 1721986 w 2514948"/>
                <a:gd name="connsiteY23" fmla="*/ 1112073 h 2170178"/>
                <a:gd name="connsiteX24" fmla="*/ 2061460 w 2514948"/>
                <a:gd name="connsiteY24" fmla="*/ 754336 h 2170178"/>
                <a:gd name="connsiteX25" fmla="*/ 2206218 w 2514948"/>
                <a:gd name="connsiteY25" fmla="*/ 554827 h 2170178"/>
                <a:gd name="connsiteX26" fmla="*/ 2329455 w 2514948"/>
                <a:gd name="connsiteY26" fmla="*/ 341886 h 2170178"/>
                <a:gd name="connsiteX27" fmla="*/ 2356757 w 2514948"/>
                <a:gd name="connsiteY27" fmla="*/ 286815 h 2170178"/>
                <a:gd name="connsiteX28" fmla="*/ 2370030 w 2514948"/>
                <a:gd name="connsiteY28" fmla="*/ 259056 h 2170178"/>
                <a:gd name="connsiteX29" fmla="*/ 2382637 w 2514948"/>
                <a:gd name="connsiteY29" fmla="*/ 231028 h 2170178"/>
                <a:gd name="connsiteX30" fmla="*/ 2406716 w 2514948"/>
                <a:gd name="connsiteY30" fmla="*/ 174525 h 2170178"/>
                <a:gd name="connsiteX31" fmla="*/ 2429278 w 2514948"/>
                <a:gd name="connsiteY31" fmla="*/ 117393 h 21701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2514948" h="2170178">
                  <a:moveTo>
                    <a:pt x="2466091" y="0"/>
                  </a:moveTo>
                  <a:lnTo>
                    <a:pt x="2514948" y="0"/>
                  </a:lnTo>
                  <a:lnTo>
                    <a:pt x="2512286" y="12375"/>
                  </a:lnTo>
                  <a:cubicBezTo>
                    <a:pt x="2481760" y="133161"/>
                    <a:pt x="2442526" y="252239"/>
                    <a:pt x="2394961" y="368660"/>
                  </a:cubicBezTo>
                  <a:cubicBezTo>
                    <a:pt x="2363109" y="446208"/>
                    <a:pt x="2328603" y="523039"/>
                    <a:pt x="2289734" y="598078"/>
                  </a:cubicBezTo>
                  <a:cubicBezTo>
                    <a:pt x="2251436" y="673387"/>
                    <a:pt x="2209251" y="747083"/>
                    <a:pt x="2163747" y="819078"/>
                  </a:cubicBezTo>
                  <a:cubicBezTo>
                    <a:pt x="2072646" y="962979"/>
                    <a:pt x="1968652" y="1100611"/>
                    <a:pt x="1852241" y="1228932"/>
                  </a:cubicBezTo>
                  <a:cubicBezTo>
                    <a:pt x="1793748" y="1292868"/>
                    <a:pt x="1732698" y="1354923"/>
                    <a:pt x="1668235" y="1413844"/>
                  </a:cubicBezTo>
                  <a:cubicBezTo>
                    <a:pt x="1652214" y="1428709"/>
                    <a:pt x="1636100" y="1443395"/>
                    <a:pt x="1619510" y="1457722"/>
                  </a:cubicBezTo>
                  <a:cubicBezTo>
                    <a:pt x="1603015" y="1472140"/>
                    <a:pt x="1586805" y="1486825"/>
                    <a:pt x="1569835" y="1500704"/>
                  </a:cubicBezTo>
                  <a:cubicBezTo>
                    <a:pt x="1536276" y="1528911"/>
                    <a:pt x="1501865" y="1556223"/>
                    <a:pt x="1467169" y="1583266"/>
                  </a:cubicBezTo>
                  <a:cubicBezTo>
                    <a:pt x="1327719" y="1690722"/>
                    <a:pt x="1177085" y="1785910"/>
                    <a:pt x="1018393" y="1867576"/>
                  </a:cubicBezTo>
                  <a:cubicBezTo>
                    <a:pt x="780425" y="1990142"/>
                    <a:pt x="522567" y="2080875"/>
                    <a:pt x="255857" y="2133049"/>
                  </a:cubicBezTo>
                  <a:lnTo>
                    <a:pt x="0" y="2170178"/>
                  </a:lnTo>
                  <a:lnTo>
                    <a:pt x="0" y="1940056"/>
                  </a:lnTo>
                  <a:lnTo>
                    <a:pt x="201609" y="1902856"/>
                  </a:lnTo>
                  <a:cubicBezTo>
                    <a:pt x="282186" y="1884231"/>
                    <a:pt x="362102" y="1863008"/>
                    <a:pt x="440974" y="1838472"/>
                  </a:cubicBezTo>
                  <a:cubicBezTo>
                    <a:pt x="519848" y="1814027"/>
                    <a:pt x="597771" y="1786627"/>
                    <a:pt x="674558" y="1756359"/>
                  </a:cubicBezTo>
                  <a:cubicBezTo>
                    <a:pt x="751250" y="1726003"/>
                    <a:pt x="826900" y="1692870"/>
                    <a:pt x="901222" y="1657142"/>
                  </a:cubicBezTo>
                  <a:cubicBezTo>
                    <a:pt x="1049865" y="1585774"/>
                    <a:pt x="1193581" y="1504376"/>
                    <a:pt x="1330943" y="1413396"/>
                  </a:cubicBezTo>
                  <a:cubicBezTo>
                    <a:pt x="1365165" y="1390563"/>
                    <a:pt x="1399293" y="1367370"/>
                    <a:pt x="1432566" y="1343193"/>
                  </a:cubicBezTo>
                  <a:cubicBezTo>
                    <a:pt x="1449441" y="1331373"/>
                    <a:pt x="1465936" y="1319104"/>
                    <a:pt x="1482527" y="1306926"/>
                  </a:cubicBezTo>
                  <a:cubicBezTo>
                    <a:pt x="1499210" y="1294837"/>
                    <a:pt x="1515611" y="1282391"/>
                    <a:pt x="1531821" y="1269765"/>
                  </a:cubicBezTo>
                  <a:cubicBezTo>
                    <a:pt x="1596947" y="1219350"/>
                    <a:pt x="1660652" y="1167055"/>
                    <a:pt x="1721986" y="1112073"/>
                  </a:cubicBezTo>
                  <a:cubicBezTo>
                    <a:pt x="1844940" y="1002469"/>
                    <a:pt x="1958983" y="882926"/>
                    <a:pt x="2061460" y="754336"/>
                  </a:cubicBezTo>
                  <a:cubicBezTo>
                    <a:pt x="2112652" y="690042"/>
                    <a:pt x="2161094" y="623510"/>
                    <a:pt x="2206218" y="554827"/>
                  </a:cubicBezTo>
                  <a:cubicBezTo>
                    <a:pt x="2250583" y="485787"/>
                    <a:pt x="2292484" y="415046"/>
                    <a:pt x="2329455" y="341886"/>
                  </a:cubicBezTo>
                  <a:cubicBezTo>
                    <a:pt x="2339030" y="323709"/>
                    <a:pt x="2347941" y="305261"/>
                    <a:pt x="2356757" y="286815"/>
                  </a:cubicBezTo>
                  <a:lnTo>
                    <a:pt x="2370030" y="259056"/>
                  </a:lnTo>
                  <a:lnTo>
                    <a:pt x="2382637" y="231028"/>
                  </a:lnTo>
                  <a:cubicBezTo>
                    <a:pt x="2390885" y="212312"/>
                    <a:pt x="2399227" y="193598"/>
                    <a:pt x="2406716" y="174525"/>
                  </a:cubicBezTo>
                  <a:cubicBezTo>
                    <a:pt x="2414206" y="155452"/>
                    <a:pt x="2422453" y="136646"/>
                    <a:pt x="2429278" y="117393"/>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B697F88A-8624-4BA2-AF06-E6C3A52F033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4155"/>
              <a:ext cx="2493062" cy="1947896"/>
            </a:xfrm>
            <a:custGeom>
              <a:avLst/>
              <a:gdLst>
                <a:gd name="connsiteX0" fmla="*/ 1896911 w 2493062"/>
                <a:gd name="connsiteY0" fmla="*/ 0 h 1947896"/>
                <a:gd name="connsiteX1" fmla="*/ 2493062 w 2493062"/>
                <a:gd name="connsiteY1" fmla="*/ 0 h 1947896"/>
                <a:gd name="connsiteX2" fmla="*/ 2435315 w 2493062"/>
                <a:gd name="connsiteY2" fmla="*/ 178165 h 1947896"/>
                <a:gd name="connsiteX3" fmla="*/ 93066 w 2493062"/>
                <a:gd name="connsiteY3" fmla="*/ 1935859 h 1947896"/>
                <a:gd name="connsiteX4" fmla="*/ 0 w 2493062"/>
                <a:gd name="connsiteY4" fmla="*/ 1947896 h 1947896"/>
                <a:gd name="connsiteX5" fmla="*/ 0 w 2493062"/>
                <a:gd name="connsiteY5" fmla="*/ 1404756 h 1947896"/>
                <a:gd name="connsiteX6" fmla="*/ 17392 w 2493062"/>
                <a:gd name="connsiteY6" fmla="*/ 1402364 h 1947896"/>
                <a:gd name="connsiteX7" fmla="*/ 464249 w 2493062"/>
                <a:gd name="connsiteY7" fmla="*/ 1281208 h 1947896"/>
                <a:gd name="connsiteX8" fmla="*/ 1260556 w 2493062"/>
                <a:gd name="connsiteY8" fmla="*/ 833835 h 1947896"/>
                <a:gd name="connsiteX9" fmla="*/ 1807924 w 2493062"/>
                <a:gd name="connsiteY9" fmla="*/ 193222 h 1947896"/>
                <a:gd name="connsiteX10" fmla="*/ 1874357 w 2493062"/>
                <a:gd name="connsiteY10" fmla="*/ 58333 h 1947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93062" h="1947896">
                  <a:moveTo>
                    <a:pt x="1896911" y="0"/>
                  </a:moveTo>
                  <a:lnTo>
                    <a:pt x="2493062" y="0"/>
                  </a:lnTo>
                  <a:lnTo>
                    <a:pt x="2435315" y="178165"/>
                  </a:lnTo>
                  <a:cubicBezTo>
                    <a:pt x="2088122" y="1071812"/>
                    <a:pt x="1129732" y="1758033"/>
                    <a:pt x="93066" y="1935859"/>
                  </a:cubicBezTo>
                  <a:lnTo>
                    <a:pt x="0" y="1947896"/>
                  </a:lnTo>
                  <a:lnTo>
                    <a:pt x="0" y="1404756"/>
                  </a:lnTo>
                  <a:lnTo>
                    <a:pt x="17392" y="1402364"/>
                  </a:lnTo>
                  <a:cubicBezTo>
                    <a:pt x="167719" y="1375030"/>
                    <a:pt x="318070" y="1334398"/>
                    <a:pt x="464249" y="1281208"/>
                  </a:cubicBezTo>
                  <a:cubicBezTo>
                    <a:pt x="753480" y="1176081"/>
                    <a:pt x="1028869" y="1021346"/>
                    <a:pt x="1260556" y="833835"/>
                  </a:cubicBezTo>
                  <a:cubicBezTo>
                    <a:pt x="1491960" y="646594"/>
                    <a:pt x="1681177" y="425056"/>
                    <a:pt x="1807924" y="193222"/>
                  </a:cubicBezTo>
                  <a:cubicBezTo>
                    <a:pt x="1832328" y="148578"/>
                    <a:pt x="1854477" y="103599"/>
                    <a:pt x="1874357" y="58333"/>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8CA77163-C052-481C-9DCF-68C23ACAB31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0"/>
              <a:ext cx="2501089" cy="1972702"/>
            </a:xfrm>
            <a:custGeom>
              <a:avLst/>
              <a:gdLst>
                <a:gd name="connsiteX0" fmla="*/ 2318728 w 2501089"/>
                <a:gd name="connsiteY0" fmla="*/ 0 h 1972702"/>
                <a:gd name="connsiteX1" fmla="*/ 2501089 w 2501089"/>
                <a:gd name="connsiteY1" fmla="*/ 0 h 1972702"/>
                <a:gd name="connsiteX2" fmla="*/ 2453909 w 2501089"/>
                <a:gd name="connsiteY2" fmla="*/ 167837 h 1972702"/>
                <a:gd name="connsiteX3" fmla="*/ 2361125 w 2501089"/>
                <a:gd name="connsiteY3" fmla="*/ 392084 h 1972702"/>
                <a:gd name="connsiteX4" fmla="*/ 1768255 w 2501089"/>
                <a:gd name="connsiteY4" fmla="*/ 1167644 h 1972702"/>
                <a:gd name="connsiteX5" fmla="*/ 1375125 w 2501089"/>
                <a:gd name="connsiteY5" fmla="*/ 1471474 h 1972702"/>
                <a:gd name="connsiteX6" fmla="*/ 935735 w 2501089"/>
                <a:gd name="connsiteY6" fmla="*/ 1712713 h 1972702"/>
                <a:gd name="connsiteX7" fmla="*/ 212353 w 2501089"/>
                <a:gd name="connsiteY7" fmla="*/ 1940294 h 1972702"/>
                <a:gd name="connsiteX8" fmla="*/ 0 w 2501089"/>
                <a:gd name="connsiteY8" fmla="*/ 1972702 h 1972702"/>
                <a:gd name="connsiteX9" fmla="*/ 0 w 2501089"/>
                <a:gd name="connsiteY9" fmla="*/ 1732181 h 1972702"/>
                <a:gd name="connsiteX10" fmla="*/ 161195 w 2501089"/>
                <a:gd name="connsiteY10" fmla="*/ 1706590 h 1972702"/>
                <a:gd name="connsiteX11" fmla="*/ 388463 w 2501089"/>
                <a:gd name="connsiteY11" fmla="*/ 1652268 h 1972702"/>
                <a:gd name="connsiteX12" fmla="*/ 826716 w 2501089"/>
                <a:gd name="connsiteY12" fmla="*/ 1493950 h 1972702"/>
                <a:gd name="connsiteX13" fmla="*/ 1609847 w 2501089"/>
                <a:gd name="connsiteY13" fmla="*/ 1007535 h 1972702"/>
                <a:gd name="connsiteX14" fmla="*/ 1929982 w 2501089"/>
                <a:gd name="connsiteY14" fmla="*/ 682930 h 1972702"/>
                <a:gd name="connsiteX15" fmla="*/ 2183093 w 2501089"/>
                <a:gd name="connsiteY15" fmla="*/ 310149 h 1972702"/>
                <a:gd name="connsiteX16" fmla="*/ 2280286 w 2501089"/>
                <a:gd name="connsiteY16" fmla="*/ 108435 h 19727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01089" h="1972702">
                  <a:moveTo>
                    <a:pt x="2318728" y="0"/>
                  </a:moveTo>
                  <a:lnTo>
                    <a:pt x="2501089" y="0"/>
                  </a:lnTo>
                  <a:lnTo>
                    <a:pt x="2453909" y="167837"/>
                  </a:lnTo>
                  <a:cubicBezTo>
                    <a:pt x="2427555" y="244153"/>
                    <a:pt x="2396627" y="319103"/>
                    <a:pt x="2361125" y="392084"/>
                  </a:cubicBezTo>
                  <a:cubicBezTo>
                    <a:pt x="2218453" y="684005"/>
                    <a:pt x="2011698" y="945211"/>
                    <a:pt x="1768255" y="1167644"/>
                  </a:cubicBezTo>
                  <a:cubicBezTo>
                    <a:pt x="1646250" y="1278860"/>
                    <a:pt x="1514385" y="1380316"/>
                    <a:pt x="1375125" y="1471474"/>
                  </a:cubicBezTo>
                  <a:cubicBezTo>
                    <a:pt x="1235677" y="1562542"/>
                    <a:pt x="1088928" y="1643672"/>
                    <a:pt x="935735" y="1712713"/>
                  </a:cubicBezTo>
                  <a:cubicBezTo>
                    <a:pt x="705659" y="1815533"/>
                    <a:pt x="462359" y="1892212"/>
                    <a:pt x="212353" y="1940294"/>
                  </a:cubicBezTo>
                  <a:lnTo>
                    <a:pt x="0" y="1972702"/>
                  </a:lnTo>
                  <a:lnTo>
                    <a:pt x="0" y="1732181"/>
                  </a:lnTo>
                  <a:lnTo>
                    <a:pt x="161195" y="1706590"/>
                  </a:lnTo>
                  <a:cubicBezTo>
                    <a:pt x="237638" y="1691378"/>
                    <a:pt x="313477" y="1673222"/>
                    <a:pt x="388463" y="1652268"/>
                  </a:cubicBezTo>
                  <a:cubicBezTo>
                    <a:pt x="538529" y="1610539"/>
                    <a:pt x="684898" y="1556543"/>
                    <a:pt x="826716" y="1493950"/>
                  </a:cubicBezTo>
                  <a:cubicBezTo>
                    <a:pt x="1111207" y="1370107"/>
                    <a:pt x="1376832" y="1205881"/>
                    <a:pt x="1609847" y="1007535"/>
                  </a:cubicBezTo>
                  <a:cubicBezTo>
                    <a:pt x="1725975" y="908049"/>
                    <a:pt x="1833571" y="799519"/>
                    <a:pt x="1929982" y="682930"/>
                  </a:cubicBezTo>
                  <a:cubicBezTo>
                    <a:pt x="2026581" y="566520"/>
                    <a:pt x="2111806" y="441692"/>
                    <a:pt x="2183093" y="310149"/>
                  </a:cubicBezTo>
                  <a:cubicBezTo>
                    <a:pt x="2218738" y="244422"/>
                    <a:pt x="2251396" y="177150"/>
                    <a:pt x="2280286" y="108435"/>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800"/>
            </a:p>
          </p:txBody>
        </p:sp>
        <p:sp>
          <p:nvSpPr>
            <p:cNvPr id="23" name="Freeform: Shape 22">
              <a:extLst>
                <a:ext uri="{FF2B5EF4-FFF2-40B4-BE49-F238E27FC236}">
                  <a16:creationId xmlns:a16="http://schemas.microsoft.com/office/drawing/2014/main" id="{02B425B5-0A0E-4B85-B718-E5DA73431A5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2491105" cy="1943661"/>
            </a:xfrm>
            <a:custGeom>
              <a:avLst/>
              <a:gdLst>
                <a:gd name="connsiteX0" fmla="*/ 1995408 w 2491105"/>
                <a:gd name="connsiteY0" fmla="*/ 0 h 1943661"/>
                <a:gd name="connsiteX1" fmla="*/ 2491105 w 2491105"/>
                <a:gd name="connsiteY1" fmla="*/ 0 h 1943661"/>
                <a:gd name="connsiteX2" fmla="*/ 2434705 w 2491105"/>
                <a:gd name="connsiteY2" fmla="*/ 174009 h 1943661"/>
                <a:gd name="connsiteX3" fmla="*/ 92457 w 2491105"/>
                <a:gd name="connsiteY3" fmla="*/ 1931703 h 1943661"/>
                <a:gd name="connsiteX4" fmla="*/ 0 w 2491105"/>
                <a:gd name="connsiteY4" fmla="*/ 1943661 h 1943661"/>
                <a:gd name="connsiteX5" fmla="*/ 0 w 2491105"/>
                <a:gd name="connsiteY5" fmla="*/ 1491489 h 1943661"/>
                <a:gd name="connsiteX6" fmla="*/ 34107 w 2491105"/>
                <a:gd name="connsiteY6" fmla="*/ 1486836 h 1943661"/>
                <a:gd name="connsiteX7" fmla="*/ 497577 w 2491105"/>
                <a:gd name="connsiteY7" fmla="*/ 1360598 h 1943661"/>
                <a:gd name="connsiteX8" fmla="*/ 1321566 w 2491105"/>
                <a:gd name="connsiteY8" fmla="*/ 897645 h 1943661"/>
                <a:gd name="connsiteX9" fmla="*/ 1891495 w 2491105"/>
                <a:gd name="connsiteY9" fmla="*/ 230078 h 1943661"/>
                <a:gd name="connsiteX10" fmla="*/ 1961469 w 2491105"/>
                <a:gd name="connsiteY10" fmla="*/ 87885 h 19436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91105" h="1943661">
                  <a:moveTo>
                    <a:pt x="1995408" y="0"/>
                  </a:moveTo>
                  <a:lnTo>
                    <a:pt x="2491105" y="0"/>
                  </a:lnTo>
                  <a:lnTo>
                    <a:pt x="2434705" y="174009"/>
                  </a:lnTo>
                  <a:cubicBezTo>
                    <a:pt x="2087512" y="1067655"/>
                    <a:pt x="1129122" y="1753877"/>
                    <a:pt x="92457" y="1931703"/>
                  </a:cubicBezTo>
                  <a:lnTo>
                    <a:pt x="0" y="1943661"/>
                  </a:lnTo>
                  <a:lnTo>
                    <a:pt x="0" y="1491489"/>
                  </a:lnTo>
                  <a:lnTo>
                    <a:pt x="34107" y="1486836"/>
                  </a:lnTo>
                  <a:cubicBezTo>
                    <a:pt x="189055" y="1458696"/>
                    <a:pt x="343908" y="1416565"/>
                    <a:pt x="497577" y="1360598"/>
                  </a:cubicBezTo>
                  <a:cubicBezTo>
                    <a:pt x="796856" y="1251889"/>
                    <a:pt x="1081725" y="1091781"/>
                    <a:pt x="1321566" y="897645"/>
                  </a:cubicBezTo>
                  <a:cubicBezTo>
                    <a:pt x="1565577" y="700195"/>
                    <a:pt x="1757355" y="475523"/>
                    <a:pt x="1891495" y="230078"/>
                  </a:cubicBezTo>
                  <a:cubicBezTo>
                    <a:pt x="1917197" y="183033"/>
                    <a:pt x="1940526" y="135619"/>
                    <a:pt x="1961469" y="87885"/>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aphicFrame>
        <p:nvGraphicFramePr>
          <p:cNvPr id="5" name="Content Placeholder 2">
            <a:extLst>
              <a:ext uri="{FF2B5EF4-FFF2-40B4-BE49-F238E27FC236}">
                <a16:creationId xmlns:a16="http://schemas.microsoft.com/office/drawing/2014/main" id="{D0AB800D-4509-44AC-BD1C-6C3ED06ABD0F}"/>
              </a:ext>
            </a:extLst>
          </p:cNvPr>
          <p:cNvGraphicFramePr>
            <a:graphicFrameLocks noGrp="1"/>
          </p:cNvGraphicFramePr>
          <p:nvPr>
            <p:ph idx="1"/>
            <p:extLst>
              <p:ext uri="{D42A27DB-BD31-4B8C-83A1-F6EECF244321}">
                <p14:modId xmlns:p14="http://schemas.microsoft.com/office/powerpoint/2010/main" val="1592662302"/>
              </p:ext>
            </p:extLst>
          </p:nvPr>
        </p:nvGraphicFramePr>
        <p:xfrm>
          <a:off x="1036320" y="2560320"/>
          <a:ext cx="10119360" cy="356616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Resources </a:t>
            </a:r>
          </a:p>
        </p:txBody>
      </p:sp>
      <p:sp>
        <p:nvSpPr>
          <p:cNvPr id="3" name="Content Placeholder 2"/>
          <p:cNvSpPr>
            <a:spLocks noGrp="1"/>
          </p:cNvSpPr>
          <p:nvPr>
            <p:ph idx="1"/>
          </p:nvPr>
        </p:nvSpPr>
        <p:spPr/>
        <p:txBody>
          <a:bodyPr/>
          <a:lstStyle/>
          <a:p>
            <a:pPr lvl="0"/>
            <a:r>
              <a:rPr lang="en-US" dirty="0"/>
              <a:t>Use the eBook reference at:  Social Work Instructor’s Survival Guide- </a:t>
            </a:r>
            <a:r>
              <a:rPr lang="en-US" u="sng" dirty="0">
                <a:hlinkClick r:id="rId2"/>
              </a:rPr>
              <a:t>http://ezproxy.memphis.edu/login?url=http://search.ebscohost.com/login.aspx?direct=true&amp;db=nlebk&amp;AN=1092684&amp;site=eds-live&amp;scope=site</a:t>
            </a:r>
            <a:endParaRPr lang="en-US" dirty="0"/>
          </a:p>
          <a:p>
            <a:r>
              <a:rPr lang="en-US" dirty="0" err="1"/>
              <a:t>TigerLink</a:t>
            </a:r>
            <a:r>
              <a:rPr lang="en-US" dirty="0"/>
              <a:t>: where employers connect with Tiger Talent: </a:t>
            </a:r>
            <a:r>
              <a:rPr lang="en-US" u="sng" dirty="0">
                <a:hlinkClick r:id="rId3"/>
              </a:rPr>
              <a:t>https://www.memphis.edu/careerservices/</a:t>
            </a:r>
            <a:r>
              <a:rPr lang="en-US" dirty="0"/>
              <a:t> </a:t>
            </a:r>
          </a:p>
          <a:p>
            <a:r>
              <a:rPr lang="en-US" dirty="0"/>
              <a:t>University libraries: </a:t>
            </a:r>
            <a:r>
              <a:rPr lang="en-US" dirty="0">
                <a:hlinkClick r:id="rId4"/>
              </a:rPr>
              <a:t>https://www.memphis.edu/libraries/</a:t>
            </a:r>
            <a:r>
              <a:rPr lang="en-US" dirty="0"/>
              <a:t>   </a:t>
            </a:r>
          </a:p>
        </p:txBody>
      </p:sp>
    </p:spTree>
    <p:extLst>
      <p:ext uri="{BB962C8B-B14F-4D97-AF65-F5344CB8AC3E}">
        <p14:creationId xmlns:p14="http://schemas.microsoft.com/office/powerpoint/2010/main" val="3492429413"/>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Title 1"/>
          <p:cNvSpPr>
            <a:spLocks noGrp="1"/>
          </p:cNvSpPr>
          <p:nvPr>
            <p:ph type="title"/>
          </p:nvPr>
        </p:nvSpPr>
        <p:spPr/>
        <p:txBody>
          <a:bodyPr/>
          <a:lstStyle/>
          <a:p>
            <a:pPr eaLnBrk="1" hangingPunct="1">
              <a:defRPr/>
            </a:pPr>
            <a:r>
              <a:rPr lang="en-US" dirty="0">
                <a:ea typeface="ＭＳ Ｐゴシック" charset="0"/>
                <a:cs typeface="+mj-cs"/>
              </a:rPr>
              <a:t>Contact Information</a:t>
            </a:r>
          </a:p>
        </p:txBody>
      </p:sp>
      <p:sp>
        <p:nvSpPr>
          <p:cNvPr id="3" name="Content Placeholder 2"/>
          <p:cNvSpPr>
            <a:spLocks noGrp="1"/>
          </p:cNvSpPr>
          <p:nvPr>
            <p:ph idx="1"/>
          </p:nvPr>
        </p:nvSpPr>
        <p:spPr>
          <a:xfrm>
            <a:off x="838200" y="1520792"/>
            <a:ext cx="9932469" cy="4656171"/>
          </a:xfrm>
        </p:spPr>
        <p:txBody>
          <a:bodyPr>
            <a:normAutofit/>
          </a:bodyPr>
          <a:lstStyle/>
          <a:p>
            <a:pPr marL="0" indent="0">
              <a:buNone/>
              <a:defRPr/>
            </a:pPr>
            <a:endParaRPr lang="en-US" sz="1800" dirty="0"/>
          </a:p>
          <a:p>
            <a:pPr marL="0" indent="0">
              <a:spcBef>
                <a:spcPts val="0"/>
              </a:spcBef>
              <a:buNone/>
              <a:defRPr/>
            </a:pPr>
            <a:r>
              <a:rPr lang="en-US" sz="1800" dirty="0"/>
              <a:t>Kenya Anderson, LMSW (BA Field Director)</a:t>
            </a:r>
          </a:p>
          <a:p>
            <a:pPr marL="0" indent="0">
              <a:spcBef>
                <a:spcPts val="0"/>
              </a:spcBef>
              <a:buNone/>
              <a:defRPr/>
            </a:pPr>
            <a:r>
              <a:rPr lang="en-US" sz="1800" dirty="0"/>
              <a:t>678-3400 / 678-2981 (fax)</a:t>
            </a:r>
            <a:br>
              <a:rPr lang="en-US" sz="1800" dirty="0"/>
            </a:br>
            <a:r>
              <a:rPr lang="en-US" sz="1800" dirty="0"/>
              <a:t>117 McCord Hall</a:t>
            </a:r>
            <a:br>
              <a:rPr lang="en-US" sz="1800" dirty="0"/>
            </a:br>
            <a:r>
              <a:rPr lang="en-US" sz="1800" dirty="0">
                <a:solidFill>
                  <a:schemeClr val="accent1">
                    <a:lumMod val="60000"/>
                    <a:lumOff val="40000"/>
                  </a:schemeClr>
                </a:solidFill>
                <a:hlinkClick r:id="rId2"/>
              </a:rPr>
              <a:t>kconley@memphis.edu</a:t>
            </a:r>
            <a:endParaRPr lang="en-US" sz="1800" dirty="0">
              <a:solidFill>
                <a:schemeClr val="accent1">
                  <a:lumMod val="60000"/>
                  <a:lumOff val="40000"/>
                </a:schemeClr>
              </a:solidFill>
            </a:endParaRPr>
          </a:p>
          <a:p>
            <a:pPr marL="0" indent="0">
              <a:spcBef>
                <a:spcPts val="0"/>
              </a:spcBef>
              <a:buNone/>
              <a:defRPr/>
            </a:pPr>
            <a:endParaRPr lang="en-US" sz="1800" dirty="0">
              <a:solidFill>
                <a:schemeClr val="accent1">
                  <a:lumMod val="60000"/>
                  <a:lumOff val="40000"/>
                </a:schemeClr>
              </a:solidFill>
            </a:endParaRPr>
          </a:p>
          <a:p>
            <a:pPr marL="0" indent="0">
              <a:lnSpc>
                <a:spcPct val="100000"/>
              </a:lnSpc>
              <a:buNone/>
              <a:defRPr/>
            </a:pPr>
            <a:r>
              <a:rPr lang="en-US" sz="1800" dirty="0"/>
              <a:t>Cherry Malone, LMSW (MSW Generalist Practice Year Field – 1</a:t>
            </a:r>
            <a:r>
              <a:rPr lang="en-US" sz="1800" baseline="30000" dirty="0"/>
              <a:t>st</a:t>
            </a:r>
            <a:r>
              <a:rPr lang="en-US" sz="1800" dirty="0"/>
              <a:t>  year students)</a:t>
            </a:r>
          </a:p>
          <a:p>
            <a:pPr marL="0" indent="0">
              <a:lnSpc>
                <a:spcPct val="100000"/>
              </a:lnSpc>
              <a:spcBef>
                <a:spcPts val="0"/>
              </a:spcBef>
              <a:buNone/>
              <a:defRPr/>
            </a:pPr>
            <a:r>
              <a:rPr lang="en-US" sz="1800" dirty="0"/>
              <a:t>678-3515 / 678-2981 (fax)</a:t>
            </a:r>
          </a:p>
          <a:p>
            <a:pPr marL="0" indent="0">
              <a:lnSpc>
                <a:spcPct val="100000"/>
              </a:lnSpc>
              <a:spcBef>
                <a:spcPts val="0"/>
              </a:spcBef>
              <a:buNone/>
              <a:defRPr/>
            </a:pPr>
            <a:r>
              <a:rPr lang="en-US" sz="1800" dirty="0"/>
              <a:t>223 McCord Hall</a:t>
            </a:r>
          </a:p>
          <a:p>
            <a:pPr marL="0" indent="0">
              <a:lnSpc>
                <a:spcPct val="100000"/>
              </a:lnSpc>
              <a:spcBef>
                <a:spcPts val="0"/>
              </a:spcBef>
              <a:buNone/>
              <a:defRPr/>
            </a:pPr>
            <a:r>
              <a:rPr lang="en-US" sz="1800" dirty="0">
                <a:hlinkClick r:id="rId3"/>
              </a:rPr>
              <a:t>ccmalone@memphis.edu</a:t>
            </a:r>
            <a:endParaRPr lang="en-US" sz="1800" dirty="0"/>
          </a:p>
          <a:p>
            <a:pPr marL="0" indent="0">
              <a:lnSpc>
                <a:spcPct val="100000"/>
              </a:lnSpc>
              <a:spcBef>
                <a:spcPts val="0"/>
              </a:spcBef>
              <a:buNone/>
              <a:defRPr/>
            </a:pPr>
            <a:endParaRPr lang="en-US" sz="1800" dirty="0"/>
          </a:p>
          <a:p>
            <a:pPr marL="0" indent="0">
              <a:spcBef>
                <a:spcPts val="0"/>
              </a:spcBef>
              <a:buNone/>
              <a:defRPr/>
            </a:pPr>
            <a:r>
              <a:rPr lang="en-US" sz="1800" dirty="0"/>
              <a:t>Maggie Landry, LMSW, LSSW (MSW Specialization Year Field – 2</a:t>
            </a:r>
            <a:r>
              <a:rPr lang="en-US" sz="1800" baseline="30000" dirty="0"/>
              <a:t>nd</a:t>
            </a:r>
            <a:r>
              <a:rPr lang="en-US" sz="1800" dirty="0"/>
              <a:t> year students)</a:t>
            </a:r>
          </a:p>
          <a:p>
            <a:pPr marL="0" indent="0">
              <a:spcBef>
                <a:spcPts val="0"/>
              </a:spcBef>
              <a:buNone/>
              <a:defRPr/>
            </a:pPr>
            <a:r>
              <a:rPr lang="en-US" sz="1800" dirty="0"/>
              <a:t>678-4619 / 678-2981 (fax) </a:t>
            </a:r>
            <a:br>
              <a:rPr lang="en-US" sz="1800" dirty="0"/>
            </a:br>
            <a:r>
              <a:rPr lang="en-US" sz="1800" dirty="0"/>
              <a:t>Bldg. 29 #224</a:t>
            </a:r>
            <a:br>
              <a:rPr lang="en-US" sz="1800" dirty="0"/>
            </a:br>
            <a:r>
              <a:rPr lang="en-US" sz="1800" dirty="0">
                <a:hlinkClick r:id="rId4"/>
              </a:rPr>
              <a:t>malandry@memphis.edu</a:t>
            </a:r>
            <a:r>
              <a:rPr lang="en-US" sz="1800" dirty="0"/>
              <a:t> </a:t>
            </a:r>
          </a:p>
          <a:p>
            <a:pPr marL="0" indent="0">
              <a:buNone/>
              <a:defRPr/>
            </a:pPr>
            <a:endParaRPr lang="en-US" sz="1800" dirty="0">
              <a:solidFill>
                <a:schemeClr val="accent1">
                  <a:lumMod val="60000"/>
                  <a:lumOff val="40000"/>
                </a:schemeClr>
              </a:solidFill>
            </a:endParaRPr>
          </a:p>
          <a:p>
            <a:pPr marL="0" indent="0">
              <a:lnSpc>
                <a:spcPct val="100000"/>
              </a:lnSpc>
              <a:buNone/>
              <a:defRPr/>
            </a:pPr>
            <a:endParaRPr lang="en-US" sz="1800" dirty="0"/>
          </a:p>
          <a:p>
            <a:pPr marL="0" indent="0">
              <a:buNone/>
              <a:defRPr/>
            </a:pPr>
            <a:endParaRPr lang="en-US" sz="1800" dirty="0"/>
          </a:p>
          <a:p>
            <a:pPr marL="0" indent="0">
              <a:buNone/>
              <a:defRPr/>
            </a:pPr>
            <a:endParaRPr lang="en-US" sz="2000" dirty="0"/>
          </a:p>
          <a:p>
            <a:pPr marL="0" indent="0">
              <a:buNone/>
              <a:defRPr/>
            </a:pPr>
            <a:endParaRPr lang="en-US" sz="2000" dirty="0">
              <a:solidFill>
                <a:schemeClr val="accent1">
                  <a:lumMod val="60000"/>
                  <a:lumOff val="40000"/>
                </a:schemeClr>
              </a:solidFill>
            </a:endParaRPr>
          </a:p>
          <a:p>
            <a:pPr marL="0" indent="0">
              <a:buNone/>
              <a:defRPr/>
            </a:pPr>
            <a:endParaRPr lang="en-US" dirty="0">
              <a:solidFill>
                <a:schemeClr val="accent1">
                  <a:lumMod val="60000"/>
                  <a:lumOff val="40000"/>
                </a:schemeClr>
              </a:solidFill>
              <a:ea typeface="+mn-ea"/>
              <a:cs typeface="+mn-cs"/>
            </a:endParaRPr>
          </a:p>
          <a:p>
            <a:pPr marL="0" indent="0">
              <a:buNone/>
              <a:defRPr/>
            </a:pPr>
            <a:endParaRPr lang="en-US" dirty="0">
              <a:solidFill>
                <a:schemeClr val="accent1">
                  <a:lumMod val="40000"/>
                  <a:lumOff val="60000"/>
                </a:schemeClr>
              </a:solidFill>
              <a:ea typeface="+mn-ea"/>
              <a:cs typeface="+mn-cs"/>
            </a:endParaRPr>
          </a:p>
          <a:p>
            <a:pPr marL="0" indent="0">
              <a:buNone/>
              <a:defRPr/>
            </a:pPr>
            <a:endParaRPr lang="en-US" dirty="0">
              <a:ea typeface="+mn-ea"/>
              <a:cs typeface="+mn-cs"/>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1" name="Rectangle 70">
            <a:extLst>
              <a:ext uri="{FF2B5EF4-FFF2-40B4-BE49-F238E27FC236}">
                <a16:creationId xmlns:a16="http://schemas.microsoft.com/office/drawing/2014/main" id="{FA3C7DEA-BCC2-4295-8850-1479932961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72">
            <a:extLst>
              <a:ext uri="{FF2B5EF4-FFF2-40B4-BE49-F238E27FC236}">
                <a16:creationId xmlns:a16="http://schemas.microsoft.com/office/drawing/2014/main" id="{C289949D-B9F6-468A-86FE-2694DC5AE77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12290" name="Title 1"/>
          <p:cNvSpPr>
            <a:spLocks noGrp="1"/>
          </p:cNvSpPr>
          <p:nvPr>
            <p:ph type="title"/>
          </p:nvPr>
        </p:nvSpPr>
        <p:spPr>
          <a:xfrm>
            <a:off x="1179226" y="1183211"/>
            <a:ext cx="9833548" cy="1066802"/>
          </a:xfrm>
        </p:spPr>
        <p:txBody>
          <a:bodyPr anchor="b">
            <a:normAutofit/>
          </a:bodyPr>
          <a:lstStyle/>
          <a:p>
            <a:pPr>
              <a:defRPr/>
            </a:pPr>
            <a:r>
              <a:rPr lang="en-US" sz="3600" dirty="0">
                <a:solidFill>
                  <a:schemeClr val="tx2"/>
                </a:solidFill>
                <a:ea typeface="ＭＳ Ｐゴシック" charset="0"/>
                <a:cs typeface="+mj-cs"/>
              </a:rPr>
              <a:t>Student Requirements</a:t>
            </a:r>
          </a:p>
        </p:txBody>
      </p:sp>
      <p:grpSp>
        <p:nvGrpSpPr>
          <p:cNvPr id="75" name="Group 74">
            <a:extLst>
              <a:ext uri="{FF2B5EF4-FFF2-40B4-BE49-F238E27FC236}">
                <a16:creationId xmlns:a16="http://schemas.microsoft.com/office/drawing/2014/main" id="{E4DF0958-0C87-4C28-9554-2FADC788C2B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7867135" y="0"/>
            <a:ext cx="4324865" cy="2641149"/>
            <a:chOff x="6867015" y="-1"/>
            <a:chExt cx="5324985" cy="3251912"/>
          </a:xfrm>
          <a:solidFill>
            <a:schemeClr val="accent5">
              <a:alpha val="10000"/>
            </a:schemeClr>
          </a:solidFill>
        </p:grpSpPr>
        <p:sp>
          <p:nvSpPr>
            <p:cNvPr id="12294" name="Freeform: Shape 75">
              <a:extLst>
                <a:ext uri="{FF2B5EF4-FFF2-40B4-BE49-F238E27FC236}">
                  <a16:creationId xmlns:a16="http://schemas.microsoft.com/office/drawing/2014/main" id="{DEC53B48-7B73-49D1-A6FD-9DBF5141EA7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867015" y="-1"/>
              <a:ext cx="5324985" cy="3251912"/>
            </a:xfrm>
            <a:custGeom>
              <a:avLst/>
              <a:gdLst>
                <a:gd name="connsiteX0" fmla="*/ 0 w 5324985"/>
                <a:gd name="connsiteY0" fmla="*/ 0 h 3251912"/>
                <a:gd name="connsiteX1" fmla="*/ 36826 w 5324985"/>
                <a:gd name="connsiteY1" fmla="*/ 0 h 3251912"/>
                <a:gd name="connsiteX2" fmla="*/ 45003 w 5324985"/>
                <a:gd name="connsiteY2" fmla="*/ 152909 h 3251912"/>
                <a:gd name="connsiteX3" fmla="*/ 68956 w 5324985"/>
                <a:gd name="connsiteY3" fmla="*/ 308600 h 3251912"/>
                <a:gd name="connsiteX4" fmla="*/ 167774 w 5324985"/>
                <a:gd name="connsiteY4" fmla="*/ 607968 h 3251912"/>
                <a:gd name="connsiteX5" fmla="*/ 201857 w 5324985"/>
                <a:gd name="connsiteY5" fmla="*/ 679539 h 3251912"/>
                <a:gd name="connsiteX6" fmla="*/ 239741 w 5324985"/>
                <a:gd name="connsiteY6" fmla="*/ 749488 h 3251912"/>
                <a:gd name="connsiteX7" fmla="*/ 323724 w 5324985"/>
                <a:gd name="connsiteY7" fmla="*/ 885101 h 3251912"/>
                <a:gd name="connsiteX8" fmla="*/ 416412 w 5324985"/>
                <a:gd name="connsiteY8" fmla="*/ 1016081 h 3251912"/>
                <a:gd name="connsiteX9" fmla="*/ 515719 w 5324985"/>
                <a:gd name="connsiteY9" fmla="*/ 1143356 h 3251912"/>
                <a:gd name="connsiteX10" fmla="*/ 722427 w 5324985"/>
                <a:gd name="connsiteY10" fmla="*/ 1395127 h 3251912"/>
                <a:gd name="connsiteX11" fmla="*/ 825780 w 5324985"/>
                <a:gd name="connsiteY11" fmla="*/ 1522749 h 3251912"/>
                <a:gd name="connsiteX12" fmla="*/ 926314 w 5324985"/>
                <a:gd name="connsiteY12" fmla="*/ 1651992 h 3251912"/>
                <a:gd name="connsiteX13" fmla="*/ 1026848 w 5324985"/>
                <a:gd name="connsiteY13" fmla="*/ 1776836 h 3251912"/>
                <a:gd name="connsiteX14" fmla="*/ 1131918 w 5324985"/>
                <a:gd name="connsiteY14" fmla="*/ 1897393 h 3251912"/>
                <a:gd name="connsiteX15" fmla="*/ 1354688 w 5324985"/>
                <a:gd name="connsiteY15" fmla="*/ 2124728 h 3251912"/>
                <a:gd name="connsiteX16" fmla="*/ 1855027 w 5324985"/>
                <a:gd name="connsiteY16" fmla="*/ 2504236 h 3251912"/>
                <a:gd name="connsiteX17" fmla="*/ 2131618 w 5324985"/>
                <a:gd name="connsiteY17" fmla="*/ 2646913 h 3251912"/>
                <a:gd name="connsiteX18" fmla="*/ 2423534 w 5324985"/>
                <a:gd name="connsiteY18" fmla="*/ 2754732 h 3251912"/>
                <a:gd name="connsiteX19" fmla="*/ 2727588 w 5324985"/>
                <a:gd name="connsiteY19" fmla="*/ 2829197 h 3251912"/>
                <a:gd name="connsiteX20" fmla="*/ 3041083 w 5324985"/>
                <a:gd name="connsiteY20" fmla="*/ 2870890 h 3251912"/>
                <a:gd name="connsiteX21" fmla="*/ 3360340 w 5324985"/>
                <a:gd name="connsiteY21" fmla="*/ 2883976 h 3251912"/>
                <a:gd name="connsiteX22" fmla="*/ 3439663 w 5324985"/>
                <a:gd name="connsiteY22" fmla="*/ 2883396 h 3251912"/>
                <a:gd name="connsiteX23" fmla="*/ 3478529 w 5324985"/>
                <a:gd name="connsiteY23" fmla="*/ 2882471 h 3251912"/>
                <a:gd name="connsiteX24" fmla="*/ 3517271 w 5324985"/>
                <a:gd name="connsiteY24" fmla="*/ 2880616 h 3251912"/>
                <a:gd name="connsiteX25" fmla="*/ 3671260 w 5324985"/>
                <a:gd name="connsiteY25" fmla="*/ 2867878 h 3251912"/>
                <a:gd name="connsiteX26" fmla="*/ 4265268 w 5324985"/>
                <a:gd name="connsiteY26" fmla="*/ 2716283 h 3251912"/>
                <a:gd name="connsiteX27" fmla="*/ 4546395 w 5324985"/>
                <a:gd name="connsiteY27" fmla="*/ 2584724 h 3251912"/>
                <a:gd name="connsiteX28" fmla="*/ 4817837 w 5324985"/>
                <a:gd name="connsiteY28" fmla="*/ 2424674 h 3251912"/>
                <a:gd name="connsiteX29" fmla="*/ 5081677 w 5324985"/>
                <a:gd name="connsiteY29" fmla="*/ 2243548 h 3251912"/>
                <a:gd name="connsiteX30" fmla="*/ 5211881 w 5324985"/>
                <a:gd name="connsiteY30" fmla="*/ 2147658 h 3251912"/>
                <a:gd name="connsiteX31" fmla="*/ 5324985 w 5324985"/>
                <a:gd name="connsiteY31" fmla="*/ 2062128 h 3251912"/>
                <a:gd name="connsiteX32" fmla="*/ 5324985 w 5324985"/>
                <a:gd name="connsiteY32" fmla="*/ 2514993 h 3251912"/>
                <a:gd name="connsiteX33" fmla="*/ 5314867 w 5324985"/>
                <a:gd name="connsiteY33" fmla="*/ 2522881 h 3251912"/>
                <a:gd name="connsiteX34" fmla="*/ 5038276 w 5324985"/>
                <a:gd name="connsiteY34" fmla="*/ 2722421 h 3251912"/>
                <a:gd name="connsiteX35" fmla="*/ 4741701 w 5324985"/>
                <a:gd name="connsiteY35" fmla="*/ 2904937 h 3251912"/>
                <a:gd name="connsiteX36" fmla="*/ 4420728 w 5324985"/>
                <a:gd name="connsiteY36" fmla="*/ 3058848 h 3251912"/>
                <a:gd name="connsiteX37" fmla="*/ 3717481 w 5324985"/>
                <a:gd name="connsiteY37" fmla="*/ 3237079 h 3251912"/>
                <a:gd name="connsiteX38" fmla="*/ 3535661 w 5324985"/>
                <a:gd name="connsiteY38" fmla="*/ 3249934 h 3251912"/>
                <a:gd name="connsiteX39" fmla="*/ 3490175 w 5324985"/>
                <a:gd name="connsiteY39" fmla="*/ 3251555 h 3251912"/>
                <a:gd name="connsiteX40" fmla="*/ 3444813 w 5324985"/>
                <a:gd name="connsiteY40" fmla="*/ 3251787 h 3251912"/>
                <a:gd name="connsiteX41" fmla="*/ 3355681 w 5324985"/>
                <a:gd name="connsiteY41" fmla="*/ 3250745 h 3251912"/>
                <a:gd name="connsiteX42" fmla="*/ 3179011 w 5324985"/>
                <a:gd name="connsiteY42" fmla="*/ 3243795 h 3251912"/>
                <a:gd name="connsiteX43" fmla="*/ 3002217 w 5324985"/>
                <a:gd name="connsiteY43" fmla="*/ 3227814 h 3251912"/>
                <a:gd name="connsiteX44" fmla="*/ 2650103 w 5324985"/>
                <a:gd name="connsiteY44" fmla="*/ 3170836 h 3251912"/>
                <a:gd name="connsiteX45" fmla="*/ 2305836 w 5324985"/>
                <a:gd name="connsiteY45" fmla="*/ 3072514 h 3251912"/>
                <a:gd name="connsiteX46" fmla="*/ 1978611 w 5324985"/>
                <a:gd name="connsiteY46" fmla="*/ 2929952 h 3251912"/>
                <a:gd name="connsiteX47" fmla="*/ 1678235 w 5324985"/>
                <a:gd name="connsiteY47" fmla="*/ 2744424 h 3251912"/>
                <a:gd name="connsiteX48" fmla="*/ 1175688 w 5324985"/>
                <a:gd name="connsiteY48" fmla="*/ 2277018 h 3251912"/>
                <a:gd name="connsiteX49" fmla="*/ 971310 w 5324985"/>
                <a:gd name="connsiteY49" fmla="*/ 2012044 h 3251912"/>
                <a:gd name="connsiteX50" fmla="*/ 790717 w 5324985"/>
                <a:gd name="connsiteY50" fmla="*/ 1735723 h 3251912"/>
                <a:gd name="connsiteX51" fmla="*/ 706488 w 5324985"/>
                <a:gd name="connsiteY51" fmla="*/ 1598604 h 3251912"/>
                <a:gd name="connsiteX52" fmla="*/ 618951 w 5324985"/>
                <a:gd name="connsiteY52" fmla="*/ 1463802 h 3251912"/>
                <a:gd name="connsiteX53" fmla="*/ 436273 w 5324985"/>
                <a:gd name="connsiteY53" fmla="*/ 1195355 h 3251912"/>
                <a:gd name="connsiteX54" fmla="*/ 346896 w 5324985"/>
                <a:gd name="connsiteY54" fmla="*/ 1058816 h 3251912"/>
                <a:gd name="connsiteX55" fmla="*/ 261809 w 5324985"/>
                <a:gd name="connsiteY55" fmla="*/ 919264 h 3251912"/>
                <a:gd name="connsiteX56" fmla="*/ 118487 w 5324985"/>
                <a:gd name="connsiteY56" fmla="*/ 626498 h 3251912"/>
                <a:gd name="connsiteX57" fmla="*/ 28130 w 5324985"/>
                <a:gd name="connsiteY57" fmla="*/ 315781 h 3251912"/>
                <a:gd name="connsiteX58" fmla="*/ 6751 w 5324985"/>
                <a:gd name="connsiteY58" fmla="*/ 156195 h 3251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5324985" h="3251912">
                  <a:moveTo>
                    <a:pt x="0" y="0"/>
                  </a:moveTo>
                  <a:lnTo>
                    <a:pt x="36826" y="0"/>
                  </a:lnTo>
                  <a:lnTo>
                    <a:pt x="45003" y="152909"/>
                  </a:lnTo>
                  <a:cubicBezTo>
                    <a:pt x="50351" y="205154"/>
                    <a:pt x="58290" y="257123"/>
                    <a:pt x="68956" y="308600"/>
                  </a:cubicBezTo>
                  <a:cubicBezTo>
                    <a:pt x="91393" y="411324"/>
                    <a:pt x="123882" y="511847"/>
                    <a:pt x="167774" y="607968"/>
                  </a:cubicBezTo>
                  <a:cubicBezTo>
                    <a:pt x="178195" y="632173"/>
                    <a:pt x="190333" y="655798"/>
                    <a:pt x="201857" y="679539"/>
                  </a:cubicBezTo>
                  <a:cubicBezTo>
                    <a:pt x="214363" y="702933"/>
                    <a:pt x="226255" y="726557"/>
                    <a:pt x="239741" y="749488"/>
                  </a:cubicBezTo>
                  <a:cubicBezTo>
                    <a:pt x="265488" y="795812"/>
                    <a:pt x="294176" y="840746"/>
                    <a:pt x="323724" y="885101"/>
                  </a:cubicBezTo>
                  <a:cubicBezTo>
                    <a:pt x="353149" y="929572"/>
                    <a:pt x="384657" y="972885"/>
                    <a:pt x="416412" y="1016081"/>
                  </a:cubicBezTo>
                  <a:cubicBezTo>
                    <a:pt x="448655" y="1058931"/>
                    <a:pt x="482127" y="1101202"/>
                    <a:pt x="515719" y="1143356"/>
                  </a:cubicBezTo>
                  <a:cubicBezTo>
                    <a:pt x="583027" y="1227782"/>
                    <a:pt x="653402" y="1310470"/>
                    <a:pt x="722427" y="1395127"/>
                  </a:cubicBezTo>
                  <a:cubicBezTo>
                    <a:pt x="757123" y="1437282"/>
                    <a:pt x="791697" y="1479783"/>
                    <a:pt x="825780" y="1522749"/>
                  </a:cubicBezTo>
                  <a:cubicBezTo>
                    <a:pt x="859742" y="1565367"/>
                    <a:pt x="893457" y="1610649"/>
                    <a:pt x="926314" y="1651992"/>
                  </a:cubicBezTo>
                  <a:cubicBezTo>
                    <a:pt x="958927" y="1694379"/>
                    <a:pt x="993132" y="1735492"/>
                    <a:pt x="1026848" y="1776836"/>
                  </a:cubicBezTo>
                  <a:cubicBezTo>
                    <a:pt x="1061545" y="1817485"/>
                    <a:pt x="1095996" y="1858133"/>
                    <a:pt x="1131918" y="1897393"/>
                  </a:cubicBezTo>
                  <a:cubicBezTo>
                    <a:pt x="1203273" y="1976376"/>
                    <a:pt x="1277447" y="2052463"/>
                    <a:pt x="1354688" y="2124728"/>
                  </a:cubicBezTo>
                  <a:cubicBezTo>
                    <a:pt x="1509411" y="2268911"/>
                    <a:pt x="1676396" y="2397575"/>
                    <a:pt x="1855027" y="2504236"/>
                  </a:cubicBezTo>
                  <a:cubicBezTo>
                    <a:pt x="1944528" y="2557277"/>
                    <a:pt x="2036357" y="2605917"/>
                    <a:pt x="2131618" y="2646913"/>
                  </a:cubicBezTo>
                  <a:cubicBezTo>
                    <a:pt x="2226267" y="2689068"/>
                    <a:pt x="2323981" y="2724622"/>
                    <a:pt x="2423534" y="2754732"/>
                  </a:cubicBezTo>
                  <a:cubicBezTo>
                    <a:pt x="2523087" y="2784958"/>
                    <a:pt x="2624602" y="2809394"/>
                    <a:pt x="2727588" y="2829197"/>
                  </a:cubicBezTo>
                  <a:cubicBezTo>
                    <a:pt x="2830698" y="2848653"/>
                    <a:pt x="2935522" y="2861971"/>
                    <a:pt x="3041083" y="2870890"/>
                  </a:cubicBezTo>
                  <a:cubicBezTo>
                    <a:pt x="3146644" y="2879922"/>
                    <a:pt x="3253307" y="2883860"/>
                    <a:pt x="3360340" y="2883976"/>
                  </a:cubicBezTo>
                  <a:cubicBezTo>
                    <a:pt x="3387067" y="2883976"/>
                    <a:pt x="3414162" y="2884439"/>
                    <a:pt x="3439663" y="2883396"/>
                  </a:cubicBezTo>
                  <a:lnTo>
                    <a:pt x="3478529" y="2882471"/>
                  </a:lnTo>
                  <a:lnTo>
                    <a:pt x="3517271" y="2880616"/>
                  </a:lnTo>
                  <a:cubicBezTo>
                    <a:pt x="3568887" y="2878417"/>
                    <a:pt x="3620257" y="2873552"/>
                    <a:pt x="3671260" y="2867878"/>
                  </a:cubicBezTo>
                  <a:cubicBezTo>
                    <a:pt x="3875515" y="2844253"/>
                    <a:pt x="4074253" y="2792486"/>
                    <a:pt x="4265268" y="2716283"/>
                  </a:cubicBezTo>
                  <a:cubicBezTo>
                    <a:pt x="4361020" y="2678529"/>
                    <a:pt x="4454444" y="2633710"/>
                    <a:pt x="4546395" y="2584724"/>
                  </a:cubicBezTo>
                  <a:cubicBezTo>
                    <a:pt x="4638470" y="2535967"/>
                    <a:pt x="4728827" y="2481885"/>
                    <a:pt x="4817837" y="2424674"/>
                  </a:cubicBezTo>
                  <a:cubicBezTo>
                    <a:pt x="4906846" y="2367348"/>
                    <a:pt x="4994385" y="2306317"/>
                    <a:pt x="5081677" y="2243548"/>
                  </a:cubicBezTo>
                  <a:cubicBezTo>
                    <a:pt x="5125201" y="2212164"/>
                    <a:pt x="5168603" y="2179969"/>
                    <a:pt x="5211881" y="2147658"/>
                  </a:cubicBezTo>
                  <a:lnTo>
                    <a:pt x="5324985" y="2062128"/>
                  </a:lnTo>
                  <a:lnTo>
                    <a:pt x="5324985" y="2514993"/>
                  </a:lnTo>
                  <a:lnTo>
                    <a:pt x="5314867" y="2522881"/>
                  </a:lnTo>
                  <a:cubicBezTo>
                    <a:pt x="5225490" y="2591325"/>
                    <a:pt x="5133783" y="2658379"/>
                    <a:pt x="5038276" y="2722421"/>
                  </a:cubicBezTo>
                  <a:cubicBezTo>
                    <a:pt x="4942892" y="2786348"/>
                    <a:pt x="4844810" y="2848422"/>
                    <a:pt x="4741701" y="2904937"/>
                  </a:cubicBezTo>
                  <a:cubicBezTo>
                    <a:pt x="4638592" y="2961337"/>
                    <a:pt x="4531929" y="3013683"/>
                    <a:pt x="4420728" y="3058848"/>
                  </a:cubicBezTo>
                  <a:cubicBezTo>
                    <a:pt x="4199063" y="3150338"/>
                    <a:pt x="3959621" y="3211485"/>
                    <a:pt x="3717481" y="3237079"/>
                  </a:cubicBezTo>
                  <a:cubicBezTo>
                    <a:pt x="3656914" y="3243101"/>
                    <a:pt x="3596227" y="3247966"/>
                    <a:pt x="3535661" y="3249934"/>
                  </a:cubicBezTo>
                  <a:lnTo>
                    <a:pt x="3490175" y="3251555"/>
                  </a:lnTo>
                  <a:lnTo>
                    <a:pt x="3444813" y="3251787"/>
                  </a:lnTo>
                  <a:cubicBezTo>
                    <a:pt x="3414162" y="3252250"/>
                    <a:pt x="3385105" y="3251324"/>
                    <a:pt x="3355681" y="3250745"/>
                  </a:cubicBezTo>
                  <a:cubicBezTo>
                    <a:pt x="3296954" y="3250050"/>
                    <a:pt x="3237860" y="3246692"/>
                    <a:pt x="3179011" y="3243795"/>
                  </a:cubicBezTo>
                  <a:cubicBezTo>
                    <a:pt x="3120039" y="3239164"/>
                    <a:pt x="3061067" y="3234878"/>
                    <a:pt x="3002217" y="3227814"/>
                  </a:cubicBezTo>
                  <a:cubicBezTo>
                    <a:pt x="2884397" y="3214496"/>
                    <a:pt x="2766699" y="3196314"/>
                    <a:pt x="2650103" y="3170836"/>
                  </a:cubicBezTo>
                  <a:cubicBezTo>
                    <a:pt x="2533510" y="3145358"/>
                    <a:pt x="2418263" y="3112583"/>
                    <a:pt x="2305836" y="3072514"/>
                  </a:cubicBezTo>
                  <a:cubicBezTo>
                    <a:pt x="2193410" y="3032328"/>
                    <a:pt x="2083926" y="2984383"/>
                    <a:pt x="1978611" y="2929952"/>
                  </a:cubicBezTo>
                  <a:cubicBezTo>
                    <a:pt x="1873663" y="2874711"/>
                    <a:pt x="1772884" y="2812985"/>
                    <a:pt x="1678235" y="2744424"/>
                  </a:cubicBezTo>
                  <a:cubicBezTo>
                    <a:pt x="1488201" y="2608001"/>
                    <a:pt x="1321708" y="2448068"/>
                    <a:pt x="1175688" y="2277018"/>
                  </a:cubicBezTo>
                  <a:cubicBezTo>
                    <a:pt x="1102985" y="2191086"/>
                    <a:pt x="1035309" y="2102377"/>
                    <a:pt x="971310" y="2012044"/>
                  </a:cubicBezTo>
                  <a:cubicBezTo>
                    <a:pt x="907188" y="1921714"/>
                    <a:pt x="847358" y="1829413"/>
                    <a:pt x="790717" y="1735723"/>
                  </a:cubicBezTo>
                  <a:cubicBezTo>
                    <a:pt x="761782" y="1688357"/>
                    <a:pt x="735300" y="1644002"/>
                    <a:pt x="706488" y="1598604"/>
                  </a:cubicBezTo>
                  <a:cubicBezTo>
                    <a:pt x="677922" y="1553555"/>
                    <a:pt x="648866" y="1508505"/>
                    <a:pt x="618951" y="1463802"/>
                  </a:cubicBezTo>
                  <a:lnTo>
                    <a:pt x="436273" y="1195355"/>
                  </a:lnTo>
                  <a:cubicBezTo>
                    <a:pt x="405990" y="1150189"/>
                    <a:pt x="376075" y="1104792"/>
                    <a:pt x="346896" y="1058816"/>
                  </a:cubicBezTo>
                  <a:cubicBezTo>
                    <a:pt x="317716" y="1012838"/>
                    <a:pt x="288782" y="966747"/>
                    <a:pt x="261809" y="919264"/>
                  </a:cubicBezTo>
                  <a:cubicBezTo>
                    <a:pt x="207742" y="824764"/>
                    <a:pt x="158088" y="727485"/>
                    <a:pt x="118487" y="626498"/>
                  </a:cubicBezTo>
                  <a:cubicBezTo>
                    <a:pt x="78151" y="525859"/>
                    <a:pt x="48237" y="421515"/>
                    <a:pt x="28130" y="315781"/>
                  </a:cubicBezTo>
                  <a:cubicBezTo>
                    <a:pt x="18506" y="262914"/>
                    <a:pt x="11425" y="209642"/>
                    <a:pt x="6751" y="156195"/>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7DEDDC41-2C98-4AF1-A0EA-AEEC34827C2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16467" y="-1"/>
              <a:ext cx="5275533" cy="2980757"/>
            </a:xfrm>
            <a:custGeom>
              <a:avLst/>
              <a:gdLst>
                <a:gd name="connsiteX0" fmla="*/ 0 w 5275533"/>
                <a:gd name="connsiteY0" fmla="*/ 0 h 2980757"/>
                <a:gd name="connsiteX1" fmla="*/ 201166 w 5275533"/>
                <a:gd name="connsiteY1" fmla="*/ 0 h 2980757"/>
                <a:gd name="connsiteX2" fmla="*/ 206734 w 5275533"/>
                <a:gd name="connsiteY2" fmla="*/ 89286 h 2980757"/>
                <a:gd name="connsiteX3" fmla="*/ 232051 w 5275533"/>
                <a:gd name="connsiteY3" fmla="*/ 226897 h 2980757"/>
                <a:gd name="connsiteX4" fmla="*/ 332707 w 5275533"/>
                <a:gd name="connsiteY4" fmla="*/ 487120 h 2980757"/>
                <a:gd name="connsiteX5" fmla="*/ 402959 w 5275533"/>
                <a:gd name="connsiteY5" fmla="*/ 609647 h 2980757"/>
                <a:gd name="connsiteX6" fmla="*/ 483631 w 5275533"/>
                <a:gd name="connsiteY6" fmla="*/ 728236 h 2980757"/>
                <a:gd name="connsiteX7" fmla="*/ 669986 w 5275533"/>
                <a:gd name="connsiteY7" fmla="*/ 957424 h 2980757"/>
                <a:gd name="connsiteX8" fmla="*/ 871667 w 5275533"/>
                <a:gd name="connsiteY8" fmla="*/ 1188348 h 2980757"/>
                <a:gd name="connsiteX9" fmla="*/ 971956 w 5275533"/>
                <a:gd name="connsiteY9" fmla="*/ 1308905 h 2980757"/>
                <a:gd name="connsiteX10" fmla="*/ 1020139 w 5275533"/>
                <a:gd name="connsiteY10" fmla="*/ 1368084 h 2980757"/>
                <a:gd name="connsiteX11" fmla="*/ 1067340 w 5275533"/>
                <a:gd name="connsiteY11" fmla="*/ 1424715 h 2980757"/>
                <a:gd name="connsiteX12" fmla="*/ 1472909 w 5275533"/>
                <a:gd name="connsiteY12" fmla="*/ 1843252 h 2980757"/>
                <a:gd name="connsiteX13" fmla="*/ 1688567 w 5275533"/>
                <a:gd name="connsiteY13" fmla="*/ 2031559 h 2980757"/>
                <a:gd name="connsiteX14" fmla="*/ 1914401 w 5275533"/>
                <a:gd name="connsiteY14" fmla="*/ 2205156 h 2980757"/>
                <a:gd name="connsiteX15" fmla="*/ 2418909 w 5275533"/>
                <a:gd name="connsiteY15" fmla="*/ 2479741 h 2980757"/>
                <a:gd name="connsiteX16" fmla="*/ 2701141 w 5275533"/>
                <a:gd name="connsiteY16" fmla="*/ 2557333 h 2980757"/>
                <a:gd name="connsiteX17" fmla="*/ 2773475 w 5275533"/>
                <a:gd name="connsiteY17" fmla="*/ 2570999 h 2980757"/>
                <a:gd name="connsiteX18" fmla="*/ 2846424 w 5275533"/>
                <a:gd name="connsiteY18" fmla="*/ 2582465 h 2980757"/>
                <a:gd name="connsiteX19" fmla="*/ 2993669 w 5275533"/>
                <a:gd name="connsiteY19" fmla="*/ 2598909 h 2980757"/>
                <a:gd name="connsiteX20" fmla="*/ 3067721 w 5275533"/>
                <a:gd name="connsiteY20" fmla="*/ 2604237 h 2980757"/>
                <a:gd name="connsiteX21" fmla="*/ 3142019 w 5275533"/>
                <a:gd name="connsiteY21" fmla="*/ 2607943 h 2980757"/>
                <a:gd name="connsiteX22" fmla="*/ 3216561 w 5275533"/>
                <a:gd name="connsiteY22" fmla="*/ 2609564 h 2980757"/>
                <a:gd name="connsiteX23" fmla="*/ 3291225 w 5275533"/>
                <a:gd name="connsiteY23" fmla="*/ 2609217 h 2980757"/>
                <a:gd name="connsiteX24" fmla="*/ 3328619 w 5275533"/>
                <a:gd name="connsiteY24" fmla="*/ 2608869 h 2980757"/>
                <a:gd name="connsiteX25" fmla="*/ 3364665 w 5275533"/>
                <a:gd name="connsiteY25" fmla="*/ 2607363 h 2980757"/>
                <a:gd name="connsiteX26" fmla="*/ 3400587 w 5275533"/>
                <a:gd name="connsiteY26" fmla="*/ 2605627 h 2980757"/>
                <a:gd name="connsiteX27" fmla="*/ 3436387 w 5275533"/>
                <a:gd name="connsiteY27" fmla="*/ 2602847 h 2980757"/>
                <a:gd name="connsiteX28" fmla="*/ 3578361 w 5275533"/>
                <a:gd name="connsiteY28" fmla="*/ 2586286 h 2980757"/>
                <a:gd name="connsiteX29" fmla="*/ 4119159 w 5275533"/>
                <a:gd name="connsiteY29" fmla="*/ 2418594 h 2980757"/>
                <a:gd name="connsiteX30" fmla="*/ 4618765 w 5275533"/>
                <a:gd name="connsiteY30" fmla="*/ 2124668 h 2980757"/>
                <a:gd name="connsiteX31" fmla="*/ 4739895 w 5275533"/>
                <a:gd name="connsiteY31" fmla="*/ 2038275 h 2980757"/>
                <a:gd name="connsiteX32" fmla="*/ 4861027 w 5275533"/>
                <a:gd name="connsiteY32" fmla="*/ 1948986 h 2980757"/>
                <a:gd name="connsiteX33" fmla="*/ 5106354 w 5275533"/>
                <a:gd name="connsiteY33" fmla="*/ 1763690 h 2980757"/>
                <a:gd name="connsiteX34" fmla="*/ 5275533 w 5275533"/>
                <a:gd name="connsiteY34" fmla="*/ 1641017 h 2980757"/>
                <a:gd name="connsiteX35" fmla="*/ 5275533 w 5275533"/>
                <a:gd name="connsiteY35" fmla="*/ 2257481 h 2980757"/>
                <a:gd name="connsiteX36" fmla="*/ 5168881 w 5275533"/>
                <a:gd name="connsiteY36" fmla="*/ 2332084 h 2980757"/>
                <a:gd name="connsiteX37" fmla="*/ 5036225 w 5275533"/>
                <a:gd name="connsiteY37" fmla="*/ 2421489 h 2980757"/>
                <a:gd name="connsiteX38" fmla="*/ 4899401 w 5275533"/>
                <a:gd name="connsiteY38" fmla="*/ 2508347 h 2980757"/>
                <a:gd name="connsiteX39" fmla="*/ 4612145 w 5275533"/>
                <a:gd name="connsiteY39" fmla="*/ 2671407 h 2980757"/>
                <a:gd name="connsiteX40" fmla="*/ 4303187 w 5275533"/>
                <a:gd name="connsiteY40" fmla="*/ 2810030 h 2980757"/>
                <a:gd name="connsiteX41" fmla="*/ 3630835 w 5275533"/>
                <a:gd name="connsiteY41" fmla="*/ 2969500 h 2980757"/>
                <a:gd name="connsiteX42" fmla="*/ 3457719 w 5275533"/>
                <a:gd name="connsiteY42" fmla="*/ 2979808 h 2980757"/>
                <a:gd name="connsiteX43" fmla="*/ 3414441 w 5275533"/>
                <a:gd name="connsiteY43" fmla="*/ 2980733 h 2980757"/>
                <a:gd name="connsiteX44" fmla="*/ 3371285 w 5275533"/>
                <a:gd name="connsiteY44" fmla="*/ 2980502 h 2980757"/>
                <a:gd name="connsiteX45" fmla="*/ 3328252 w 5275533"/>
                <a:gd name="connsiteY45" fmla="*/ 2980039 h 2980757"/>
                <a:gd name="connsiteX46" fmla="*/ 3286445 w 5275533"/>
                <a:gd name="connsiteY46" fmla="*/ 2978534 h 2980757"/>
                <a:gd name="connsiteX47" fmla="*/ 2952475 w 5275533"/>
                <a:gd name="connsiteY47" fmla="*/ 2953402 h 2980757"/>
                <a:gd name="connsiteX48" fmla="*/ 2620591 w 5275533"/>
                <a:gd name="connsiteY48" fmla="*/ 2898046 h 2980757"/>
                <a:gd name="connsiteX49" fmla="*/ 2294591 w 5275533"/>
                <a:gd name="connsiteY49" fmla="*/ 2811305 h 2980757"/>
                <a:gd name="connsiteX50" fmla="*/ 1670544 w 5275533"/>
                <a:gd name="connsiteY50" fmla="*/ 2550501 h 2980757"/>
                <a:gd name="connsiteX51" fmla="*/ 1144703 w 5275533"/>
                <a:gd name="connsiteY51" fmla="*/ 2144472 h 2980757"/>
                <a:gd name="connsiteX52" fmla="*/ 931497 w 5275533"/>
                <a:gd name="connsiteY52" fmla="*/ 1900114 h 2980757"/>
                <a:gd name="connsiteX53" fmla="*/ 745265 w 5275533"/>
                <a:gd name="connsiteY53" fmla="*/ 1641395 h 2980757"/>
                <a:gd name="connsiteX54" fmla="*/ 701741 w 5275533"/>
                <a:gd name="connsiteY54" fmla="*/ 1575500 h 2980757"/>
                <a:gd name="connsiteX55" fmla="*/ 660178 w 5275533"/>
                <a:gd name="connsiteY55" fmla="*/ 1511573 h 2980757"/>
                <a:gd name="connsiteX56" fmla="*/ 578158 w 5275533"/>
                <a:gd name="connsiteY56" fmla="*/ 1387656 h 2980757"/>
                <a:gd name="connsiteX57" fmla="*/ 408230 w 5275533"/>
                <a:gd name="connsiteY57" fmla="*/ 1134497 h 2980757"/>
                <a:gd name="connsiteX58" fmla="*/ 242349 w 5275533"/>
                <a:gd name="connsiteY58" fmla="*/ 866860 h 2980757"/>
                <a:gd name="connsiteX59" fmla="*/ 167562 w 5275533"/>
                <a:gd name="connsiteY59" fmla="*/ 724994 h 2980757"/>
                <a:gd name="connsiteX60" fmla="*/ 104054 w 5275533"/>
                <a:gd name="connsiteY60" fmla="*/ 576525 h 2980757"/>
                <a:gd name="connsiteX61" fmla="*/ 55381 w 5275533"/>
                <a:gd name="connsiteY61" fmla="*/ 422499 h 2980757"/>
                <a:gd name="connsiteX62" fmla="*/ 37236 w 5275533"/>
                <a:gd name="connsiteY62" fmla="*/ 343980 h 2980757"/>
                <a:gd name="connsiteX63" fmla="*/ 29267 w 5275533"/>
                <a:gd name="connsiteY63" fmla="*/ 304604 h 2980757"/>
                <a:gd name="connsiteX64" fmla="*/ 22646 w 5275533"/>
                <a:gd name="connsiteY64" fmla="*/ 265113 h 2980757"/>
                <a:gd name="connsiteX65" fmla="*/ 3903 w 5275533"/>
                <a:gd name="connsiteY65" fmla="*/ 106787 h 2980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5275533" h="2980757">
                  <a:moveTo>
                    <a:pt x="0" y="0"/>
                  </a:moveTo>
                  <a:lnTo>
                    <a:pt x="201166" y="0"/>
                  </a:lnTo>
                  <a:lnTo>
                    <a:pt x="206734" y="89286"/>
                  </a:lnTo>
                  <a:cubicBezTo>
                    <a:pt x="212220" y="135755"/>
                    <a:pt x="220465" y="181731"/>
                    <a:pt x="232051" y="226897"/>
                  </a:cubicBezTo>
                  <a:cubicBezTo>
                    <a:pt x="254855" y="317344"/>
                    <a:pt x="290287" y="403854"/>
                    <a:pt x="332707" y="487120"/>
                  </a:cubicBezTo>
                  <a:cubicBezTo>
                    <a:pt x="354163" y="528696"/>
                    <a:pt x="377948" y="569461"/>
                    <a:pt x="402959" y="609647"/>
                  </a:cubicBezTo>
                  <a:cubicBezTo>
                    <a:pt x="428337" y="649717"/>
                    <a:pt x="455433" y="689209"/>
                    <a:pt x="483631" y="728236"/>
                  </a:cubicBezTo>
                  <a:cubicBezTo>
                    <a:pt x="540764" y="806061"/>
                    <a:pt x="604271" y="881569"/>
                    <a:pt x="669986" y="957424"/>
                  </a:cubicBezTo>
                  <a:cubicBezTo>
                    <a:pt x="735701" y="1033395"/>
                    <a:pt x="804359" y="1109366"/>
                    <a:pt x="871667" y="1188348"/>
                  </a:cubicBezTo>
                  <a:cubicBezTo>
                    <a:pt x="905383" y="1227723"/>
                    <a:pt x="938731" y="1268025"/>
                    <a:pt x="971956" y="1308905"/>
                  </a:cubicBezTo>
                  <a:lnTo>
                    <a:pt x="1020139" y="1368084"/>
                  </a:lnTo>
                  <a:cubicBezTo>
                    <a:pt x="1035954" y="1386962"/>
                    <a:pt x="1051035" y="1406302"/>
                    <a:pt x="1067340" y="1424715"/>
                  </a:cubicBezTo>
                  <a:cubicBezTo>
                    <a:pt x="1194602" y="1574573"/>
                    <a:pt x="1332652" y="1712503"/>
                    <a:pt x="1472909" y="1843252"/>
                  </a:cubicBezTo>
                  <a:cubicBezTo>
                    <a:pt x="1543406" y="1908337"/>
                    <a:pt x="1615128" y="1971221"/>
                    <a:pt x="1688567" y="2031559"/>
                  </a:cubicBezTo>
                  <a:cubicBezTo>
                    <a:pt x="1762006" y="2091895"/>
                    <a:pt x="1836793" y="2150263"/>
                    <a:pt x="1914401" y="2205156"/>
                  </a:cubicBezTo>
                  <a:cubicBezTo>
                    <a:pt x="2069003" y="2315176"/>
                    <a:pt x="2235742" y="2413498"/>
                    <a:pt x="2418909" y="2479741"/>
                  </a:cubicBezTo>
                  <a:cubicBezTo>
                    <a:pt x="2510249" y="2512863"/>
                    <a:pt x="2604898" y="2538225"/>
                    <a:pt x="2701141" y="2557333"/>
                  </a:cubicBezTo>
                  <a:cubicBezTo>
                    <a:pt x="2725293" y="2561850"/>
                    <a:pt x="2749201" y="2567062"/>
                    <a:pt x="2773475" y="2570999"/>
                  </a:cubicBezTo>
                  <a:lnTo>
                    <a:pt x="2846424" y="2582465"/>
                  </a:lnTo>
                  <a:cubicBezTo>
                    <a:pt x="2895343" y="2588602"/>
                    <a:pt x="2944261" y="2595088"/>
                    <a:pt x="2993669" y="2598909"/>
                  </a:cubicBezTo>
                  <a:cubicBezTo>
                    <a:pt x="3018313" y="2601110"/>
                    <a:pt x="3042956" y="2603195"/>
                    <a:pt x="3067721" y="2604237"/>
                  </a:cubicBezTo>
                  <a:cubicBezTo>
                    <a:pt x="3092487" y="2605394"/>
                    <a:pt x="3117130" y="2607247"/>
                    <a:pt x="3142019" y="2607943"/>
                  </a:cubicBezTo>
                  <a:lnTo>
                    <a:pt x="3216561" y="2609564"/>
                  </a:lnTo>
                  <a:cubicBezTo>
                    <a:pt x="3241326" y="2610142"/>
                    <a:pt x="3266337" y="2609333"/>
                    <a:pt x="3291225" y="2609217"/>
                  </a:cubicBezTo>
                  <a:lnTo>
                    <a:pt x="3328619" y="2608869"/>
                  </a:lnTo>
                  <a:cubicBezTo>
                    <a:pt x="3340757" y="2608522"/>
                    <a:pt x="3352649" y="2607827"/>
                    <a:pt x="3364665" y="2607363"/>
                  </a:cubicBezTo>
                  <a:cubicBezTo>
                    <a:pt x="3376679" y="2606784"/>
                    <a:pt x="3388695" y="2606438"/>
                    <a:pt x="3400587" y="2605627"/>
                  </a:cubicBezTo>
                  <a:lnTo>
                    <a:pt x="3436387" y="2602847"/>
                  </a:lnTo>
                  <a:cubicBezTo>
                    <a:pt x="3484079" y="2599257"/>
                    <a:pt x="3531404" y="2593235"/>
                    <a:pt x="3578361" y="2586286"/>
                  </a:cubicBezTo>
                  <a:cubicBezTo>
                    <a:pt x="3766310" y="2556871"/>
                    <a:pt x="3947025" y="2499314"/>
                    <a:pt x="4119159" y="2418594"/>
                  </a:cubicBezTo>
                  <a:cubicBezTo>
                    <a:pt x="4291907" y="2338801"/>
                    <a:pt x="4456317" y="2236657"/>
                    <a:pt x="4618765" y="2124668"/>
                  </a:cubicBezTo>
                  <a:cubicBezTo>
                    <a:pt x="4659346" y="2096759"/>
                    <a:pt x="4699682" y="2067575"/>
                    <a:pt x="4739895" y="2038275"/>
                  </a:cubicBezTo>
                  <a:cubicBezTo>
                    <a:pt x="4780355" y="2008976"/>
                    <a:pt x="4820691" y="1979212"/>
                    <a:pt x="4861027" y="1948986"/>
                  </a:cubicBezTo>
                  <a:lnTo>
                    <a:pt x="5106354" y="1763690"/>
                  </a:lnTo>
                  <a:lnTo>
                    <a:pt x="5275533" y="1641017"/>
                  </a:lnTo>
                  <a:lnTo>
                    <a:pt x="5275533" y="2257481"/>
                  </a:lnTo>
                  <a:lnTo>
                    <a:pt x="5168881" y="2332084"/>
                  </a:lnTo>
                  <a:cubicBezTo>
                    <a:pt x="5125235" y="2362079"/>
                    <a:pt x="5081099" y="2391958"/>
                    <a:pt x="5036225" y="2421489"/>
                  </a:cubicBezTo>
                  <a:cubicBezTo>
                    <a:pt x="4991231" y="2450790"/>
                    <a:pt x="4945867" y="2479857"/>
                    <a:pt x="4899401" y="2508347"/>
                  </a:cubicBezTo>
                  <a:cubicBezTo>
                    <a:pt x="4806959" y="2565440"/>
                    <a:pt x="4711574" y="2620798"/>
                    <a:pt x="4612145" y="2671407"/>
                  </a:cubicBezTo>
                  <a:cubicBezTo>
                    <a:pt x="4512836" y="2722247"/>
                    <a:pt x="4410095" y="2769496"/>
                    <a:pt x="4303187" y="2810030"/>
                  </a:cubicBezTo>
                  <a:cubicBezTo>
                    <a:pt x="4090349" y="2892256"/>
                    <a:pt x="3861694" y="2947728"/>
                    <a:pt x="3630835" y="2969500"/>
                  </a:cubicBezTo>
                  <a:cubicBezTo>
                    <a:pt x="3573089" y="2974712"/>
                    <a:pt x="3515343" y="2978649"/>
                    <a:pt x="3457719" y="2979808"/>
                  </a:cubicBezTo>
                  <a:lnTo>
                    <a:pt x="3414441" y="2980733"/>
                  </a:lnTo>
                  <a:cubicBezTo>
                    <a:pt x="3400097" y="2980850"/>
                    <a:pt x="3385630" y="2980502"/>
                    <a:pt x="3371285" y="2980502"/>
                  </a:cubicBezTo>
                  <a:lnTo>
                    <a:pt x="3328252" y="2980039"/>
                  </a:lnTo>
                  <a:lnTo>
                    <a:pt x="3286445" y="2978534"/>
                  </a:lnTo>
                  <a:cubicBezTo>
                    <a:pt x="3175121" y="2975174"/>
                    <a:pt x="3063553" y="2966837"/>
                    <a:pt x="2952475" y="2953402"/>
                  </a:cubicBezTo>
                  <a:cubicBezTo>
                    <a:pt x="2841275" y="2940664"/>
                    <a:pt x="2730319" y="2922365"/>
                    <a:pt x="2620591" y="2898046"/>
                  </a:cubicBezTo>
                  <a:cubicBezTo>
                    <a:pt x="2510984" y="2873494"/>
                    <a:pt x="2402235" y="2844426"/>
                    <a:pt x="2294591" y="2811305"/>
                  </a:cubicBezTo>
                  <a:cubicBezTo>
                    <a:pt x="2079669" y="2744483"/>
                    <a:pt x="1867198" y="2661331"/>
                    <a:pt x="1670544" y="2550501"/>
                  </a:cubicBezTo>
                  <a:cubicBezTo>
                    <a:pt x="1473767" y="2439903"/>
                    <a:pt x="1298079" y="2299657"/>
                    <a:pt x="1144703" y="2144472"/>
                  </a:cubicBezTo>
                  <a:cubicBezTo>
                    <a:pt x="1067586" y="2066996"/>
                    <a:pt x="997458" y="1984539"/>
                    <a:pt x="931497" y="1900114"/>
                  </a:cubicBezTo>
                  <a:cubicBezTo>
                    <a:pt x="865906" y="1815342"/>
                    <a:pt x="803500" y="1729295"/>
                    <a:pt x="745265" y="1641395"/>
                  </a:cubicBezTo>
                  <a:cubicBezTo>
                    <a:pt x="730307" y="1619623"/>
                    <a:pt x="716207" y="1597503"/>
                    <a:pt x="701741" y="1575500"/>
                  </a:cubicBezTo>
                  <a:lnTo>
                    <a:pt x="660178" y="1511573"/>
                  </a:lnTo>
                  <a:cubicBezTo>
                    <a:pt x="633574" y="1470229"/>
                    <a:pt x="605989" y="1429232"/>
                    <a:pt x="578158" y="1387656"/>
                  </a:cubicBezTo>
                  <a:lnTo>
                    <a:pt x="408230" y="1134497"/>
                  </a:lnTo>
                  <a:cubicBezTo>
                    <a:pt x="351220" y="1048219"/>
                    <a:pt x="294945" y="959392"/>
                    <a:pt x="242349" y="866860"/>
                  </a:cubicBezTo>
                  <a:cubicBezTo>
                    <a:pt x="216112" y="820536"/>
                    <a:pt x="190734" y="773402"/>
                    <a:pt x="167562" y="724994"/>
                  </a:cubicBezTo>
                  <a:cubicBezTo>
                    <a:pt x="144513" y="676469"/>
                    <a:pt x="123057" y="627019"/>
                    <a:pt x="104054" y="576525"/>
                  </a:cubicBezTo>
                  <a:cubicBezTo>
                    <a:pt x="85418" y="525917"/>
                    <a:pt x="68867" y="474613"/>
                    <a:pt x="55381" y="422499"/>
                  </a:cubicBezTo>
                  <a:cubicBezTo>
                    <a:pt x="49006" y="396442"/>
                    <a:pt x="42508" y="370269"/>
                    <a:pt x="37236" y="343980"/>
                  </a:cubicBezTo>
                  <a:lnTo>
                    <a:pt x="29267" y="304604"/>
                  </a:lnTo>
                  <a:lnTo>
                    <a:pt x="22646" y="265113"/>
                  </a:lnTo>
                  <a:cubicBezTo>
                    <a:pt x="14003" y="212420"/>
                    <a:pt x="7872" y="159582"/>
                    <a:pt x="3903" y="106787"/>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Shape 77">
              <a:extLst>
                <a:ext uri="{FF2B5EF4-FFF2-40B4-BE49-F238E27FC236}">
                  <a16:creationId xmlns:a16="http://schemas.microsoft.com/office/drawing/2014/main" id="{D2208F20-F93C-4530-8370-FC7818BABB3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21214" y="-1"/>
              <a:ext cx="5270786" cy="2927775"/>
            </a:xfrm>
            <a:custGeom>
              <a:avLst/>
              <a:gdLst>
                <a:gd name="connsiteX0" fmla="*/ 0 w 5270786"/>
                <a:gd name="connsiteY0" fmla="*/ 0 h 2927775"/>
                <a:gd name="connsiteX1" fmla="*/ 613805 w 5270786"/>
                <a:gd name="connsiteY1" fmla="*/ 0 h 2927775"/>
                <a:gd name="connsiteX2" fmla="*/ 618487 w 5270786"/>
                <a:gd name="connsiteY2" fmla="*/ 85404 h 2927775"/>
                <a:gd name="connsiteX3" fmla="*/ 1054084 w 5270786"/>
                <a:gd name="connsiteY3" fmla="*/ 895200 h 2927775"/>
                <a:gd name="connsiteX4" fmla="*/ 1276976 w 5270786"/>
                <a:gd name="connsiteY4" fmla="*/ 1191325 h 2927775"/>
                <a:gd name="connsiteX5" fmla="*/ 3368450 w 5270786"/>
                <a:gd name="connsiteY5" fmla="*/ 2348843 h 2927775"/>
                <a:gd name="connsiteX6" fmla="*/ 4956151 w 5270786"/>
                <a:gd name="connsiteY6" fmla="*/ 1636730 h 2927775"/>
                <a:gd name="connsiteX7" fmla="*/ 5149372 w 5270786"/>
                <a:gd name="connsiteY7" fmla="*/ 1495325 h 2927775"/>
                <a:gd name="connsiteX8" fmla="*/ 5270786 w 5270786"/>
                <a:gd name="connsiteY8" fmla="*/ 1406110 h 2927775"/>
                <a:gd name="connsiteX9" fmla="*/ 5270786 w 5270786"/>
                <a:gd name="connsiteY9" fmla="*/ 2138641 h 2927775"/>
                <a:gd name="connsiteX10" fmla="*/ 5112925 w 5270786"/>
                <a:gd name="connsiteY10" fmla="*/ 2253730 h 2927775"/>
                <a:gd name="connsiteX11" fmla="*/ 3368327 w 5270786"/>
                <a:gd name="connsiteY11" fmla="*/ 2927775 h 2927775"/>
                <a:gd name="connsiteX12" fmla="*/ 769646 w 5270786"/>
                <a:gd name="connsiteY12" fmla="*/ 1516288 h 2927775"/>
                <a:gd name="connsiteX13" fmla="*/ 3149 w 5270786"/>
                <a:gd name="connsiteY13" fmla="*/ 85252 h 292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270786" h="2927775">
                  <a:moveTo>
                    <a:pt x="0" y="0"/>
                  </a:moveTo>
                  <a:lnTo>
                    <a:pt x="613805" y="0"/>
                  </a:lnTo>
                  <a:lnTo>
                    <a:pt x="618487" y="85404"/>
                  </a:lnTo>
                  <a:cubicBezTo>
                    <a:pt x="650052" y="360109"/>
                    <a:pt x="792650" y="556543"/>
                    <a:pt x="1054084" y="895200"/>
                  </a:cubicBezTo>
                  <a:cubicBezTo>
                    <a:pt x="1126174" y="988542"/>
                    <a:pt x="1200716" y="1085128"/>
                    <a:pt x="1276976" y="1191325"/>
                  </a:cubicBezTo>
                  <a:cubicBezTo>
                    <a:pt x="1859704" y="2002688"/>
                    <a:pt x="2485223" y="2348843"/>
                    <a:pt x="3368450" y="2348843"/>
                  </a:cubicBezTo>
                  <a:cubicBezTo>
                    <a:pt x="3948114" y="2348843"/>
                    <a:pt x="4373422" y="2066846"/>
                    <a:pt x="4956151" y="1636730"/>
                  </a:cubicBezTo>
                  <a:cubicBezTo>
                    <a:pt x="5021253" y="1588668"/>
                    <a:pt x="5086356" y="1541186"/>
                    <a:pt x="5149372" y="1495325"/>
                  </a:cubicBezTo>
                  <a:lnTo>
                    <a:pt x="5270786" y="1406110"/>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Shape 78">
              <a:extLst>
                <a:ext uri="{FF2B5EF4-FFF2-40B4-BE49-F238E27FC236}">
                  <a16:creationId xmlns:a16="http://schemas.microsoft.com/office/drawing/2014/main" id="{E52F51E0-B50B-43EA-B6AC-C16BD29C3ED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21214" y="-1"/>
              <a:ext cx="5270786" cy="2927775"/>
            </a:xfrm>
            <a:custGeom>
              <a:avLst/>
              <a:gdLst>
                <a:gd name="connsiteX0" fmla="*/ 0 w 5270786"/>
                <a:gd name="connsiteY0" fmla="*/ 0 h 2927775"/>
                <a:gd name="connsiteX1" fmla="*/ 736294 w 5270786"/>
                <a:gd name="connsiteY1" fmla="*/ 0 h 2927775"/>
                <a:gd name="connsiteX2" fmla="*/ 740298 w 5270786"/>
                <a:gd name="connsiteY2" fmla="*/ 72745 h 2927775"/>
                <a:gd name="connsiteX3" fmla="*/ 1153024 w 5270786"/>
                <a:gd name="connsiteY3" fmla="*/ 826989 h 2927775"/>
                <a:gd name="connsiteX4" fmla="*/ 1378368 w 5270786"/>
                <a:gd name="connsiteY4" fmla="*/ 1126356 h 2927775"/>
                <a:gd name="connsiteX5" fmla="*/ 2238056 w 5270786"/>
                <a:gd name="connsiteY5" fmla="*/ 1955322 h 2927775"/>
                <a:gd name="connsiteX6" fmla="*/ 3368327 w 5270786"/>
                <a:gd name="connsiteY6" fmla="*/ 2233033 h 2927775"/>
                <a:gd name="connsiteX7" fmla="*/ 4095360 w 5270786"/>
                <a:gd name="connsiteY7" fmla="*/ 2056192 h 2927775"/>
                <a:gd name="connsiteX8" fmla="*/ 4880506 w 5270786"/>
                <a:gd name="connsiteY8" fmla="*/ 1545587 h 2927775"/>
                <a:gd name="connsiteX9" fmla="*/ 5074340 w 5270786"/>
                <a:gd name="connsiteY9" fmla="*/ 1403721 h 2927775"/>
                <a:gd name="connsiteX10" fmla="*/ 5270786 w 5270786"/>
                <a:gd name="connsiteY10" fmla="*/ 1259367 h 2927775"/>
                <a:gd name="connsiteX11" fmla="*/ 5270786 w 5270786"/>
                <a:gd name="connsiteY11" fmla="*/ 2138641 h 2927775"/>
                <a:gd name="connsiteX12" fmla="*/ 5112925 w 5270786"/>
                <a:gd name="connsiteY12" fmla="*/ 2253730 h 2927775"/>
                <a:gd name="connsiteX13" fmla="*/ 3368327 w 5270786"/>
                <a:gd name="connsiteY13" fmla="*/ 2927775 h 2927775"/>
                <a:gd name="connsiteX14" fmla="*/ 769646 w 5270786"/>
                <a:gd name="connsiteY14" fmla="*/ 1516288 h 2927775"/>
                <a:gd name="connsiteX15" fmla="*/ 3149 w 5270786"/>
                <a:gd name="connsiteY15" fmla="*/ 85252 h 292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270786" h="2927775">
                  <a:moveTo>
                    <a:pt x="0" y="0"/>
                  </a:moveTo>
                  <a:lnTo>
                    <a:pt x="736294" y="0"/>
                  </a:lnTo>
                  <a:lnTo>
                    <a:pt x="740298" y="72745"/>
                  </a:lnTo>
                  <a:cubicBezTo>
                    <a:pt x="768839" y="319371"/>
                    <a:pt x="898885" y="497858"/>
                    <a:pt x="1153024" y="826989"/>
                  </a:cubicBezTo>
                  <a:cubicBezTo>
                    <a:pt x="1225727" y="921142"/>
                    <a:pt x="1300882" y="1018537"/>
                    <a:pt x="1378368" y="1126356"/>
                  </a:cubicBezTo>
                  <a:cubicBezTo>
                    <a:pt x="1652384" y="1507833"/>
                    <a:pt x="1933512" y="1779060"/>
                    <a:pt x="2238056" y="1955322"/>
                  </a:cubicBezTo>
                  <a:cubicBezTo>
                    <a:pt x="2560868" y="2142238"/>
                    <a:pt x="2930637" y="2233033"/>
                    <a:pt x="3368327" y="2233033"/>
                  </a:cubicBezTo>
                  <a:cubicBezTo>
                    <a:pt x="3616720" y="2233033"/>
                    <a:pt x="3847703" y="2176866"/>
                    <a:pt x="4095360" y="2056192"/>
                  </a:cubicBezTo>
                  <a:cubicBezTo>
                    <a:pt x="4349636" y="1932276"/>
                    <a:pt x="4601340" y="1751613"/>
                    <a:pt x="4880506" y="1545587"/>
                  </a:cubicBezTo>
                  <a:cubicBezTo>
                    <a:pt x="4945974" y="1497295"/>
                    <a:pt x="5011199" y="1449697"/>
                    <a:pt x="5074340" y="1403721"/>
                  </a:cubicBezTo>
                  <a:lnTo>
                    <a:pt x="5270786" y="1259367"/>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 name="Content Placeholder 2"/>
          <p:cNvSpPr>
            <a:spLocks noGrp="1"/>
          </p:cNvSpPr>
          <p:nvPr>
            <p:ph idx="1"/>
          </p:nvPr>
        </p:nvSpPr>
        <p:spPr>
          <a:xfrm>
            <a:off x="1179226" y="2531444"/>
            <a:ext cx="9833548" cy="3463455"/>
          </a:xfrm>
        </p:spPr>
        <p:txBody>
          <a:bodyPr anchor="ctr">
            <a:normAutofit/>
          </a:bodyPr>
          <a:lstStyle/>
          <a:p>
            <a:pPr marL="0" indent="0">
              <a:buNone/>
              <a:defRPr/>
            </a:pPr>
            <a:r>
              <a:rPr lang="en-US" sz="1700" dirty="0">
                <a:solidFill>
                  <a:schemeClr val="tx2"/>
                </a:solidFill>
              </a:rPr>
              <a:t>It is a School of Social Work requirement that every student entering field complete the following:</a:t>
            </a:r>
          </a:p>
          <a:p>
            <a:pPr marL="0" indent="0">
              <a:buNone/>
              <a:defRPr/>
            </a:pPr>
            <a:endParaRPr lang="en-US" sz="1700" dirty="0">
              <a:solidFill>
                <a:schemeClr val="tx2"/>
              </a:solidFill>
            </a:endParaRPr>
          </a:p>
          <a:p>
            <a:pPr marL="0" indent="0">
              <a:buNone/>
              <a:defRPr/>
            </a:pPr>
            <a:r>
              <a:rPr lang="en-US" sz="1700" dirty="0">
                <a:solidFill>
                  <a:schemeClr val="tx2"/>
                </a:solidFill>
              </a:rPr>
              <a:t>Must be a member of  National Association of Social Workers (NASW) ($60)</a:t>
            </a:r>
          </a:p>
          <a:p>
            <a:pPr lvl="1" eaLnBrk="1" hangingPunct="1">
              <a:buFont typeface="Wingdings" pitchFamily="2" charset="2"/>
              <a:buChar char="§"/>
              <a:defRPr/>
            </a:pPr>
            <a:r>
              <a:rPr lang="en-US" sz="1700" dirty="0">
                <a:solidFill>
                  <a:schemeClr val="tx2"/>
                </a:solidFill>
                <a:ea typeface="ＭＳ Ｐゴシック" charset="0"/>
              </a:rPr>
              <a:t>Can purchase membership online</a:t>
            </a:r>
          </a:p>
          <a:p>
            <a:pPr eaLnBrk="1" hangingPunct="1">
              <a:defRPr/>
            </a:pPr>
            <a:endParaRPr lang="en-US" sz="1700" dirty="0">
              <a:solidFill>
                <a:schemeClr val="tx2"/>
              </a:solidFill>
            </a:endParaRPr>
          </a:p>
          <a:p>
            <a:pPr marL="0" indent="0">
              <a:buNone/>
              <a:defRPr/>
            </a:pPr>
            <a:r>
              <a:rPr lang="en-US" sz="1700" dirty="0">
                <a:solidFill>
                  <a:schemeClr val="tx2"/>
                </a:solidFill>
              </a:rPr>
              <a:t>Must have liability insurance ($15)</a:t>
            </a:r>
          </a:p>
          <a:p>
            <a:pPr lvl="1" eaLnBrk="1" hangingPunct="1">
              <a:buFont typeface="Wingdings" pitchFamily="2" charset="2"/>
              <a:buChar char="§"/>
              <a:defRPr/>
            </a:pPr>
            <a:r>
              <a:rPr lang="en-US" sz="1700" dirty="0">
                <a:solidFill>
                  <a:schemeClr val="tx2"/>
                </a:solidFill>
                <a:ea typeface="ＭＳ Ｐゴシック" charset="0"/>
              </a:rPr>
              <a:t>Note change:  1,000,000 / 5,000,000</a:t>
            </a:r>
          </a:p>
          <a:p>
            <a:pPr lvl="1" eaLnBrk="1" hangingPunct="1">
              <a:buFont typeface="Wingdings" pitchFamily="2" charset="2"/>
              <a:buChar char="§"/>
              <a:defRPr/>
            </a:pPr>
            <a:r>
              <a:rPr lang="en-US" sz="1700" dirty="0">
                <a:solidFill>
                  <a:schemeClr val="tx2"/>
                </a:solidFill>
                <a:ea typeface="ＭＳ Ｐゴシック" charset="0"/>
              </a:rPr>
              <a:t>Can purchase policy online</a:t>
            </a:r>
          </a:p>
          <a:p>
            <a:pPr eaLnBrk="1" hangingPunct="1">
              <a:buFont typeface="Arial" charset="0"/>
              <a:buNone/>
              <a:defRPr/>
            </a:pPr>
            <a:endParaRPr lang="en-US" sz="1700" dirty="0">
              <a:solidFill>
                <a:schemeClr val="tx2"/>
              </a:solidFill>
            </a:endParaRPr>
          </a:p>
          <a:p>
            <a:pPr marL="0" indent="0">
              <a:buNone/>
              <a:defRPr/>
            </a:pPr>
            <a:r>
              <a:rPr lang="en-US" sz="1700" dirty="0">
                <a:solidFill>
                  <a:schemeClr val="tx2"/>
                </a:solidFill>
              </a:rPr>
              <a:t>Must agree to abide by NASW Code of Conduct</a:t>
            </a:r>
          </a:p>
          <a:p>
            <a:pPr marL="0" indent="0">
              <a:buNone/>
              <a:defRPr/>
            </a:pPr>
            <a:endParaRPr lang="en-US" sz="1300" dirty="0">
              <a:solidFill>
                <a:schemeClr val="tx2"/>
              </a:solidFill>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73A25D70-4A55-4F72-B9C5-A69CDBF4DB4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54957100-6D8B-4161-9F2F-C0A949EC84C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12" name="Rectangle 11">
            <a:extLst>
              <a:ext uri="{FF2B5EF4-FFF2-40B4-BE49-F238E27FC236}">
                <a16:creationId xmlns:a16="http://schemas.microsoft.com/office/drawing/2014/main" id="{0BD8B065-EE51-4AE2-A94C-86249998FD7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695" cy="6858000"/>
          </a:xfrm>
          <a:prstGeom prst="rect">
            <a:avLst/>
          </a:prstGeom>
          <a:gradFill flip="none" rotWithShape="1">
            <a:gsLst>
              <a:gs pos="16000">
                <a:schemeClr val="accent6">
                  <a:alpha val="20000"/>
                </a:schemeClr>
              </a:gs>
              <a:gs pos="85000">
                <a:schemeClr val="accent1">
                  <a:alpha val="40000"/>
                </a:schemeClr>
              </a:gs>
            </a:gsLst>
            <a:lin ang="120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3371787" y="1741337"/>
            <a:ext cx="5448730" cy="2387918"/>
          </a:xfrm>
        </p:spPr>
        <p:txBody>
          <a:bodyPr vert="horz" lIns="91440" tIns="45720" rIns="91440" bIns="45720" rtlCol="0" anchor="b">
            <a:normAutofit/>
          </a:bodyPr>
          <a:lstStyle/>
          <a:p>
            <a:pPr algn="ctr"/>
            <a:r>
              <a:rPr lang="en-US" sz="4400" b="1" kern="1200">
                <a:solidFill>
                  <a:schemeClr val="tx2"/>
                </a:solidFill>
                <a:latin typeface="+mj-lt"/>
                <a:ea typeface="+mj-ea"/>
                <a:cs typeface="+mj-cs"/>
              </a:rPr>
              <a:t>Function and types of field instruction/supervision</a:t>
            </a:r>
          </a:p>
        </p:txBody>
      </p:sp>
      <p:sp>
        <p:nvSpPr>
          <p:cNvPr id="3" name="Text Placeholder 2"/>
          <p:cNvSpPr>
            <a:spLocks noGrp="1"/>
          </p:cNvSpPr>
          <p:nvPr>
            <p:ph type="body" idx="1"/>
          </p:nvPr>
        </p:nvSpPr>
        <p:spPr>
          <a:xfrm>
            <a:off x="3371161" y="4200522"/>
            <a:ext cx="5449982" cy="682079"/>
          </a:xfrm>
        </p:spPr>
        <p:txBody>
          <a:bodyPr vert="horz" lIns="91440" tIns="45720" rIns="91440" bIns="45720" rtlCol="0">
            <a:normAutofit/>
          </a:bodyPr>
          <a:lstStyle/>
          <a:p>
            <a:pPr algn="ctr"/>
            <a:endParaRPr lang="en-US" sz="1500" kern="1200" dirty="0">
              <a:solidFill>
                <a:schemeClr val="tx2"/>
              </a:solidFill>
              <a:latin typeface="+mn-lt"/>
              <a:ea typeface="+mn-ea"/>
              <a:cs typeface="+mn-cs"/>
            </a:endParaRPr>
          </a:p>
          <a:p>
            <a:pPr algn="ctr"/>
            <a:r>
              <a:rPr lang="en-US" sz="1500" b="1" kern="1200" dirty="0">
                <a:solidFill>
                  <a:schemeClr val="tx2"/>
                </a:solidFill>
                <a:latin typeface="+mn-lt"/>
                <a:ea typeface="+mn-ea"/>
                <a:cs typeface="+mn-cs"/>
              </a:rPr>
              <a:t>Cherry Malone</a:t>
            </a:r>
          </a:p>
        </p:txBody>
      </p:sp>
      <p:grpSp>
        <p:nvGrpSpPr>
          <p:cNvPr id="14" name="Group 13">
            <a:extLst>
              <a:ext uri="{FF2B5EF4-FFF2-40B4-BE49-F238E27FC236}">
                <a16:creationId xmlns:a16="http://schemas.microsoft.com/office/drawing/2014/main" id="{18999293-B054-4B57-A26F-D04C2BB1133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flipH="1">
            <a:off x="-18230" y="-43336"/>
            <a:ext cx="5163047" cy="2657478"/>
            <a:chOff x="6867015" y="-1"/>
            <a:chExt cx="5324985" cy="3251912"/>
          </a:xfrm>
          <a:solidFill>
            <a:schemeClr val="bg1">
              <a:alpha val="30000"/>
            </a:schemeClr>
          </a:solidFill>
        </p:grpSpPr>
        <p:sp>
          <p:nvSpPr>
            <p:cNvPr id="15" name="Freeform: Shape 14">
              <a:extLst>
                <a:ext uri="{FF2B5EF4-FFF2-40B4-BE49-F238E27FC236}">
                  <a16:creationId xmlns:a16="http://schemas.microsoft.com/office/drawing/2014/main" id="{5E505D8A-F41A-450D-A648-E77DF6B8D84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867015" y="-1"/>
              <a:ext cx="5324985" cy="3251912"/>
            </a:xfrm>
            <a:custGeom>
              <a:avLst/>
              <a:gdLst>
                <a:gd name="connsiteX0" fmla="*/ 0 w 5324985"/>
                <a:gd name="connsiteY0" fmla="*/ 0 h 3251912"/>
                <a:gd name="connsiteX1" fmla="*/ 36826 w 5324985"/>
                <a:gd name="connsiteY1" fmla="*/ 0 h 3251912"/>
                <a:gd name="connsiteX2" fmla="*/ 45003 w 5324985"/>
                <a:gd name="connsiteY2" fmla="*/ 152909 h 3251912"/>
                <a:gd name="connsiteX3" fmla="*/ 68956 w 5324985"/>
                <a:gd name="connsiteY3" fmla="*/ 308600 h 3251912"/>
                <a:gd name="connsiteX4" fmla="*/ 167774 w 5324985"/>
                <a:gd name="connsiteY4" fmla="*/ 607968 h 3251912"/>
                <a:gd name="connsiteX5" fmla="*/ 201857 w 5324985"/>
                <a:gd name="connsiteY5" fmla="*/ 679539 h 3251912"/>
                <a:gd name="connsiteX6" fmla="*/ 239741 w 5324985"/>
                <a:gd name="connsiteY6" fmla="*/ 749488 h 3251912"/>
                <a:gd name="connsiteX7" fmla="*/ 323724 w 5324985"/>
                <a:gd name="connsiteY7" fmla="*/ 885101 h 3251912"/>
                <a:gd name="connsiteX8" fmla="*/ 416412 w 5324985"/>
                <a:gd name="connsiteY8" fmla="*/ 1016081 h 3251912"/>
                <a:gd name="connsiteX9" fmla="*/ 515719 w 5324985"/>
                <a:gd name="connsiteY9" fmla="*/ 1143356 h 3251912"/>
                <a:gd name="connsiteX10" fmla="*/ 722427 w 5324985"/>
                <a:gd name="connsiteY10" fmla="*/ 1395127 h 3251912"/>
                <a:gd name="connsiteX11" fmla="*/ 825780 w 5324985"/>
                <a:gd name="connsiteY11" fmla="*/ 1522749 h 3251912"/>
                <a:gd name="connsiteX12" fmla="*/ 926314 w 5324985"/>
                <a:gd name="connsiteY12" fmla="*/ 1651992 h 3251912"/>
                <a:gd name="connsiteX13" fmla="*/ 1026848 w 5324985"/>
                <a:gd name="connsiteY13" fmla="*/ 1776836 h 3251912"/>
                <a:gd name="connsiteX14" fmla="*/ 1131918 w 5324985"/>
                <a:gd name="connsiteY14" fmla="*/ 1897393 h 3251912"/>
                <a:gd name="connsiteX15" fmla="*/ 1354688 w 5324985"/>
                <a:gd name="connsiteY15" fmla="*/ 2124728 h 3251912"/>
                <a:gd name="connsiteX16" fmla="*/ 1855027 w 5324985"/>
                <a:gd name="connsiteY16" fmla="*/ 2504236 h 3251912"/>
                <a:gd name="connsiteX17" fmla="*/ 2131618 w 5324985"/>
                <a:gd name="connsiteY17" fmla="*/ 2646913 h 3251912"/>
                <a:gd name="connsiteX18" fmla="*/ 2423534 w 5324985"/>
                <a:gd name="connsiteY18" fmla="*/ 2754732 h 3251912"/>
                <a:gd name="connsiteX19" fmla="*/ 2727588 w 5324985"/>
                <a:gd name="connsiteY19" fmla="*/ 2829197 h 3251912"/>
                <a:gd name="connsiteX20" fmla="*/ 3041083 w 5324985"/>
                <a:gd name="connsiteY20" fmla="*/ 2870890 h 3251912"/>
                <a:gd name="connsiteX21" fmla="*/ 3360340 w 5324985"/>
                <a:gd name="connsiteY21" fmla="*/ 2883976 h 3251912"/>
                <a:gd name="connsiteX22" fmla="*/ 3439663 w 5324985"/>
                <a:gd name="connsiteY22" fmla="*/ 2883396 h 3251912"/>
                <a:gd name="connsiteX23" fmla="*/ 3478529 w 5324985"/>
                <a:gd name="connsiteY23" fmla="*/ 2882471 h 3251912"/>
                <a:gd name="connsiteX24" fmla="*/ 3517271 w 5324985"/>
                <a:gd name="connsiteY24" fmla="*/ 2880616 h 3251912"/>
                <a:gd name="connsiteX25" fmla="*/ 3671260 w 5324985"/>
                <a:gd name="connsiteY25" fmla="*/ 2867878 h 3251912"/>
                <a:gd name="connsiteX26" fmla="*/ 4265268 w 5324985"/>
                <a:gd name="connsiteY26" fmla="*/ 2716283 h 3251912"/>
                <a:gd name="connsiteX27" fmla="*/ 4546395 w 5324985"/>
                <a:gd name="connsiteY27" fmla="*/ 2584724 h 3251912"/>
                <a:gd name="connsiteX28" fmla="*/ 4817837 w 5324985"/>
                <a:gd name="connsiteY28" fmla="*/ 2424674 h 3251912"/>
                <a:gd name="connsiteX29" fmla="*/ 5081677 w 5324985"/>
                <a:gd name="connsiteY29" fmla="*/ 2243548 h 3251912"/>
                <a:gd name="connsiteX30" fmla="*/ 5211881 w 5324985"/>
                <a:gd name="connsiteY30" fmla="*/ 2147658 h 3251912"/>
                <a:gd name="connsiteX31" fmla="*/ 5324985 w 5324985"/>
                <a:gd name="connsiteY31" fmla="*/ 2062128 h 3251912"/>
                <a:gd name="connsiteX32" fmla="*/ 5324985 w 5324985"/>
                <a:gd name="connsiteY32" fmla="*/ 2514993 h 3251912"/>
                <a:gd name="connsiteX33" fmla="*/ 5314867 w 5324985"/>
                <a:gd name="connsiteY33" fmla="*/ 2522881 h 3251912"/>
                <a:gd name="connsiteX34" fmla="*/ 5038276 w 5324985"/>
                <a:gd name="connsiteY34" fmla="*/ 2722421 h 3251912"/>
                <a:gd name="connsiteX35" fmla="*/ 4741701 w 5324985"/>
                <a:gd name="connsiteY35" fmla="*/ 2904937 h 3251912"/>
                <a:gd name="connsiteX36" fmla="*/ 4420728 w 5324985"/>
                <a:gd name="connsiteY36" fmla="*/ 3058848 h 3251912"/>
                <a:gd name="connsiteX37" fmla="*/ 3717481 w 5324985"/>
                <a:gd name="connsiteY37" fmla="*/ 3237079 h 3251912"/>
                <a:gd name="connsiteX38" fmla="*/ 3535661 w 5324985"/>
                <a:gd name="connsiteY38" fmla="*/ 3249934 h 3251912"/>
                <a:gd name="connsiteX39" fmla="*/ 3490175 w 5324985"/>
                <a:gd name="connsiteY39" fmla="*/ 3251555 h 3251912"/>
                <a:gd name="connsiteX40" fmla="*/ 3444813 w 5324985"/>
                <a:gd name="connsiteY40" fmla="*/ 3251787 h 3251912"/>
                <a:gd name="connsiteX41" fmla="*/ 3355681 w 5324985"/>
                <a:gd name="connsiteY41" fmla="*/ 3250745 h 3251912"/>
                <a:gd name="connsiteX42" fmla="*/ 3179011 w 5324985"/>
                <a:gd name="connsiteY42" fmla="*/ 3243795 h 3251912"/>
                <a:gd name="connsiteX43" fmla="*/ 3002217 w 5324985"/>
                <a:gd name="connsiteY43" fmla="*/ 3227814 h 3251912"/>
                <a:gd name="connsiteX44" fmla="*/ 2650103 w 5324985"/>
                <a:gd name="connsiteY44" fmla="*/ 3170836 h 3251912"/>
                <a:gd name="connsiteX45" fmla="*/ 2305836 w 5324985"/>
                <a:gd name="connsiteY45" fmla="*/ 3072514 h 3251912"/>
                <a:gd name="connsiteX46" fmla="*/ 1978611 w 5324985"/>
                <a:gd name="connsiteY46" fmla="*/ 2929952 h 3251912"/>
                <a:gd name="connsiteX47" fmla="*/ 1678235 w 5324985"/>
                <a:gd name="connsiteY47" fmla="*/ 2744424 h 3251912"/>
                <a:gd name="connsiteX48" fmla="*/ 1175688 w 5324985"/>
                <a:gd name="connsiteY48" fmla="*/ 2277018 h 3251912"/>
                <a:gd name="connsiteX49" fmla="*/ 971310 w 5324985"/>
                <a:gd name="connsiteY49" fmla="*/ 2012044 h 3251912"/>
                <a:gd name="connsiteX50" fmla="*/ 790717 w 5324985"/>
                <a:gd name="connsiteY50" fmla="*/ 1735723 h 3251912"/>
                <a:gd name="connsiteX51" fmla="*/ 706488 w 5324985"/>
                <a:gd name="connsiteY51" fmla="*/ 1598604 h 3251912"/>
                <a:gd name="connsiteX52" fmla="*/ 618951 w 5324985"/>
                <a:gd name="connsiteY52" fmla="*/ 1463802 h 3251912"/>
                <a:gd name="connsiteX53" fmla="*/ 436273 w 5324985"/>
                <a:gd name="connsiteY53" fmla="*/ 1195355 h 3251912"/>
                <a:gd name="connsiteX54" fmla="*/ 346896 w 5324985"/>
                <a:gd name="connsiteY54" fmla="*/ 1058816 h 3251912"/>
                <a:gd name="connsiteX55" fmla="*/ 261809 w 5324985"/>
                <a:gd name="connsiteY55" fmla="*/ 919264 h 3251912"/>
                <a:gd name="connsiteX56" fmla="*/ 118487 w 5324985"/>
                <a:gd name="connsiteY56" fmla="*/ 626498 h 3251912"/>
                <a:gd name="connsiteX57" fmla="*/ 28130 w 5324985"/>
                <a:gd name="connsiteY57" fmla="*/ 315781 h 3251912"/>
                <a:gd name="connsiteX58" fmla="*/ 6751 w 5324985"/>
                <a:gd name="connsiteY58" fmla="*/ 156195 h 3251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5324985" h="3251912">
                  <a:moveTo>
                    <a:pt x="0" y="0"/>
                  </a:moveTo>
                  <a:lnTo>
                    <a:pt x="36826" y="0"/>
                  </a:lnTo>
                  <a:lnTo>
                    <a:pt x="45003" y="152909"/>
                  </a:lnTo>
                  <a:cubicBezTo>
                    <a:pt x="50351" y="205154"/>
                    <a:pt x="58290" y="257123"/>
                    <a:pt x="68956" y="308600"/>
                  </a:cubicBezTo>
                  <a:cubicBezTo>
                    <a:pt x="91393" y="411324"/>
                    <a:pt x="123882" y="511847"/>
                    <a:pt x="167774" y="607968"/>
                  </a:cubicBezTo>
                  <a:cubicBezTo>
                    <a:pt x="178195" y="632173"/>
                    <a:pt x="190333" y="655798"/>
                    <a:pt x="201857" y="679539"/>
                  </a:cubicBezTo>
                  <a:cubicBezTo>
                    <a:pt x="214363" y="702933"/>
                    <a:pt x="226255" y="726557"/>
                    <a:pt x="239741" y="749488"/>
                  </a:cubicBezTo>
                  <a:cubicBezTo>
                    <a:pt x="265488" y="795812"/>
                    <a:pt x="294176" y="840746"/>
                    <a:pt x="323724" y="885101"/>
                  </a:cubicBezTo>
                  <a:cubicBezTo>
                    <a:pt x="353149" y="929572"/>
                    <a:pt x="384657" y="972885"/>
                    <a:pt x="416412" y="1016081"/>
                  </a:cubicBezTo>
                  <a:cubicBezTo>
                    <a:pt x="448655" y="1058931"/>
                    <a:pt x="482127" y="1101202"/>
                    <a:pt x="515719" y="1143356"/>
                  </a:cubicBezTo>
                  <a:cubicBezTo>
                    <a:pt x="583027" y="1227782"/>
                    <a:pt x="653402" y="1310470"/>
                    <a:pt x="722427" y="1395127"/>
                  </a:cubicBezTo>
                  <a:cubicBezTo>
                    <a:pt x="757123" y="1437282"/>
                    <a:pt x="791697" y="1479783"/>
                    <a:pt x="825780" y="1522749"/>
                  </a:cubicBezTo>
                  <a:cubicBezTo>
                    <a:pt x="859742" y="1565367"/>
                    <a:pt x="893457" y="1610649"/>
                    <a:pt x="926314" y="1651992"/>
                  </a:cubicBezTo>
                  <a:cubicBezTo>
                    <a:pt x="958927" y="1694379"/>
                    <a:pt x="993132" y="1735492"/>
                    <a:pt x="1026848" y="1776836"/>
                  </a:cubicBezTo>
                  <a:cubicBezTo>
                    <a:pt x="1061545" y="1817485"/>
                    <a:pt x="1095996" y="1858133"/>
                    <a:pt x="1131918" y="1897393"/>
                  </a:cubicBezTo>
                  <a:cubicBezTo>
                    <a:pt x="1203273" y="1976376"/>
                    <a:pt x="1277447" y="2052463"/>
                    <a:pt x="1354688" y="2124728"/>
                  </a:cubicBezTo>
                  <a:cubicBezTo>
                    <a:pt x="1509411" y="2268911"/>
                    <a:pt x="1676396" y="2397575"/>
                    <a:pt x="1855027" y="2504236"/>
                  </a:cubicBezTo>
                  <a:cubicBezTo>
                    <a:pt x="1944528" y="2557277"/>
                    <a:pt x="2036357" y="2605917"/>
                    <a:pt x="2131618" y="2646913"/>
                  </a:cubicBezTo>
                  <a:cubicBezTo>
                    <a:pt x="2226267" y="2689068"/>
                    <a:pt x="2323981" y="2724622"/>
                    <a:pt x="2423534" y="2754732"/>
                  </a:cubicBezTo>
                  <a:cubicBezTo>
                    <a:pt x="2523087" y="2784958"/>
                    <a:pt x="2624602" y="2809394"/>
                    <a:pt x="2727588" y="2829197"/>
                  </a:cubicBezTo>
                  <a:cubicBezTo>
                    <a:pt x="2830698" y="2848653"/>
                    <a:pt x="2935522" y="2861971"/>
                    <a:pt x="3041083" y="2870890"/>
                  </a:cubicBezTo>
                  <a:cubicBezTo>
                    <a:pt x="3146644" y="2879922"/>
                    <a:pt x="3253307" y="2883860"/>
                    <a:pt x="3360340" y="2883976"/>
                  </a:cubicBezTo>
                  <a:cubicBezTo>
                    <a:pt x="3387067" y="2883976"/>
                    <a:pt x="3414162" y="2884439"/>
                    <a:pt x="3439663" y="2883396"/>
                  </a:cubicBezTo>
                  <a:lnTo>
                    <a:pt x="3478529" y="2882471"/>
                  </a:lnTo>
                  <a:lnTo>
                    <a:pt x="3517271" y="2880616"/>
                  </a:lnTo>
                  <a:cubicBezTo>
                    <a:pt x="3568887" y="2878417"/>
                    <a:pt x="3620257" y="2873552"/>
                    <a:pt x="3671260" y="2867878"/>
                  </a:cubicBezTo>
                  <a:cubicBezTo>
                    <a:pt x="3875515" y="2844253"/>
                    <a:pt x="4074253" y="2792486"/>
                    <a:pt x="4265268" y="2716283"/>
                  </a:cubicBezTo>
                  <a:cubicBezTo>
                    <a:pt x="4361020" y="2678529"/>
                    <a:pt x="4454444" y="2633710"/>
                    <a:pt x="4546395" y="2584724"/>
                  </a:cubicBezTo>
                  <a:cubicBezTo>
                    <a:pt x="4638470" y="2535967"/>
                    <a:pt x="4728827" y="2481885"/>
                    <a:pt x="4817837" y="2424674"/>
                  </a:cubicBezTo>
                  <a:cubicBezTo>
                    <a:pt x="4906846" y="2367348"/>
                    <a:pt x="4994385" y="2306317"/>
                    <a:pt x="5081677" y="2243548"/>
                  </a:cubicBezTo>
                  <a:cubicBezTo>
                    <a:pt x="5125201" y="2212164"/>
                    <a:pt x="5168603" y="2179969"/>
                    <a:pt x="5211881" y="2147658"/>
                  </a:cubicBezTo>
                  <a:lnTo>
                    <a:pt x="5324985" y="2062128"/>
                  </a:lnTo>
                  <a:lnTo>
                    <a:pt x="5324985" y="2514993"/>
                  </a:lnTo>
                  <a:lnTo>
                    <a:pt x="5314867" y="2522881"/>
                  </a:lnTo>
                  <a:cubicBezTo>
                    <a:pt x="5225490" y="2591325"/>
                    <a:pt x="5133783" y="2658379"/>
                    <a:pt x="5038276" y="2722421"/>
                  </a:cubicBezTo>
                  <a:cubicBezTo>
                    <a:pt x="4942892" y="2786348"/>
                    <a:pt x="4844810" y="2848422"/>
                    <a:pt x="4741701" y="2904937"/>
                  </a:cubicBezTo>
                  <a:cubicBezTo>
                    <a:pt x="4638592" y="2961337"/>
                    <a:pt x="4531929" y="3013683"/>
                    <a:pt x="4420728" y="3058848"/>
                  </a:cubicBezTo>
                  <a:cubicBezTo>
                    <a:pt x="4199063" y="3150338"/>
                    <a:pt x="3959621" y="3211485"/>
                    <a:pt x="3717481" y="3237079"/>
                  </a:cubicBezTo>
                  <a:cubicBezTo>
                    <a:pt x="3656914" y="3243101"/>
                    <a:pt x="3596227" y="3247966"/>
                    <a:pt x="3535661" y="3249934"/>
                  </a:cubicBezTo>
                  <a:lnTo>
                    <a:pt x="3490175" y="3251555"/>
                  </a:lnTo>
                  <a:lnTo>
                    <a:pt x="3444813" y="3251787"/>
                  </a:lnTo>
                  <a:cubicBezTo>
                    <a:pt x="3414162" y="3252250"/>
                    <a:pt x="3385105" y="3251324"/>
                    <a:pt x="3355681" y="3250745"/>
                  </a:cubicBezTo>
                  <a:cubicBezTo>
                    <a:pt x="3296954" y="3250050"/>
                    <a:pt x="3237860" y="3246692"/>
                    <a:pt x="3179011" y="3243795"/>
                  </a:cubicBezTo>
                  <a:cubicBezTo>
                    <a:pt x="3120039" y="3239164"/>
                    <a:pt x="3061067" y="3234878"/>
                    <a:pt x="3002217" y="3227814"/>
                  </a:cubicBezTo>
                  <a:cubicBezTo>
                    <a:pt x="2884397" y="3214496"/>
                    <a:pt x="2766699" y="3196314"/>
                    <a:pt x="2650103" y="3170836"/>
                  </a:cubicBezTo>
                  <a:cubicBezTo>
                    <a:pt x="2533510" y="3145358"/>
                    <a:pt x="2418263" y="3112583"/>
                    <a:pt x="2305836" y="3072514"/>
                  </a:cubicBezTo>
                  <a:cubicBezTo>
                    <a:pt x="2193410" y="3032328"/>
                    <a:pt x="2083926" y="2984383"/>
                    <a:pt x="1978611" y="2929952"/>
                  </a:cubicBezTo>
                  <a:cubicBezTo>
                    <a:pt x="1873663" y="2874711"/>
                    <a:pt x="1772884" y="2812985"/>
                    <a:pt x="1678235" y="2744424"/>
                  </a:cubicBezTo>
                  <a:cubicBezTo>
                    <a:pt x="1488201" y="2608001"/>
                    <a:pt x="1321708" y="2448068"/>
                    <a:pt x="1175688" y="2277018"/>
                  </a:cubicBezTo>
                  <a:cubicBezTo>
                    <a:pt x="1102985" y="2191086"/>
                    <a:pt x="1035309" y="2102377"/>
                    <a:pt x="971310" y="2012044"/>
                  </a:cubicBezTo>
                  <a:cubicBezTo>
                    <a:pt x="907188" y="1921714"/>
                    <a:pt x="847358" y="1829413"/>
                    <a:pt x="790717" y="1735723"/>
                  </a:cubicBezTo>
                  <a:cubicBezTo>
                    <a:pt x="761782" y="1688357"/>
                    <a:pt x="735300" y="1644002"/>
                    <a:pt x="706488" y="1598604"/>
                  </a:cubicBezTo>
                  <a:cubicBezTo>
                    <a:pt x="677922" y="1553555"/>
                    <a:pt x="648866" y="1508505"/>
                    <a:pt x="618951" y="1463802"/>
                  </a:cubicBezTo>
                  <a:lnTo>
                    <a:pt x="436273" y="1195355"/>
                  </a:lnTo>
                  <a:cubicBezTo>
                    <a:pt x="405990" y="1150189"/>
                    <a:pt x="376075" y="1104792"/>
                    <a:pt x="346896" y="1058816"/>
                  </a:cubicBezTo>
                  <a:cubicBezTo>
                    <a:pt x="317716" y="1012838"/>
                    <a:pt x="288782" y="966747"/>
                    <a:pt x="261809" y="919264"/>
                  </a:cubicBezTo>
                  <a:cubicBezTo>
                    <a:pt x="207742" y="824764"/>
                    <a:pt x="158088" y="727485"/>
                    <a:pt x="118487" y="626498"/>
                  </a:cubicBezTo>
                  <a:cubicBezTo>
                    <a:pt x="78151" y="525859"/>
                    <a:pt x="48237" y="421515"/>
                    <a:pt x="28130" y="315781"/>
                  </a:cubicBezTo>
                  <a:cubicBezTo>
                    <a:pt x="18506" y="262914"/>
                    <a:pt x="11425" y="209642"/>
                    <a:pt x="6751" y="156195"/>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E2BD6DCE-6A81-4F34-9958-67B578EA166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16467" y="-1"/>
              <a:ext cx="5275533" cy="2980757"/>
            </a:xfrm>
            <a:custGeom>
              <a:avLst/>
              <a:gdLst>
                <a:gd name="connsiteX0" fmla="*/ 0 w 5275533"/>
                <a:gd name="connsiteY0" fmla="*/ 0 h 2980757"/>
                <a:gd name="connsiteX1" fmla="*/ 201166 w 5275533"/>
                <a:gd name="connsiteY1" fmla="*/ 0 h 2980757"/>
                <a:gd name="connsiteX2" fmla="*/ 206734 w 5275533"/>
                <a:gd name="connsiteY2" fmla="*/ 89286 h 2980757"/>
                <a:gd name="connsiteX3" fmla="*/ 232051 w 5275533"/>
                <a:gd name="connsiteY3" fmla="*/ 226897 h 2980757"/>
                <a:gd name="connsiteX4" fmla="*/ 332707 w 5275533"/>
                <a:gd name="connsiteY4" fmla="*/ 487120 h 2980757"/>
                <a:gd name="connsiteX5" fmla="*/ 402959 w 5275533"/>
                <a:gd name="connsiteY5" fmla="*/ 609647 h 2980757"/>
                <a:gd name="connsiteX6" fmla="*/ 483631 w 5275533"/>
                <a:gd name="connsiteY6" fmla="*/ 728236 h 2980757"/>
                <a:gd name="connsiteX7" fmla="*/ 669986 w 5275533"/>
                <a:gd name="connsiteY7" fmla="*/ 957424 h 2980757"/>
                <a:gd name="connsiteX8" fmla="*/ 871667 w 5275533"/>
                <a:gd name="connsiteY8" fmla="*/ 1188348 h 2980757"/>
                <a:gd name="connsiteX9" fmla="*/ 971956 w 5275533"/>
                <a:gd name="connsiteY9" fmla="*/ 1308905 h 2980757"/>
                <a:gd name="connsiteX10" fmla="*/ 1020139 w 5275533"/>
                <a:gd name="connsiteY10" fmla="*/ 1368084 h 2980757"/>
                <a:gd name="connsiteX11" fmla="*/ 1067340 w 5275533"/>
                <a:gd name="connsiteY11" fmla="*/ 1424715 h 2980757"/>
                <a:gd name="connsiteX12" fmla="*/ 1472909 w 5275533"/>
                <a:gd name="connsiteY12" fmla="*/ 1843252 h 2980757"/>
                <a:gd name="connsiteX13" fmla="*/ 1688567 w 5275533"/>
                <a:gd name="connsiteY13" fmla="*/ 2031559 h 2980757"/>
                <a:gd name="connsiteX14" fmla="*/ 1914401 w 5275533"/>
                <a:gd name="connsiteY14" fmla="*/ 2205156 h 2980757"/>
                <a:gd name="connsiteX15" fmla="*/ 2418909 w 5275533"/>
                <a:gd name="connsiteY15" fmla="*/ 2479741 h 2980757"/>
                <a:gd name="connsiteX16" fmla="*/ 2701141 w 5275533"/>
                <a:gd name="connsiteY16" fmla="*/ 2557333 h 2980757"/>
                <a:gd name="connsiteX17" fmla="*/ 2773475 w 5275533"/>
                <a:gd name="connsiteY17" fmla="*/ 2570999 h 2980757"/>
                <a:gd name="connsiteX18" fmla="*/ 2846424 w 5275533"/>
                <a:gd name="connsiteY18" fmla="*/ 2582465 h 2980757"/>
                <a:gd name="connsiteX19" fmla="*/ 2993669 w 5275533"/>
                <a:gd name="connsiteY19" fmla="*/ 2598909 h 2980757"/>
                <a:gd name="connsiteX20" fmla="*/ 3067721 w 5275533"/>
                <a:gd name="connsiteY20" fmla="*/ 2604237 h 2980757"/>
                <a:gd name="connsiteX21" fmla="*/ 3142019 w 5275533"/>
                <a:gd name="connsiteY21" fmla="*/ 2607943 h 2980757"/>
                <a:gd name="connsiteX22" fmla="*/ 3216561 w 5275533"/>
                <a:gd name="connsiteY22" fmla="*/ 2609564 h 2980757"/>
                <a:gd name="connsiteX23" fmla="*/ 3291225 w 5275533"/>
                <a:gd name="connsiteY23" fmla="*/ 2609217 h 2980757"/>
                <a:gd name="connsiteX24" fmla="*/ 3328619 w 5275533"/>
                <a:gd name="connsiteY24" fmla="*/ 2608869 h 2980757"/>
                <a:gd name="connsiteX25" fmla="*/ 3364665 w 5275533"/>
                <a:gd name="connsiteY25" fmla="*/ 2607363 h 2980757"/>
                <a:gd name="connsiteX26" fmla="*/ 3400587 w 5275533"/>
                <a:gd name="connsiteY26" fmla="*/ 2605627 h 2980757"/>
                <a:gd name="connsiteX27" fmla="*/ 3436387 w 5275533"/>
                <a:gd name="connsiteY27" fmla="*/ 2602847 h 2980757"/>
                <a:gd name="connsiteX28" fmla="*/ 3578361 w 5275533"/>
                <a:gd name="connsiteY28" fmla="*/ 2586286 h 2980757"/>
                <a:gd name="connsiteX29" fmla="*/ 4119159 w 5275533"/>
                <a:gd name="connsiteY29" fmla="*/ 2418594 h 2980757"/>
                <a:gd name="connsiteX30" fmla="*/ 4618765 w 5275533"/>
                <a:gd name="connsiteY30" fmla="*/ 2124668 h 2980757"/>
                <a:gd name="connsiteX31" fmla="*/ 4739895 w 5275533"/>
                <a:gd name="connsiteY31" fmla="*/ 2038275 h 2980757"/>
                <a:gd name="connsiteX32" fmla="*/ 4861027 w 5275533"/>
                <a:gd name="connsiteY32" fmla="*/ 1948986 h 2980757"/>
                <a:gd name="connsiteX33" fmla="*/ 5106354 w 5275533"/>
                <a:gd name="connsiteY33" fmla="*/ 1763690 h 2980757"/>
                <a:gd name="connsiteX34" fmla="*/ 5275533 w 5275533"/>
                <a:gd name="connsiteY34" fmla="*/ 1641017 h 2980757"/>
                <a:gd name="connsiteX35" fmla="*/ 5275533 w 5275533"/>
                <a:gd name="connsiteY35" fmla="*/ 2257481 h 2980757"/>
                <a:gd name="connsiteX36" fmla="*/ 5168881 w 5275533"/>
                <a:gd name="connsiteY36" fmla="*/ 2332084 h 2980757"/>
                <a:gd name="connsiteX37" fmla="*/ 5036225 w 5275533"/>
                <a:gd name="connsiteY37" fmla="*/ 2421489 h 2980757"/>
                <a:gd name="connsiteX38" fmla="*/ 4899401 w 5275533"/>
                <a:gd name="connsiteY38" fmla="*/ 2508347 h 2980757"/>
                <a:gd name="connsiteX39" fmla="*/ 4612145 w 5275533"/>
                <a:gd name="connsiteY39" fmla="*/ 2671407 h 2980757"/>
                <a:gd name="connsiteX40" fmla="*/ 4303187 w 5275533"/>
                <a:gd name="connsiteY40" fmla="*/ 2810030 h 2980757"/>
                <a:gd name="connsiteX41" fmla="*/ 3630835 w 5275533"/>
                <a:gd name="connsiteY41" fmla="*/ 2969500 h 2980757"/>
                <a:gd name="connsiteX42" fmla="*/ 3457719 w 5275533"/>
                <a:gd name="connsiteY42" fmla="*/ 2979808 h 2980757"/>
                <a:gd name="connsiteX43" fmla="*/ 3414441 w 5275533"/>
                <a:gd name="connsiteY43" fmla="*/ 2980733 h 2980757"/>
                <a:gd name="connsiteX44" fmla="*/ 3371285 w 5275533"/>
                <a:gd name="connsiteY44" fmla="*/ 2980502 h 2980757"/>
                <a:gd name="connsiteX45" fmla="*/ 3328252 w 5275533"/>
                <a:gd name="connsiteY45" fmla="*/ 2980039 h 2980757"/>
                <a:gd name="connsiteX46" fmla="*/ 3286445 w 5275533"/>
                <a:gd name="connsiteY46" fmla="*/ 2978534 h 2980757"/>
                <a:gd name="connsiteX47" fmla="*/ 2952475 w 5275533"/>
                <a:gd name="connsiteY47" fmla="*/ 2953402 h 2980757"/>
                <a:gd name="connsiteX48" fmla="*/ 2620591 w 5275533"/>
                <a:gd name="connsiteY48" fmla="*/ 2898046 h 2980757"/>
                <a:gd name="connsiteX49" fmla="*/ 2294591 w 5275533"/>
                <a:gd name="connsiteY49" fmla="*/ 2811305 h 2980757"/>
                <a:gd name="connsiteX50" fmla="*/ 1670544 w 5275533"/>
                <a:gd name="connsiteY50" fmla="*/ 2550501 h 2980757"/>
                <a:gd name="connsiteX51" fmla="*/ 1144703 w 5275533"/>
                <a:gd name="connsiteY51" fmla="*/ 2144472 h 2980757"/>
                <a:gd name="connsiteX52" fmla="*/ 931497 w 5275533"/>
                <a:gd name="connsiteY52" fmla="*/ 1900114 h 2980757"/>
                <a:gd name="connsiteX53" fmla="*/ 745265 w 5275533"/>
                <a:gd name="connsiteY53" fmla="*/ 1641395 h 2980757"/>
                <a:gd name="connsiteX54" fmla="*/ 701741 w 5275533"/>
                <a:gd name="connsiteY54" fmla="*/ 1575500 h 2980757"/>
                <a:gd name="connsiteX55" fmla="*/ 660178 w 5275533"/>
                <a:gd name="connsiteY55" fmla="*/ 1511573 h 2980757"/>
                <a:gd name="connsiteX56" fmla="*/ 578158 w 5275533"/>
                <a:gd name="connsiteY56" fmla="*/ 1387656 h 2980757"/>
                <a:gd name="connsiteX57" fmla="*/ 408230 w 5275533"/>
                <a:gd name="connsiteY57" fmla="*/ 1134497 h 2980757"/>
                <a:gd name="connsiteX58" fmla="*/ 242349 w 5275533"/>
                <a:gd name="connsiteY58" fmla="*/ 866860 h 2980757"/>
                <a:gd name="connsiteX59" fmla="*/ 167562 w 5275533"/>
                <a:gd name="connsiteY59" fmla="*/ 724994 h 2980757"/>
                <a:gd name="connsiteX60" fmla="*/ 104054 w 5275533"/>
                <a:gd name="connsiteY60" fmla="*/ 576525 h 2980757"/>
                <a:gd name="connsiteX61" fmla="*/ 55381 w 5275533"/>
                <a:gd name="connsiteY61" fmla="*/ 422499 h 2980757"/>
                <a:gd name="connsiteX62" fmla="*/ 37236 w 5275533"/>
                <a:gd name="connsiteY62" fmla="*/ 343980 h 2980757"/>
                <a:gd name="connsiteX63" fmla="*/ 29267 w 5275533"/>
                <a:gd name="connsiteY63" fmla="*/ 304604 h 2980757"/>
                <a:gd name="connsiteX64" fmla="*/ 22646 w 5275533"/>
                <a:gd name="connsiteY64" fmla="*/ 265113 h 2980757"/>
                <a:gd name="connsiteX65" fmla="*/ 3903 w 5275533"/>
                <a:gd name="connsiteY65" fmla="*/ 106787 h 2980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5275533" h="2980757">
                  <a:moveTo>
                    <a:pt x="0" y="0"/>
                  </a:moveTo>
                  <a:lnTo>
                    <a:pt x="201166" y="0"/>
                  </a:lnTo>
                  <a:lnTo>
                    <a:pt x="206734" y="89286"/>
                  </a:lnTo>
                  <a:cubicBezTo>
                    <a:pt x="212220" y="135755"/>
                    <a:pt x="220465" y="181731"/>
                    <a:pt x="232051" y="226897"/>
                  </a:cubicBezTo>
                  <a:cubicBezTo>
                    <a:pt x="254855" y="317344"/>
                    <a:pt x="290287" y="403854"/>
                    <a:pt x="332707" y="487120"/>
                  </a:cubicBezTo>
                  <a:cubicBezTo>
                    <a:pt x="354163" y="528696"/>
                    <a:pt x="377948" y="569461"/>
                    <a:pt x="402959" y="609647"/>
                  </a:cubicBezTo>
                  <a:cubicBezTo>
                    <a:pt x="428337" y="649717"/>
                    <a:pt x="455433" y="689209"/>
                    <a:pt x="483631" y="728236"/>
                  </a:cubicBezTo>
                  <a:cubicBezTo>
                    <a:pt x="540764" y="806061"/>
                    <a:pt x="604271" y="881569"/>
                    <a:pt x="669986" y="957424"/>
                  </a:cubicBezTo>
                  <a:cubicBezTo>
                    <a:pt x="735701" y="1033395"/>
                    <a:pt x="804359" y="1109366"/>
                    <a:pt x="871667" y="1188348"/>
                  </a:cubicBezTo>
                  <a:cubicBezTo>
                    <a:pt x="905383" y="1227723"/>
                    <a:pt x="938731" y="1268025"/>
                    <a:pt x="971956" y="1308905"/>
                  </a:cubicBezTo>
                  <a:lnTo>
                    <a:pt x="1020139" y="1368084"/>
                  </a:lnTo>
                  <a:cubicBezTo>
                    <a:pt x="1035954" y="1386962"/>
                    <a:pt x="1051035" y="1406302"/>
                    <a:pt x="1067340" y="1424715"/>
                  </a:cubicBezTo>
                  <a:cubicBezTo>
                    <a:pt x="1194602" y="1574573"/>
                    <a:pt x="1332652" y="1712503"/>
                    <a:pt x="1472909" y="1843252"/>
                  </a:cubicBezTo>
                  <a:cubicBezTo>
                    <a:pt x="1543406" y="1908337"/>
                    <a:pt x="1615128" y="1971221"/>
                    <a:pt x="1688567" y="2031559"/>
                  </a:cubicBezTo>
                  <a:cubicBezTo>
                    <a:pt x="1762006" y="2091895"/>
                    <a:pt x="1836793" y="2150263"/>
                    <a:pt x="1914401" y="2205156"/>
                  </a:cubicBezTo>
                  <a:cubicBezTo>
                    <a:pt x="2069003" y="2315176"/>
                    <a:pt x="2235742" y="2413498"/>
                    <a:pt x="2418909" y="2479741"/>
                  </a:cubicBezTo>
                  <a:cubicBezTo>
                    <a:pt x="2510249" y="2512863"/>
                    <a:pt x="2604898" y="2538225"/>
                    <a:pt x="2701141" y="2557333"/>
                  </a:cubicBezTo>
                  <a:cubicBezTo>
                    <a:pt x="2725293" y="2561850"/>
                    <a:pt x="2749201" y="2567062"/>
                    <a:pt x="2773475" y="2570999"/>
                  </a:cubicBezTo>
                  <a:lnTo>
                    <a:pt x="2846424" y="2582465"/>
                  </a:lnTo>
                  <a:cubicBezTo>
                    <a:pt x="2895343" y="2588602"/>
                    <a:pt x="2944261" y="2595088"/>
                    <a:pt x="2993669" y="2598909"/>
                  </a:cubicBezTo>
                  <a:cubicBezTo>
                    <a:pt x="3018313" y="2601110"/>
                    <a:pt x="3042956" y="2603195"/>
                    <a:pt x="3067721" y="2604237"/>
                  </a:cubicBezTo>
                  <a:cubicBezTo>
                    <a:pt x="3092487" y="2605394"/>
                    <a:pt x="3117130" y="2607247"/>
                    <a:pt x="3142019" y="2607943"/>
                  </a:cubicBezTo>
                  <a:lnTo>
                    <a:pt x="3216561" y="2609564"/>
                  </a:lnTo>
                  <a:cubicBezTo>
                    <a:pt x="3241326" y="2610142"/>
                    <a:pt x="3266337" y="2609333"/>
                    <a:pt x="3291225" y="2609217"/>
                  </a:cubicBezTo>
                  <a:lnTo>
                    <a:pt x="3328619" y="2608869"/>
                  </a:lnTo>
                  <a:cubicBezTo>
                    <a:pt x="3340757" y="2608522"/>
                    <a:pt x="3352649" y="2607827"/>
                    <a:pt x="3364665" y="2607363"/>
                  </a:cubicBezTo>
                  <a:cubicBezTo>
                    <a:pt x="3376679" y="2606784"/>
                    <a:pt x="3388695" y="2606438"/>
                    <a:pt x="3400587" y="2605627"/>
                  </a:cubicBezTo>
                  <a:lnTo>
                    <a:pt x="3436387" y="2602847"/>
                  </a:lnTo>
                  <a:cubicBezTo>
                    <a:pt x="3484079" y="2599257"/>
                    <a:pt x="3531404" y="2593235"/>
                    <a:pt x="3578361" y="2586286"/>
                  </a:cubicBezTo>
                  <a:cubicBezTo>
                    <a:pt x="3766310" y="2556871"/>
                    <a:pt x="3947025" y="2499314"/>
                    <a:pt x="4119159" y="2418594"/>
                  </a:cubicBezTo>
                  <a:cubicBezTo>
                    <a:pt x="4291907" y="2338801"/>
                    <a:pt x="4456317" y="2236657"/>
                    <a:pt x="4618765" y="2124668"/>
                  </a:cubicBezTo>
                  <a:cubicBezTo>
                    <a:pt x="4659346" y="2096759"/>
                    <a:pt x="4699682" y="2067575"/>
                    <a:pt x="4739895" y="2038275"/>
                  </a:cubicBezTo>
                  <a:cubicBezTo>
                    <a:pt x="4780355" y="2008976"/>
                    <a:pt x="4820691" y="1979212"/>
                    <a:pt x="4861027" y="1948986"/>
                  </a:cubicBezTo>
                  <a:lnTo>
                    <a:pt x="5106354" y="1763690"/>
                  </a:lnTo>
                  <a:lnTo>
                    <a:pt x="5275533" y="1641017"/>
                  </a:lnTo>
                  <a:lnTo>
                    <a:pt x="5275533" y="2257481"/>
                  </a:lnTo>
                  <a:lnTo>
                    <a:pt x="5168881" y="2332084"/>
                  </a:lnTo>
                  <a:cubicBezTo>
                    <a:pt x="5125235" y="2362079"/>
                    <a:pt x="5081099" y="2391958"/>
                    <a:pt x="5036225" y="2421489"/>
                  </a:cubicBezTo>
                  <a:cubicBezTo>
                    <a:pt x="4991231" y="2450790"/>
                    <a:pt x="4945867" y="2479857"/>
                    <a:pt x="4899401" y="2508347"/>
                  </a:cubicBezTo>
                  <a:cubicBezTo>
                    <a:pt x="4806959" y="2565440"/>
                    <a:pt x="4711574" y="2620798"/>
                    <a:pt x="4612145" y="2671407"/>
                  </a:cubicBezTo>
                  <a:cubicBezTo>
                    <a:pt x="4512836" y="2722247"/>
                    <a:pt x="4410095" y="2769496"/>
                    <a:pt x="4303187" y="2810030"/>
                  </a:cubicBezTo>
                  <a:cubicBezTo>
                    <a:pt x="4090349" y="2892256"/>
                    <a:pt x="3861694" y="2947728"/>
                    <a:pt x="3630835" y="2969500"/>
                  </a:cubicBezTo>
                  <a:cubicBezTo>
                    <a:pt x="3573089" y="2974712"/>
                    <a:pt x="3515343" y="2978649"/>
                    <a:pt x="3457719" y="2979808"/>
                  </a:cubicBezTo>
                  <a:lnTo>
                    <a:pt x="3414441" y="2980733"/>
                  </a:lnTo>
                  <a:cubicBezTo>
                    <a:pt x="3400097" y="2980850"/>
                    <a:pt x="3385630" y="2980502"/>
                    <a:pt x="3371285" y="2980502"/>
                  </a:cubicBezTo>
                  <a:lnTo>
                    <a:pt x="3328252" y="2980039"/>
                  </a:lnTo>
                  <a:lnTo>
                    <a:pt x="3286445" y="2978534"/>
                  </a:lnTo>
                  <a:cubicBezTo>
                    <a:pt x="3175121" y="2975174"/>
                    <a:pt x="3063553" y="2966837"/>
                    <a:pt x="2952475" y="2953402"/>
                  </a:cubicBezTo>
                  <a:cubicBezTo>
                    <a:pt x="2841275" y="2940664"/>
                    <a:pt x="2730319" y="2922365"/>
                    <a:pt x="2620591" y="2898046"/>
                  </a:cubicBezTo>
                  <a:cubicBezTo>
                    <a:pt x="2510984" y="2873494"/>
                    <a:pt x="2402235" y="2844426"/>
                    <a:pt x="2294591" y="2811305"/>
                  </a:cubicBezTo>
                  <a:cubicBezTo>
                    <a:pt x="2079669" y="2744483"/>
                    <a:pt x="1867198" y="2661331"/>
                    <a:pt x="1670544" y="2550501"/>
                  </a:cubicBezTo>
                  <a:cubicBezTo>
                    <a:pt x="1473767" y="2439903"/>
                    <a:pt x="1298079" y="2299657"/>
                    <a:pt x="1144703" y="2144472"/>
                  </a:cubicBezTo>
                  <a:cubicBezTo>
                    <a:pt x="1067586" y="2066996"/>
                    <a:pt x="997458" y="1984539"/>
                    <a:pt x="931497" y="1900114"/>
                  </a:cubicBezTo>
                  <a:cubicBezTo>
                    <a:pt x="865906" y="1815342"/>
                    <a:pt x="803500" y="1729295"/>
                    <a:pt x="745265" y="1641395"/>
                  </a:cubicBezTo>
                  <a:cubicBezTo>
                    <a:pt x="730307" y="1619623"/>
                    <a:pt x="716207" y="1597503"/>
                    <a:pt x="701741" y="1575500"/>
                  </a:cubicBezTo>
                  <a:lnTo>
                    <a:pt x="660178" y="1511573"/>
                  </a:lnTo>
                  <a:cubicBezTo>
                    <a:pt x="633574" y="1470229"/>
                    <a:pt x="605989" y="1429232"/>
                    <a:pt x="578158" y="1387656"/>
                  </a:cubicBezTo>
                  <a:lnTo>
                    <a:pt x="408230" y="1134497"/>
                  </a:lnTo>
                  <a:cubicBezTo>
                    <a:pt x="351220" y="1048219"/>
                    <a:pt x="294945" y="959392"/>
                    <a:pt x="242349" y="866860"/>
                  </a:cubicBezTo>
                  <a:cubicBezTo>
                    <a:pt x="216112" y="820536"/>
                    <a:pt x="190734" y="773402"/>
                    <a:pt x="167562" y="724994"/>
                  </a:cubicBezTo>
                  <a:cubicBezTo>
                    <a:pt x="144513" y="676469"/>
                    <a:pt x="123057" y="627019"/>
                    <a:pt x="104054" y="576525"/>
                  </a:cubicBezTo>
                  <a:cubicBezTo>
                    <a:pt x="85418" y="525917"/>
                    <a:pt x="68867" y="474613"/>
                    <a:pt x="55381" y="422499"/>
                  </a:cubicBezTo>
                  <a:cubicBezTo>
                    <a:pt x="49006" y="396442"/>
                    <a:pt x="42508" y="370269"/>
                    <a:pt x="37236" y="343980"/>
                  </a:cubicBezTo>
                  <a:lnTo>
                    <a:pt x="29267" y="304604"/>
                  </a:lnTo>
                  <a:lnTo>
                    <a:pt x="22646" y="265113"/>
                  </a:lnTo>
                  <a:cubicBezTo>
                    <a:pt x="14003" y="212420"/>
                    <a:pt x="7872" y="159582"/>
                    <a:pt x="3903" y="10678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5C462BE8-CD72-48CF-8A7B-C716D2B99EB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21214" y="-1"/>
              <a:ext cx="5270786" cy="2927775"/>
            </a:xfrm>
            <a:custGeom>
              <a:avLst/>
              <a:gdLst>
                <a:gd name="connsiteX0" fmla="*/ 0 w 5270786"/>
                <a:gd name="connsiteY0" fmla="*/ 0 h 2927775"/>
                <a:gd name="connsiteX1" fmla="*/ 613805 w 5270786"/>
                <a:gd name="connsiteY1" fmla="*/ 0 h 2927775"/>
                <a:gd name="connsiteX2" fmla="*/ 618487 w 5270786"/>
                <a:gd name="connsiteY2" fmla="*/ 85404 h 2927775"/>
                <a:gd name="connsiteX3" fmla="*/ 1054084 w 5270786"/>
                <a:gd name="connsiteY3" fmla="*/ 895200 h 2927775"/>
                <a:gd name="connsiteX4" fmla="*/ 1276976 w 5270786"/>
                <a:gd name="connsiteY4" fmla="*/ 1191325 h 2927775"/>
                <a:gd name="connsiteX5" fmla="*/ 3368450 w 5270786"/>
                <a:gd name="connsiteY5" fmla="*/ 2348843 h 2927775"/>
                <a:gd name="connsiteX6" fmla="*/ 4956151 w 5270786"/>
                <a:gd name="connsiteY6" fmla="*/ 1636730 h 2927775"/>
                <a:gd name="connsiteX7" fmla="*/ 5149372 w 5270786"/>
                <a:gd name="connsiteY7" fmla="*/ 1495325 h 2927775"/>
                <a:gd name="connsiteX8" fmla="*/ 5270786 w 5270786"/>
                <a:gd name="connsiteY8" fmla="*/ 1406110 h 2927775"/>
                <a:gd name="connsiteX9" fmla="*/ 5270786 w 5270786"/>
                <a:gd name="connsiteY9" fmla="*/ 2138641 h 2927775"/>
                <a:gd name="connsiteX10" fmla="*/ 5112925 w 5270786"/>
                <a:gd name="connsiteY10" fmla="*/ 2253730 h 2927775"/>
                <a:gd name="connsiteX11" fmla="*/ 3368327 w 5270786"/>
                <a:gd name="connsiteY11" fmla="*/ 2927775 h 2927775"/>
                <a:gd name="connsiteX12" fmla="*/ 769646 w 5270786"/>
                <a:gd name="connsiteY12" fmla="*/ 1516288 h 2927775"/>
                <a:gd name="connsiteX13" fmla="*/ 3149 w 5270786"/>
                <a:gd name="connsiteY13" fmla="*/ 85252 h 292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270786" h="2927775">
                  <a:moveTo>
                    <a:pt x="0" y="0"/>
                  </a:moveTo>
                  <a:lnTo>
                    <a:pt x="613805" y="0"/>
                  </a:lnTo>
                  <a:lnTo>
                    <a:pt x="618487" y="85404"/>
                  </a:lnTo>
                  <a:cubicBezTo>
                    <a:pt x="650052" y="360109"/>
                    <a:pt x="792650" y="556543"/>
                    <a:pt x="1054084" y="895200"/>
                  </a:cubicBezTo>
                  <a:cubicBezTo>
                    <a:pt x="1126174" y="988542"/>
                    <a:pt x="1200716" y="1085128"/>
                    <a:pt x="1276976" y="1191325"/>
                  </a:cubicBezTo>
                  <a:cubicBezTo>
                    <a:pt x="1859704" y="2002688"/>
                    <a:pt x="2485223" y="2348843"/>
                    <a:pt x="3368450" y="2348843"/>
                  </a:cubicBezTo>
                  <a:cubicBezTo>
                    <a:pt x="3948114" y="2348843"/>
                    <a:pt x="4373422" y="2066846"/>
                    <a:pt x="4956151" y="1636730"/>
                  </a:cubicBezTo>
                  <a:cubicBezTo>
                    <a:pt x="5021253" y="1588668"/>
                    <a:pt x="5086356" y="1541186"/>
                    <a:pt x="5149372" y="1495325"/>
                  </a:cubicBezTo>
                  <a:lnTo>
                    <a:pt x="5270786" y="1406110"/>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1C2CDB70-40F1-4D00-8F17-A532E732EB2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21214" y="-1"/>
              <a:ext cx="5270786" cy="2927775"/>
            </a:xfrm>
            <a:custGeom>
              <a:avLst/>
              <a:gdLst>
                <a:gd name="connsiteX0" fmla="*/ 0 w 5270786"/>
                <a:gd name="connsiteY0" fmla="*/ 0 h 2927775"/>
                <a:gd name="connsiteX1" fmla="*/ 736294 w 5270786"/>
                <a:gd name="connsiteY1" fmla="*/ 0 h 2927775"/>
                <a:gd name="connsiteX2" fmla="*/ 740298 w 5270786"/>
                <a:gd name="connsiteY2" fmla="*/ 72745 h 2927775"/>
                <a:gd name="connsiteX3" fmla="*/ 1153024 w 5270786"/>
                <a:gd name="connsiteY3" fmla="*/ 826989 h 2927775"/>
                <a:gd name="connsiteX4" fmla="*/ 1378368 w 5270786"/>
                <a:gd name="connsiteY4" fmla="*/ 1126356 h 2927775"/>
                <a:gd name="connsiteX5" fmla="*/ 2238056 w 5270786"/>
                <a:gd name="connsiteY5" fmla="*/ 1955322 h 2927775"/>
                <a:gd name="connsiteX6" fmla="*/ 3368327 w 5270786"/>
                <a:gd name="connsiteY6" fmla="*/ 2233033 h 2927775"/>
                <a:gd name="connsiteX7" fmla="*/ 4095360 w 5270786"/>
                <a:gd name="connsiteY7" fmla="*/ 2056192 h 2927775"/>
                <a:gd name="connsiteX8" fmla="*/ 4880506 w 5270786"/>
                <a:gd name="connsiteY8" fmla="*/ 1545587 h 2927775"/>
                <a:gd name="connsiteX9" fmla="*/ 5074340 w 5270786"/>
                <a:gd name="connsiteY9" fmla="*/ 1403721 h 2927775"/>
                <a:gd name="connsiteX10" fmla="*/ 5270786 w 5270786"/>
                <a:gd name="connsiteY10" fmla="*/ 1259367 h 2927775"/>
                <a:gd name="connsiteX11" fmla="*/ 5270786 w 5270786"/>
                <a:gd name="connsiteY11" fmla="*/ 2138641 h 2927775"/>
                <a:gd name="connsiteX12" fmla="*/ 5112925 w 5270786"/>
                <a:gd name="connsiteY12" fmla="*/ 2253730 h 2927775"/>
                <a:gd name="connsiteX13" fmla="*/ 3368327 w 5270786"/>
                <a:gd name="connsiteY13" fmla="*/ 2927775 h 2927775"/>
                <a:gd name="connsiteX14" fmla="*/ 769646 w 5270786"/>
                <a:gd name="connsiteY14" fmla="*/ 1516288 h 2927775"/>
                <a:gd name="connsiteX15" fmla="*/ 3149 w 5270786"/>
                <a:gd name="connsiteY15" fmla="*/ 85252 h 292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270786" h="2927775">
                  <a:moveTo>
                    <a:pt x="0" y="0"/>
                  </a:moveTo>
                  <a:lnTo>
                    <a:pt x="736294" y="0"/>
                  </a:lnTo>
                  <a:lnTo>
                    <a:pt x="740298" y="72745"/>
                  </a:lnTo>
                  <a:cubicBezTo>
                    <a:pt x="768839" y="319371"/>
                    <a:pt x="898885" y="497858"/>
                    <a:pt x="1153024" y="826989"/>
                  </a:cubicBezTo>
                  <a:cubicBezTo>
                    <a:pt x="1225727" y="921142"/>
                    <a:pt x="1300882" y="1018537"/>
                    <a:pt x="1378368" y="1126356"/>
                  </a:cubicBezTo>
                  <a:cubicBezTo>
                    <a:pt x="1652384" y="1507833"/>
                    <a:pt x="1933512" y="1779060"/>
                    <a:pt x="2238056" y="1955322"/>
                  </a:cubicBezTo>
                  <a:cubicBezTo>
                    <a:pt x="2560868" y="2142238"/>
                    <a:pt x="2930637" y="2233033"/>
                    <a:pt x="3368327" y="2233033"/>
                  </a:cubicBezTo>
                  <a:cubicBezTo>
                    <a:pt x="3616720" y="2233033"/>
                    <a:pt x="3847703" y="2176866"/>
                    <a:pt x="4095360" y="2056192"/>
                  </a:cubicBezTo>
                  <a:cubicBezTo>
                    <a:pt x="4349636" y="1932276"/>
                    <a:pt x="4601340" y="1751613"/>
                    <a:pt x="4880506" y="1545587"/>
                  </a:cubicBezTo>
                  <a:cubicBezTo>
                    <a:pt x="4945974" y="1497295"/>
                    <a:pt x="5011199" y="1449697"/>
                    <a:pt x="5074340" y="1403721"/>
                  </a:cubicBezTo>
                  <a:lnTo>
                    <a:pt x="5270786" y="1259367"/>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 name="Group 19">
            <a:extLst>
              <a:ext uri="{FF2B5EF4-FFF2-40B4-BE49-F238E27FC236}">
                <a16:creationId xmlns:a16="http://schemas.microsoft.com/office/drawing/2014/main" id="{761945C4-D997-42F3-B59A-984CF006671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10800000">
            <a:off x="9058275" y="4146310"/>
            <a:ext cx="3142400" cy="2716805"/>
            <a:chOff x="-305" y="-4155"/>
            <a:chExt cx="2514948" cy="2174333"/>
          </a:xfrm>
          <a:solidFill>
            <a:schemeClr val="bg1">
              <a:alpha val="30000"/>
            </a:schemeClr>
          </a:solidFill>
        </p:grpSpPr>
        <p:sp>
          <p:nvSpPr>
            <p:cNvPr id="21" name="Freeform: Shape 20">
              <a:extLst>
                <a:ext uri="{FF2B5EF4-FFF2-40B4-BE49-F238E27FC236}">
                  <a16:creationId xmlns:a16="http://schemas.microsoft.com/office/drawing/2014/main" id="{4651FE4A-9487-43BE-A388-134535743B7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0"/>
              <a:ext cx="2514948" cy="2170178"/>
            </a:xfrm>
            <a:custGeom>
              <a:avLst/>
              <a:gdLst>
                <a:gd name="connsiteX0" fmla="*/ 2466091 w 2514948"/>
                <a:gd name="connsiteY0" fmla="*/ 0 h 2170178"/>
                <a:gd name="connsiteX1" fmla="*/ 2514948 w 2514948"/>
                <a:gd name="connsiteY1" fmla="*/ 0 h 2170178"/>
                <a:gd name="connsiteX2" fmla="*/ 2512286 w 2514948"/>
                <a:gd name="connsiteY2" fmla="*/ 12375 h 2170178"/>
                <a:gd name="connsiteX3" fmla="*/ 2394961 w 2514948"/>
                <a:gd name="connsiteY3" fmla="*/ 368660 h 2170178"/>
                <a:gd name="connsiteX4" fmla="*/ 2289734 w 2514948"/>
                <a:gd name="connsiteY4" fmla="*/ 598078 h 2170178"/>
                <a:gd name="connsiteX5" fmla="*/ 2163747 w 2514948"/>
                <a:gd name="connsiteY5" fmla="*/ 819078 h 2170178"/>
                <a:gd name="connsiteX6" fmla="*/ 1852241 w 2514948"/>
                <a:gd name="connsiteY6" fmla="*/ 1228932 h 2170178"/>
                <a:gd name="connsiteX7" fmla="*/ 1668235 w 2514948"/>
                <a:gd name="connsiteY7" fmla="*/ 1413844 h 2170178"/>
                <a:gd name="connsiteX8" fmla="*/ 1619510 w 2514948"/>
                <a:gd name="connsiteY8" fmla="*/ 1457722 h 2170178"/>
                <a:gd name="connsiteX9" fmla="*/ 1569835 w 2514948"/>
                <a:gd name="connsiteY9" fmla="*/ 1500704 h 2170178"/>
                <a:gd name="connsiteX10" fmla="*/ 1467169 w 2514948"/>
                <a:gd name="connsiteY10" fmla="*/ 1583266 h 2170178"/>
                <a:gd name="connsiteX11" fmla="*/ 1018393 w 2514948"/>
                <a:gd name="connsiteY11" fmla="*/ 1867576 h 2170178"/>
                <a:gd name="connsiteX12" fmla="*/ 255857 w 2514948"/>
                <a:gd name="connsiteY12" fmla="*/ 2133049 h 2170178"/>
                <a:gd name="connsiteX13" fmla="*/ 0 w 2514948"/>
                <a:gd name="connsiteY13" fmla="*/ 2170178 h 2170178"/>
                <a:gd name="connsiteX14" fmla="*/ 0 w 2514948"/>
                <a:gd name="connsiteY14" fmla="*/ 1940056 h 2170178"/>
                <a:gd name="connsiteX15" fmla="*/ 201609 w 2514948"/>
                <a:gd name="connsiteY15" fmla="*/ 1902856 h 2170178"/>
                <a:gd name="connsiteX16" fmla="*/ 440974 w 2514948"/>
                <a:gd name="connsiteY16" fmla="*/ 1838472 h 2170178"/>
                <a:gd name="connsiteX17" fmla="*/ 674558 w 2514948"/>
                <a:gd name="connsiteY17" fmla="*/ 1756359 h 2170178"/>
                <a:gd name="connsiteX18" fmla="*/ 901222 w 2514948"/>
                <a:gd name="connsiteY18" fmla="*/ 1657142 h 2170178"/>
                <a:gd name="connsiteX19" fmla="*/ 1330943 w 2514948"/>
                <a:gd name="connsiteY19" fmla="*/ 1413396 h 2170178"/>
                <a:gd name="connsiteX20" fmla="*/ 1432566 w 2514948"/>
                <a:gd name="connsiteY20" fmla="*/ 1343193 h 2170178"/>
                <a:gd name="connsiteX21" fmla="*/ 1482527 w 2514948"/>
                <a:gd name="connsiteY21" fmla="*/ 1306926 h 2170178"/>
                <a:gd name="connsiteX22" fmla="*/ 1531821 w 2514948"/>
                <a:gd name="connsiteY22" fmla="*/ 1269765 h 2170178"/>
                <a:gd name="connsiteX23" fmla="*/ 1721986 w 2514948"/>
                <a:gd name="connsiteY23" fmla="*/ 1112073 h 2170178"/>
                <a:gd name="connsiteX24" fmla="*/ 2061460 w 2514948"/>
                <a:gd name="connsiteY24" fmla="*/ 754336 h 2170178"/>
                <a:gd name="connsiteX25" fmla="*/ 2206218 w 2514948"/>
                <a:gd name="connsiteY25" fmla="*/ 554827 h 2170178"/>
                <a:gd name="connsiteX26" fmla="*/ 2329455 w 2514948"/>
                <a:gd name="connsiteY26" fmla="*/ 341886 h 2170178"/>
                <a:gd name="connsiteX27" fmla="*/ 2356757 w 2514948"/>
                <a:gd name="connsiteY27" fmla="*/ 286815 h 2170178"/>
                <a:gd name="connsiteX28" fmla="*/ 2370030 w 2514948"/>
                <a:gd name="connsiteY28" fmla="*/ 259056 h 2170178"/>
                <a:gd name="connsiteX29" fmla="*/ 2382637 w 2514948"/>
                <a:gd name="connsiteY29" fmla="*/ 231028 h 2170178"/>
                <a:gd name="connsiteX30" fmla="*/ 2406716 w 2514948"/>
                <a:gd name="connsiteY30" fmla="*/ 174525 h 2170178"/>
                <a:gd name="connsiteX31" fmla="*/ 2429278 w 2514948"/>
                <a:gd name="connsiteY31" fmla="*/ 117393 h 21701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2514948" h="2170178">
                  <a:moveTo>
                    <a:pt x="2466091" y="0"/>
                  </a:moveTo>
                  <a:lnTo>
                    <a:pt x="2514948" y="0"/>
                  </a:lnTo>
                  <a:lnTo>
                    <a:pt x="2512286" y="12375"/>
                  </a:lnTo>
                  <a:cubicBezTo>
                    <a:pt x="2481760" y="133161"/>
                    <a:pt x="2442526" y="252239"/>
                    <a:pt x="2394961" y="368660"/>
                  </a:cubicBezTo>
                  <a:cubicBezTo>
                    <a:pt x="2363109" y="446208"/>
                    <a:pt x="2328603" y="523039"/>
                    <a:pt x="2289734" y="598078"/>
                  </a:cubicBezTo>
                  <a:cubicBezTo>
                    <a:pt x="2251436" y="673387"/>
                    <a:pt x="2209251" y="747083"/>
                    <a:pt x="2163747" y="819078"/>
                  </a:cubicBezTo>
                  <a:cubicBezTo>
                    <a:pt x="2072646" y="962979"/>
                    <a:pt x="1968652" y="1100611"/>
                    <a:pt x="1852241" y="1228932"/>
                  </a:cubicBezTo>
                  <a:cubicBezTo>
                    <a:pt x="1793748" y="1292868"/>
                    <a:pt x="1732698" y="1354923"/>
                    <a:pt x="1668235" y="1413844"/>
                  </a:cubicBezTo>
                  <a:cubicBezTo>
                    <a:pt x="1652214" y="1428709"/>
                    <a:pt x="1636100" y="1443395"/>
                    <a:pt x="1619510" y="1457722"/>
                  </a:cubicBezTo>
                  <a:cubicBezTo>
                    <a:pt x="1603015" y="1472140"/>
                    <a:pt x="1586805" y="1486825"/>
                    <a:pt x="1569835" y="1500704"/>
                  </a:cubicBezTo>
                  <a:cubicBezTo>
                    <a:pt x="1536276" y="1528911"/>
                    <a:pt x="1501865" y="1556223"/>
                    <a:pt x="1467169" y="1583266"/>
                  </a:cubicBezTo>
                  <a:cubicBezTo>
                    <a:pt x="1327719" y="1690722"/>
                    <a:pt x="1177085" y="1785910"/>
                    <a:pt x="1018393" y="1867576"/>
                  </a:cubicBezTo>
                  <a:cubicBezTo>
                    <a:pt x="780425" y="1990142"/>
                    <a:pt x="522567" y="2080875"/>
                    <a:pt x="255857" y="2133049"/>
                  </a:cubicBezTo>
                  <a:lnTo>
                    <a:pt x="0" y="2170178"/>
                  </a:lnTo>
                  <a:lnTo>
                    <a:pt x="0" y="1940056"/>
                  </a:lnTo>
                  <a:lnTo>
                    <a:pt x="201609" y="1902856"/>
                  </a:lnTo>
                  <a:cubicBezTo>
                    <a:pt x="282186" y="1884231"/>
                    <a:pt x="362102" y="1863008"/>
                    <a:pt x="440974" y="1838472"/>
                  </a:cubicBezTo>
                  <a:cubicBezTo>
                    <a:pt x="519848" y="1814027"/>
                    <a:pt x="597771" y="1786627"/>
                    <a:pt x="674558" y="1756359"/>
                  </a:cubicBezTo>
                  <a:cubicBezTo>
                    <a:pt x="751250" y="1726003"/>
                    <a:pt x="826900" y="1692870"/>
                    <a:pt x="901222" y="1657142"/>
                  </a:cubicBezTo>
                  <a:cubicBezTo>
                    <a:pt x="1049865" y="1585774"/>
                    <a:pt x="1193581" y="1504376"/>
                    <a:pt x="1330943" y="1413396"/>
                  </a:cubicBezTo>
                  <a:cubicBezTo>
                    <a:pt x="1365165" y="1390563"/>
                    <a:pt x="1399293" y="1367370"/>
                    <a:pt x="1432566" y="1343193"/>
                  </a:cubicBezTo>
                  <a:cubicBezTo>
                    <a:pt x="1449441" y="1331373"/>
                    <a:pt x="1465936" y="1319104"/>
                    <a:pt x="1482527" y="1306926"/>
                  </a:cubicBezTo>
                  <a:cubicBezTo>
                    <a:pt x="1499210" y="1294837"/>
                    <a:pt x="1515611" y="1282391"/>
                    <a:pt x="1531821" y="1269765"/>
                  </a:cubicBezTo>
                  <a:cubicBezTo>
                    <a:pt x="1596947" y="1219350"/>
                    <a:pt x="1660652" y="1167055"/>
                    <a:pt x="1721986" y="1112073"/>
                  </a:cubicBezTo>
                  <a:cubicBezTo>
                    <a:pt x="1844940" y="1002469"/>
                    <a:pt x="1958983" y="882926"/>
                    <a:pt x="2061460" y="754336"/>
                  </a:cubicBezTo>
                  <a:cubicBezTo>
                    <a:pt x="2112652" y="690042"/>
                    <a:pt x="2161094" y="623510"/>
                    <a:pt x="2206218" y="554827"/>
                  </a:cubicBezTo>
                  <a:cubicBezTo>
                    <a:pt x="2250583" y="485787"/>
                    <a:pt x="2292484" y="415046"/>
                    <a:pt x="2329455" y="341886"/>
                  </a:cubicBezTo>
                  <a:cubicBezTo>
                    <a:pt x="2339030" y="323709"/>
                    <a:pt x="2347941" y="305261"/>
                    <a:pt x="2356757" y="286815"/>
                  </a:cubicBezTo>
                  <a:lnTo>
                    <a:pt x="2370030" y="259056"/>
                  </a:lnTo>
                  <a:lnTo>
                    <a:pt x="2382637" y="231028"/>
                  </a:lnTo>
                  <a:cubicBezTo>
                    <a:pt x="2390885" y="212312"/>
                    <a:pt x="2399227" y="193598"/>
                    <a:pt x="2406716" y="174525"/>
                  </a:cubicBezTo>
                  <a:cubicBezTo>
                    <a:pt x="2414206" y="155452"/>
                    <a:pt x="2422453" y="136646"/>
                    <a:pt x="2429278" y="11739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F44B0EF3-9992-4B95-8A43-6206B3FC3FA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4155"/>
              <a:ext cx="2493062" cy="1947896"/>
            </a:xfrm>
            <a:custGeom>
              <a:avLst/>
              <a:gdLst>
                <a:gd name="connsiteX0" fmla="*/ 1896911 w 2493062"/>
                <a:gd name="connsiteY0" fmla="*/ 0 h 1947896"/>
                <a:gd name="connsiteX1" fmla="*/ 2493062 w 2493062"/>
                <a:gd name="connsiteY1" fmla="*/ 0 h 1947896"/>
                <a:gd name="connsiteX2" fmla="*/ 2435315 w 2493062"/>
                <a:gd name="connsiteY2" fmla="*/ 178165 h 1947896"/>
                <a:gd name="connsiteX3" fmla="*/ 93066 w 2493062"/>
                <a:gd name="connsiteY3" fmla="*/ 1935859 h 1947896"/>
                <a:gd name="connsiteX4" fmla="*/ 0 w 2493062"/>
                <a:gd name="connsiteY4" fmla="*/ 1947896 h 1947896"/>
                <a:gd name="connsiteX5" fmla="*/ 0 w 2493062"/>
                <a:gd name="connsiteY5" fmla="*/ 1404756 h 1947896"/>
                <a:gd name="connsiteX6" fmla="*/ 17392 w 2493062"/>
                <a:gd name="connsiteY6" fmla="*/ 1402364 h 1947896"/>
                <a:gd name="connsiteX7" fmla="*/ 464249 w 2493062"/>
                <a:gd name="connsiteY7" fmla="*/ 1281208 h 1947896"/>
                <a:gd name="connsiteX8" fmla="*/ 1260556 w 2493062"/>
                <a:gd name="connsiteY8" fmla="*/ 833835 h 1947896"/>
                <a:gd name="connsiteX9" fmla="*/ 1807924 w 2493062"/>
                <a:gd name="connsiteY9" fmla="*/ 193222 h 1947896"/>
                <a:gd name="connsiteX10" fmla="*/ 1874357 w 2493062"/>
                <a:gd name="connsiteY10" fmla="*/ 58333 h 1947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93062" h="1947896">
                  <a:moveTo>
                    <a:pt x="1896911" y="0"/>
                  </a:moveTo>
                  <a:lnTo>
                    <a:pt x="2493062" y="0"/>
                  </a:lnTo>
                  <a:lnTo>
                    <a:pt x="2435315" y="178165"/>
                  </a:lnTo>
                  <a:cubicBezTo>
                    <a:pt x="2088122" y="1071812"/>
                    <a:pt x="1129732" y="1758033"/>
                    <a:pt x="93066" y="1935859"/>
                  </a:cubicBezTo>
                  <a:lnTo>
                    <a:pt x="0" y="1947896"/>
                  </a:lnTo>
                  <a:lnTo>
                    <a:pt x="0" y="1404756"/>
                  </a:lnTo>
                  <a:lnTo>
                    <a:pt x="17392" y="1402364"/>
                  </a:lnTo>
                  <a:cubicBezTo>
                    <a:pt x="167719" y="1375030"/>
                    <a:pt x="318070" y="1334398"/>
                    <a:pt x="464249" y="1281208"/>
                  </a:cubicBezTo>
                  <a:cubicBezTo>
                    <a:pt x="753480" y="1176081"/>
                    <a:pt x="1028869" y="1021346"/>
                    <a:pt x="1260556" y="833835"/>
                  </a:cubicBezTo>
                  <a:cubicBezTo>
                    <a:pt x="1491960" y="646594"/>
                    <a:pt x="1681177" y="425056"/>
                    <a:pt x="1807924" y="193222"/>
                  </a:cubicBezTo>
                  <a:cubicBezTo>
                    <a:pt x="1832328" y="148578"/>
                    <a:pt x="1854477" y="103599"/>
                    <a:pt x="1874357" y="5833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041B1C1F-C2FE-4C47-9D74-ADB9B53F4BF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0"/>
              <a:ext cx="2501089" cy="1972702"/>
            </a:xfrm>
            <a:custGeom>
              <a:avLst/>
              <a:gdLst>
                <a:gd name="connsiteX0" fmla="*/ 2318728 w 2501089"/>
                <a:gd name="connsiteY0" fmla="*/ 0 h 1972702"/>
                <a:gd name="connsiteX1" fmla="*/ 2501089 w 2501089"/>
                <a:gd name="connsiteY1" fmla="*/ 0 h 1972702"/>
                <a:gd name="connsiteX2" fmla="*/ 2453909 w 2501089"/>
                <a:gd name="connsiteY2" fmla="*/ 167837 h 1972702"/>
                <a:gd name="connsiteX3" fmla="*/ 2361125 w 2501089"/>
                <a:gd name="connsiteY3" fmla="*/ 392084 h 1972702"/>
                <a:gd name="connsiteX4" fmla="*/ 1768255 w 2501089"/>
                <a:gd name="connsiteY4" fmla="*/ 1167644 h 1972702"/>
                <a:gd name="connsiteX5" fmla="*/ 1375125 w 2501089"/>
                <a:gd name="connsiteY5" fmla="*/ 1471474 h 1972702"/>
                <a:gd name="connsiteX6" fmla="*/ 935735 w 2501089"/>
                <a:gd name="connsiteY6" fmla="*/ 1712713 h 1972702"/>
                <a:gd name="connsiteX7" fmla="*/ 212353 w 2501089"/>
                <a:gd name="connsiteY7" fmla="*/ 1940294 h 1972702"/>
                <a:gd name="connsiteX8" fmla="*/ 0 w 2501089"/>
                <a:gd name="connsiteY8" fmla="*/ 1972702 h 1972702"/>
                <a:gd name="connsiteX9" fmla="*/ 0 w 2501089"/>
                <a:gd name="connsiteY9" fmla="*/ 1732181 h 1972702"/>
                <a:gd name="connsiteX10" fmla="*/ 161195 w 2501089"/>
                <a:gd name="connsiteY10" fmla="*/ 1706590 h 1972702"/>
                <a:gd name="connsiteX11" fmla="*/ 388463 w 2501089"/>
                <a:gd name="connsiteY11" fmla="*/ 1652268 h 1972702"/>
                <a:gd name="connsiteX12" fmla="*/ 826716 w 2501089"/>
                <a:gd name="connsiteY12" fmla="*/ 1493950 h 1972702"/>
                <a:gd name="connsiteX13" fmla="*/ 1609847 w 2501089"/>
                <a:gd name="connsiteY13" fmla="*/ 1007535 h 1972702"/>
                <a:gd name="connsiteX14" fmla="*/ 1929982 w 2501089"/>
                <a:gd name="connsiteY14" fmla="*/ 682930 h 1972702"/>
                <a:gd name="connsiteX15" fmla="*/ 2183093 w 2501089"/>
                <a:gd name="connsiteY15" fmla="*/ 310149 h 1972702"/>
                <a:gd name="connsiteX16" fmla="*/ 2280286 w 2501089"/>
                <a:gd name="connsiteY16" fmla="*/ 108435 h 19727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01089" h="1972702">
                  <a:moveTo>
                    <a:pt x="2318728" y="0"/>
                  </a:moveTo>
                  <a:lnTo>
                    <a:pt x="2501089" y="0"/>
                  </a:lnTo>
                  <a:lnTo>
                    <a:pt x="2453909" y="167837"/>
                  </a:lnTo>
                  <a:cubicBezTo>
                    <a:pt x="2427555" y="244153"/>
                    <a:pt x="2396627" y="319103"/>
                    <a:pt x="2361125" y="392084"/>
                  </a:cubicBezTo>
                  <a:cubicBezTo>
                    <a:pt x="2218453" y="684005"/>
                    <a:pt x="2011698" y="945211"/>
                    <a:pt x="1768255" y="1167644"/>
                  </a:cubicBezTo>
                  <a:cubicBezTo>
                    <a:pt x="1646250" y="1278860"/>
                    <a:pt x="1514385" y="1380316"/>
                    <a:pt x="1375125" y="1471474"/>
                  </a:cubicBezTo>
                  <a:cubicBezTo>
                    <a:pt x="1235677" y="1562542"/>
                    <a:pt x="1088928" y="1643672"/>
                    <a:pt x="935735" y="1712713"/>
                  </a:cubicBezTo>
                  <a:cubicBezTo>
                    <a:pt x="705659" y="1815533"/>
                    <a:pt x="462359" y="1892212"/>
                    <a:pt x="212353" y="1940294"/>
                  </a:cubicBezTo>
                  <a:lnTo>
                    <a:pt x="0" y="1972702"/>
                  </a:lnTo>
                  <a:lnTo>
                    <a:pt x="0" y="1732181"/>
                  </a:lnTo>
                  <a:lnTo>
                    <a:pt x="161195" y="1706590"/>
                  </a:lnTo>
                  <a:cubicBezTo>
                    <a:pt x="237638" y="1691378"/>
                    <a:pt x="313477" y="1673222"/>
                    <a:pt x="388463" y="1652268"/>
                  </a:cubicBezTo>
                  <a:cubicBezTo>
                    <a:pt x="538529" y="1610539"/>
                    <a:pt x="684898" y="1556543"/>
                    <a:pt x="826716" y="1493950"/>
                  </a:cubicBezTo>
                  <a:cubicBezTo>
                    <a:pt x="1111207" y="1370107"/>
                    <a:pt x="1376832" y="1205881"/>
                    <a:pt x="1609847" y="1007535"/>
                  </a:cubicBezTo>
                  <a:cubicBezTo>
                    <a:pt x="1725975" y="908049"/>
                    <a:pt x="1833571" y="799519"/>
                    <a:pt x="1929982" y="682930"/>
                  </a:cubicBezTo>
                  <a:cubicBezTo>
                    <a:pt x="2026581" y="566520"/>
                    <a:pt x="2111806" y="441692"/>
                    <a:pt x="2183093" y="310149"/>
                  </a:cubicBezTo>
                  <a:cubicBezTo>
                    <a:pt x="2218738" y="244422"/>
                    <a:pt x="2251396" y="177150"/>
                    <a:pt x="2280286" y="108435"/>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800"/>
            </a:p>
          </p:txBody>
        </p:sp>
        <p:sp>
          <p:nvSpPr>
            <p:cNvPr id="24" name="Freeform: Shape 23">
              <a:extLst>
                <a:ext uri="{FF2B5EF4-FFF2-40B4-BE49-F238E27FC236}">
                  <a16:creationId xmlns:a16="http://schemas.microsoft.com/office/drawing/2014/main" id="{1048177B-A49E-4E24-9007-07A0EDD6A2E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2491105" cy="1943661"/>
            </a:xfrm>
            <a:custGeom>
              <a:avLst/>
              <a:gdLst>
                <a:gd name="connsiteX0" fmla="*/ 1995408 w 2491105"/>
                <a:gd name="connsiteY0" fmla="*/ 0 h 1943661"/>
                <a:gd name="connsiteX1" fmla="*/ 2491105 w 2491105"/>
                <a:gd name="connsiteY1" fmla="*/ 0 h 1943661"/>
                <a:gd name="connsiteX2" fmla="*/ 2434705 w 2491105"/>
                <a:gd name="connsiteY2" fmla="*/ 174009 h 1943661"/>
                <a:gd name="connsiteX3" fmla="*/ 92457 w 2491105"/>
                <a:gd name="connsiteY3" fmla="*/ 1931703 h 1943661"/>
                <a:gd name="connsiteX4" fmla="*/ 0 w 2491105"/>
                <a:gd name="connsiteY4" fmla="*/ 1943661 h 1943661"/>
                <a:gd name="connsiteX5" fmla="*/ 0 w 2491105"/>
                <a:gd name="connsiteY5" fmla="*/ 1491489 h 1943661"/>
                <a:gd name="connsiteX6" fmla="*/ 34107 w 2491105"/>
                <a:gd name="connsiteY6" fmla="*/ 1486836 h 1943661"/>
                <a:gd name="connsiteX7" fmla="*/ 497577 w 2491105"/>
                <a:gd name="connsiteY7" fmla="*/ 1360598 h 1943661"/>
                <a:gd name="connsiteX8" fmla="*/ 1321566 w 2491105"/>
                <a:gd name="connsiteY8" fmla="*/ 897645 h 1943661"/>
                <a:gd name="connsiteX9" fmla="*/ 1891495 w 2491105"/>
                <a:gd name="connsiteY9" fmla="*/ 230078 h 1943661"/>
                <a:gd name="connsiteX10" fmla="*/ 1961469 w 2491105"/>
                <a:gd name="connsiteY10" fmla="*/ 87885 h 19436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91105" h="1943661">
                  <a:moveTo>
                    <a:pt x="1995408" y="0"/>
                  </a:moveTo>
                  <a:lnTo>
                    <a:pt x="2491105" y="0"/>
                  </a:lnTo>
                  <a:lnTo>
                    <a:pt x="2434705" y="174009"/>
                  </a:lnTo>
                  <a:cubicBezTo>
                    <a:pt x="2087512" y="1067655"/>
                    <a:pt x="1129122" y="1753877"/>
                    <a:pt x="92457" y="1931703"/>
                  </a:cubicBezTo>
                  <a:lnTo>
                    <a:pt x="0" y="1943661"/>
                  </a:lnTo>
                  <a:lnTo>
                    <a:pt x="0" y="1491489"/>
                  </a:lnTo>
                  <a:lnTo>
                    <a:pt x="34107" y="1486836"/>
                  </a:lnTo>
                  <a:cubicBezTo>
                    <a:pt x="189055" y="1458696"/>
                    <a:pt x="343908" y="1416565"/>
                    <a:pt x="497577" y="1360598"/>
                  </a:cubicBezTo>
                  <a:cubicBezTo>
                    <a:pt x="796856" y="1251889"/>
                    <a:pt x="1081725" y="1091781"/>
                    <a:pt x="1321566" y="897645"/>
                  </a:cubicBezTo>
                  <a:cubicBezTo>
                    <a:pt x="1565577" y="700195"/>
                    <a:pt x="1757355" y="475523"/>
                    <a:pt x="1891495" y="230078"/>
                  </a:cubicBezTo>
                  <a:cubicBezTo>
                    <a:pt x="1917197" y="183033"/>
                    <a:pt x="1940526" y="135619"/>
                    <a:pt x="1961469" y="87885"/>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80032400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2" name="Rectangle 7">
            <a:extLst>
              <a:ext uri="{FF2B5EF4-FFF2-40B4-BE49-F238E27FC236}">
                <a16:creationId xmlns:a16="http://schemas.microsoft.com/office/drawing/2014/main" id="{3B854194-185D-494D-905C-7C7CB2E30F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608211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9">
            <a:extLst>
              <a:ext uri="{FF2B5EF4-FFF2-40B4-BE49-F238E27FC236}">
                <a16:creationId xmlns:a16="http://schemas.microsoft.com/office/drawing/2014/main" id="{B4F5FA0D-0104-4987-8241-EFF7C85B88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1998" cy="6858000"/>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4" name="Picture 11">
            <a:extLst>
              <a:ext uri="{FF2B5EF4-FFF2-40B4-BE49-F238E27FC236}">
                <a16:creationId xmlns:a16="http://schemas.microsoft.com/office/drawing/2014/main" id="{2897127E-6CEF-446C-BE87-93B7C46E49D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E2A44DA9-9134-42D0-A7B2-9098B2FC9FE2}"/>
              </a:ext>
            </a:extLst>
          </p:cNvPr>
          <p:cNvSpPr>
            <a:spLocks noGrp="1"/>
          </p:cNvSpPr>
          <p:nvPr>
            <p:ph type="title"/>
          </p:nvPr>
        </p:nvSpPr>
        <p:spPr>
          <a:xfrm>
            <a:off x="640079" y="2053641"/>
            <a:ext cx="3669161" cy="2760098"/>
          </a:xfrm>
        </p:spPr>
        <p:txBody>
          <a:bodyPr>
            <a:normAutofit/>
          </a:bodyPr>
          <a:lstStyle/>
          <a:p>
            <a:r>
              <a:rPr lang="en-US">
                <a:solidFill>
                  <a:srgbClr val="FFFFFF"/>
                </a:solidFill>
              </a:rPr>
              <a:t>Case Scenario- Examples </a:t>
            </a:r>
          </a:p>
        </p:txBody>
      </p:sp>
      <p:sp>
        <p:nvSpPr>
          <p:cNvPr id="3" name="Content Placeholder 2">
            <a:extLst>
              <a:ext uri="{FF2B5EF4-FFF2-40B4-BE49-F238E27FC236}">
                <a16:creationId xmlns:a16="http://schemas.microsoft.com/office/drawing/2014/main" id="{32F355BA-BB68-4487-995B-46D641AE2CE8}"/>
              </a:ext>
            </a:extLst>
          </p:cNvPr>
          <p:cNvSpPr>
            <a:spLocks noGrp="1"/>
          </p:cNvSpPr>
          <p:nvPr>
            <p:ph idx="1"/>
          </p:nvPr>
        </p:nvSpPr>
        <p:spPr>
          <a:xfrm>
            <a:off x="6090574" y="801866"/>
            <a:ext cx="5306084" cy="5230634"/>
          </a:xfrm>
        </p:spPr>
        <p:txBody>
          <a:bodyPr anchor="ctr">
            <a:normAutofit/>
          </a:bodyPr>
          <a:lstStyle/>
          <a:p>
            <a:r>
              <a:rPr lang="en-US" sz="2200" dirty="0">
                <a:solidFill>
                  <a:srgbClr val="000000"/>
                </a:solidFill>
              </a:rPr>
              <a:t>My field instructor uses me as a confidante and openly discusses another worker’s shortcomings with me, yet she never approaches the worker about it. </a:t>
            </a:r>
          </a:p>
          <a:p>
            <a:r>
              <a:rPr lang="en-US" sz="2200" dirty="0">
                <a:solidFill>
                  <a:srgbClr val="000000"/>
                </a:solidFill>
              </a:rPr>
              <a:t>My field instructor degrades me and makes personal comments about me –usually negative– and sometimes in front of other staff. </a:t>
            </a:r>
          </a:p>
          <a:p>
            <a:r>
              <a:rPr lang="en-US" sz="2200" dirty="0">
                <a:solidFill>
                  <a:srgbClr val="000000"/>
                </a:solidFill>
              </a:rPr>
              <a:t>My field instructor passes work on to me even though I am overwhelmed with my own work. He dumps administrative duties on me that he should be performing. If I do them, it’s credit in the bank for me to get favors from him. I don’t like the game, but it does have its benefits. </a:t>
            </a:r>
          </a:p>
          <a:p>
            <a:pPr marL="0" indent="0">
              <a:buNone/>
            </a:pPr>
            <a:endParaRPr lang="en-US" sz="2200" dirty="0">
              <a:solidFill>
                <a:srgbClr val="000000"/>
              </a:solidFill>
            </a:endParaRPr>
          </a:p>
          <a:p>
            <a:endParaRPr lang="en-US" sz="2200" dirty="0">
              <a:solidFill>
                <a:srgbClr val="000000"/>
              </a:solidFill>
            </a:endParaRPr>
          </a:p>
        </p:txBody>
      </p:sp>
    </p:spTree>
    <p:extLst>
      <p:ext uri="{BB962C8B-B14F-4D97-AF65-F5344CB8AC3E}">
        <p14:creationId xmlns:p14="http://schemas.microsoft.com/office/powerpoint/2010/main" val="354031013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129</TotalTime>
  <Words>4551</Words>
  <Application>Microsoft Office PowerPoint</Application>
  <PresentationFormat>Widescreen</PresentationFormat>
  <Paragraphs>437</Paragraphs>
  <Slides>61</Slides>
  <Notes>4</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61</vt:i4>
      </vt:variant>
    </vt:vector>
  </HeadingPairs>
  <TitlesOfParts>
    <vt:vector size="67" baseType="lpstr">
      <vt:lpstr>Arial</vt:lpstr>
      <vt:lpstr>Calibri</vt:lpstr>
      <vt:lpstr>Calibri Light</vt:lpstr>
      <vt:lpstr>Times New Roman</vt:lpstr>
      <vt:lpstr>Wingdings</vt:lpstr>
      <vt:lpstr>Office Theme</vt:lpstr>
      <vt:lpstr>3515</vt:lpstr>
      <vt:lpstr>Agenda </vt:lpstr>
      <vt:lpstr>Training Objectives</vt:lpstr>
      <vt:lpstr>The Role of Field Placement as part of the University Curriculum</vt:lpstr>
      <vt:lpstr>Council on Social Work Education (CSWE) </vt:lpstr>
      <vt:lpstr>Council on Social Work Education (CSWE) 9 Core Competencies</vt:lpstr>
      <vt:lpstr>Student Requirements</vt:lpstr>
      <vt:lpstr>Function and types of field instruction/supervision</vt:lpstr>
      <vt:lpstr>Case Scenario- Examples </vt:lpstr>
      <vt:lpstr>Function of Supervision</vt:lpstr>
      <vt:lpstr>Function of Supervision (cont.)</vt:lpstr>
      <vt:lpstr>Administrative Supervision</vt:lpstr>
      <vt:lpstr>Educational Supervision</vt:lpstr>
      <vt:lpstr>Supportive Supervision</vt:lpstr>
      <vt:lpstr>Developmental Stages of Internship</vt:lpstr>
      <vt:lpstr>Developmental Stages of Internship (cont.)</vt:lpstr>
      <vt:lpstr>Developmental Stages of Internship (cont.)</vt:lpstr>
      <vt:lpstr>Developmental Stages of Internship (cont.)</vt:lpstr>
      <vt:lpstr>Field Instructor’s/Supervisors Expectations of Student</vt:lpstr>
      <vt:lpstr>Student’s Expectations of Field Instruction/Supervision</vt:lpstr>
      <vt:lpstr>BA Program</vt:lpstr>
      <vt:lpstr>Important Documents</vt:lpstr>
      <vt:lpstr>BA Student Options</vt:lpstr>
      <vt:lpstr>BA Student Required Field Hours COVID-19 REDUCED HOURS </vt:lpstr>
      <vt:lpstr>Student Assignments in Seminar</vt:lpstr>
      <vt:lpstr>Steps to BA Field Placement</vt:lpstr>
      <vt:lpstr>MSW Program</vt:lpstr>
      <vt:lpstr>Important Documents</vt:lpstr>
      <vt:lpstr>Specialization Curriculum</vt:lpstr>
      <vt:lpstr>1st Year MSW Field Hours </vt:lpstr>
      <vt:lpstr>Seminar Class </vt:lpstr>
      <vt:lpstr>Student Assignments in Seminar</vt:lpstr>
      <vt:lpstr>MSW Student Schedule</vt:lpstr>
      <vt:lpstr>Student Required Field Hours</vt:lpstr>
      <vt:lpstr>Seminar Class &amp; Assignments </vt:lpstr>
      <vt:lpstr>Hours and Liaison Visits Both BA &amp; MSW Programs </vt:lpstr>
      <vt:lpstr>Rule About University Holiday</vt:lpstr>
      <vt:lpstr>Working Between Semesters</vt:lpstr>
      <vt:lpstr>University Initiated Events</vt:lpstr>
      <vt:lpstr>Opportunities for Volunteer Hours</vt:lpstr>
      <vt:lpstr>Student Time Logs &amp; Work Hours </vt:lpstr>
      <vt:lpstr>Work Hours (cont.)</vt:lpstr>
      <vt:lpstr>Supervision</vt:lpstr>
      <vt:lpstr>Addressing Student Concerns</vt:lpstr>
      <vt:lpstr>Addressing Student Concerns (cont.)</vt:lpstr>
      <vt:lpstr>Liaison Visits</vt:lpstr>
      <vt:lpstr>Intern Placement Tracking (IPT) </vt:lpstr>
      <vt:lpstr>Intern Placement Tracking</vt:lpstr>
      <vt:lpstr>Agency Information</vt:lpstr>
      <vt:lpstr>Field Instructor Information</vt:lpstr>
      <vt:lpstr>Utilizing and Tracking Forms</vt:lpstr>
      <vt:lpstr>Utilizing and Tracking Forms</vt:lpstr>
      <vt:lpstr>Time Logs</vt:lpstr>
      <vt:lpstr>Time Logs</vt:lpstr>
      <vt:lpstr>Learning Plan</vt:lpstr>
      <vt:lpstr>Evaluation</vt:lpstr>
      <vt:lpstr>Evaluation</vt:lpstr>
      <vt:lpstr>FI Benefits</vt:lpstr>
      <vt:lpstr>Questions?</vt:lpstr>
      <vt:lpstr>Resources </vt:lpstr>
      <vt:lpstr>Contact Information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3515</dc:title>
  <dc:creator>Cherry Charise Malone (ccmalone)</dc:creator>
  <cp:lastModifiedBy>malandry</cp:lastModifiedBy>
  <cp:revision>14</cp:revision>
  <dcterms:created xsi:type="dcterms:W3CDTF">2020-06-23T22:37:02Z</dcterms:created>
  <dcterms:modified xsi:type="dcterms:W3CDTF">2020-08-03T16:23:18Z</dcterms:modified>
</cp:coreProperties>
</file>