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2"/>
  </p:notesMasterIdLst>
  <p:sldIdLst>
    <p:sldId id="256" r:id="rId2"/>
    <p:sldId id="327" r:id="rId3"/>
    <p:sldId id="259" r:id="rId4"/>
    <p:sldId id="260" r:id="rId5"/>
    <p:sldId id="329" r:id="rId6"/>
    <p:sldId id="330" r:id="rId7"/>
    <p:sldId id="261" r:id="rId8"/>
    <p:sldId id="262" r:id="rId9"/>
    <p:sldId id="263" r:id="rId10"/>
    <p:sldId id="320" r:id="rId11"/>
    <p:sldId id="331" r:id="rId12"/>
    <p:sldId id="332" r:id="rId13"/>
    <p:sldId id="333" r:id="rId14"/>
    <p:sldId id="336" r:id="rId15"/>
    <p:sldId id="337" r:id="rId16"/>
    <p:sldId id="328" r:id="rId17"/>
    <p:sldId id="334" r:id="rId18"/>
    <p:sldId id="335"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80" r:id="rId35"/>
    <p:sldId id="282" r:id="rId36"/>
    <p:sldId id="283" r:id="rId37"/>
    <p:sldId id="284" r:id="rId38"/>
    <p:sldId id="285" r:id="rId39"/>
    <p:sldId id="323" r:id="rId40"/>
    <p:sldId id="325" r:id="rId41"/>
    <p:sldId id="326" r:id="rId42"/>
    <p:sldId id="286" r:id="rId43"/>
    <p:sldId id="287" r:id="rId44"/>
    <p:sldId id="288" r:id="rId45"/>
    <p:sldId id="321" r:id="rId46"/>
    <p:sldId id="291" r:id="rId47"/>
    <p:sldId id="292" r:id="rId48"/>
    <p:sldId id="293" r:id="rId49"/>
    <p:sldId id="294" r:id="rId50"/>
    <p:sldId id="295" r:id="rId51"/>
    <p:sldId id="297" r:id="rId52"/>
    <p:sldId id="298" r:id="rId53"/>
    <p:sldId id="299" r:id="rId54"/>
    <p:sldId id="301"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6" r:id="rId68"/>
    <p:sldId id="324" r:id="rId69"/>
    <p:sldId id="317" r:id="rId70"/>
    <p:sldId id="318" r:id="rId71"/>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832" autoAdjust="0"/>
    <p:restoredTop sz="86667" autoAdjust="0"/>
  </p:normalViewPr>
  <p:slideViewPr>
    <p:cSldViewPr snapToGrid="0" snapToObjects="1">
      <p:cViewPr varScale="1">
        <p:scale>
          <a:sx n="39" d="100"/>
          <a:sy n="39" d="100"/>
        </p:scale>
        <p:origin x="82" y="725"/>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9C91B9-37E7-4970-8F33-CFCCBB20761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1DF3BE3-490A-4386-9E8E-4BF5FB5D9DBD}">
      <dgm:prSet/>
      <dgm:spPr/>
      <dgm:t>
        <a:bodyPr/>
        <a:lstStyle/>
        <a:p>
          <a:r>
            <a:rPr lang="en-US" b="1" dirty="0"/>
            <a:t>Welcome</a:t>
          </a:r>
          <a:endParaRPr lang="en-US" dirty="0"/>
        </a:p>
      </dgm:t>
    </dgm:pt>
    <dgm:pt modelId="{BAE89619-3F1C-49EE-A766-0DE900CDA36C}" type="parTrans" cxnId="{F5EED60E-99FA-4313-9833-83323C558DEF}">
      <dgm:prSet/>
      <dgm:spPr/>
      <dgm:t>
        <a:bodyPr/>
        <a:lstStyle/>
        <a:p>
          <a:endParaRPr lang="en-US"/>
        </a:p>
      </dgm:t>
    </dgm:pt>
    <dgm:pt modelId="{5948378A-859B-4FF6-9D2F-2C6E0DA89B58}" type="sibTrans" cxnId="{F5EED60E-99FA-4313-9833-83323C558DEF}">
      <dgm:prSet/>
      <dgm:spPr/>
      <dgm:t>
        <a:bodyPr/>
        <a:lstStyle/>
        <a:p>
          <a:endParaRPr lang="en-US"/>
        </a:p>
      </dgm:t>
    </dgm:pt>
    <dgm:pt modelId="{2CD90389-6544-440F-AAB6-A057C58CCB8A}">
      <dgm:prSet/>
      <dgm:spPr/>
      <dgm:t>
        <a:bodyPr/>
        <a:lstStyle/>
        <a:p>
          <a:r>
            <a:rPr lang="en-US" b="1"/>
            <a:t>Training </a:t>
          </a:r>
          <a:endParaRPr lang="en-US"/>
        </a:p>
      </dgm:t>
    </dgm:pt>
    <dgm:pt modelId="{181DF7D1-3C80-4E18-A450-0291365701F9}" type="parTrans" cxnId="{02F27322-79FE-4351-87A8-C0D322C0AB63}">
      <dgm:prSet/>
      <dgm:spPr/>
      <dgm:t>
        <a:bodyPr/>
        <a:lstStyle/>
        <a:p>
          <a:endParaRPr lang="en-US"/>
        </a:p>
      </dgm:t>
    </dgm:pt>
    <dgm:pt modelId="{C5B26A52-7BB2-4FAB-9DE9-568D6A98A0D2}" type="sibTrans" cxnId="{02F27322-79FE-4351-87A8-C0D322C0AB63}">
      <dgm:prSet/>
      <dgm:spPr/>
      <dgm:t>
        <a:bodyPr/>
        <a:lstStyle/>
        <a:p>
          <a:endParaRPr lang="en-US"/>
        </a:p>
      </dgm:t>
    </dgm:pt>
    <dgm:pt modelId="{A6CC63E4-AF61-4159-948A-81FB822FBA74}">
      <dgm:prSet/>
      <dgm:spPr/>
      <dgm:t>
        <a:bodyPr/>
        <a:lstStyle/>
        <a:p>
          <a:r>
            <a:rPr lang="en-US" b="1"/>
            <a:t>Closing </a:t>
          </a:r>
          <a:endParaRPr lang="en-US"/>
        </a:p>
      </dgm:t>
    </dgm:pt>
    <dgm:pt modelId="{251FF97E-DF6E-4860-B5AE-D7636B39C6D7}" type="parTrans" cxnId="{75C0A24A-0A83-47C2-AFC7-D7F2482AAA05}">
      <dgm:prSet/>
      <dgm:spPr/>
      <dgm:t>
        <a:bodyPr/>
        <a:lstStyle/>
        <a:p>
          <a:endParaRPr lang="en-US"/>
        </a:p>
      </dgm:t>
    </dgm:pt>
    <dgm:pt modelId="{F93B13C6-9DF9-493E-9F2A-0A757E0A117E}" type="sibTrans" cxnId="{75C0A24A-0A83-47C2-AFC7-D7F2482AAA05}">
      <dgm:prSet/>
      <dgm:spPr/>
      <dgm:t>
        <a:bodyPr/>
        <a:lstStyle/>
        <a:p>
          <a:endParaRPr lang="en-US"/>
        </a:p>
      </dgm:t>
    </dgm:pt>
    <dgm:pt modelId="{FFED4C34-F4E1-44D1-968E-A2757994FD95}" type="pres">
      <dgm:prSet presAssocID="{069C91B9-37E7-4970-8F33-CFCCBB20761A}" presName="linear" presStyleCnt="0">
        <dgm:presLayoutVars>
          <dgm:animLvl val="lvl"/>
          <dgm:resizeHandles val="exact"/>
        </dgm:presLayoutVars>
      </dgm:prSet>
      <dgm:spPr/>
    </dgm:pt>
    <dgm:pt modelId="{93895215-673E-4328-B1A7-E9817D6FD21A}" type="pres">
      <dgm:prSet presAssocID="{B1DF3BE3-490A-4386-9E8E-4BF5FB5D9DBD}" presName="parentText" presStyleLbl="node1" presStyleIdx="0" presStyleCnt="3">
        <dgm:presLayoutVars>
          <dgm:chMax val="0"/>
          <dgm:bulletEnabled val="1"/>
        </dgm:presLayoutVars>
      </dgm:prSet>
      <dgm:spPr/>
    </dgm:pt>
    <dgm:pt modelId="{87D31497-00DD-4F1F-902F-9D7D2F640B26}" type="pres">
      <dgm:prSet presAssocID="{5948378A-859B-4FF6-9D2F-2C6E0DA89B58}" presName="spacer" presStyleCnt="0"/>
      <dgm:spPr/>
    </dgm:pt>
    <dgm:pt modelId="{267D97DC-6345-46B0-93F4-8E2B254F7D27}" type="pres">
      <dgm:prSet presAssocID="{2CD90389-6544-440F-AAB6-A057C58CCB8A}" presName="parentText" presStyleLbl="node1" presStyleIdx="1" presStyleCnt="3">
        <dgm:presLayoutVars>
          <dgm:chMax val="0"/>
          <dgm:bulletEnabled val="1"/>
        </dgm:presLayoutVars>
      </dgm:prSet>
      <dgm:spPr/>
    </dgm:pt>
    <dgm:pt modelId="{6D695143-862A-4AEB-BA13-5E80DEBC146D}" type="pres">
      <dgm:prSet presAssocID="{C5B26A52-7BB2-4FAB-9DE9-568D6A98A0D2}" presName="spacer" presStyleCnt="0"/>
      <dgm:spPr/>
    </dgm:pt>
    <dgm:pt modelId="{663E82DC-A2C7-452D-85AD-F636440AF8F7}" type="pres">
      <dgm:prSet presAssocID="{A6CC63E4-AF61-4159-948A-81FB822FBA74}" presName="parentText" presStyleLbl="node1" presStyleIdx="2" presStyleCnt="3">
        <dgm:presLayoutVars>
          <dgm:chMax val="0"/>
          <dgm:bulletEnabled val="1"/>
        </dgm:presLayoutVars>
      </dgm:prSet>
      <dgm:spPr/>
    </dgm:pt>
  </dgm:ptLst>
  <dgm:cxnLst>
    <dgm:cxn modelId="{F5EED60E-99FA-4313-9833-83323C558DEF}" srcId="{069C91B9-37E7-4970-8F33-CFCCBB20761A}" destId="{B1DF3BE3-490A-4386-9E8E-4BF5FB5D9DBD}" srcOrd="0" destOrd="0" parTransId="{BAE89619-3F1C-49EE-A766-0DE900CDA36C}" sibTransId="{5948378A-859B-4FF6-9D2F-2C6E0DA89B58}"/>
    <dgm:cxn modelId="{02F27322-79FE-4351-87A8-C0D322C0AB63}" srcId="{069C91B9-37E7-4970-8F33-CFCCBB20761A}" destId="{2CD90389-6544-440F-AAB6-A057C58CCB8A}" srcOrd="1" destOrd="0" parTransId="{181DF7D1-3C80-4E18-A450-0291365701F9}" sibTransId="{C5B26A52-7BB2-4FAB-9DE9-568D6A98A0D2}"/>
    <dgm:cxn modelId="{75C0A24A-0A83-47C2-AFC7-D7F2482AAA05}" srcId="{069C91B9-37E7-4970-8F33-CFCCBB20761A}" destId="{A6CC63E4-AF61-4159-948A-81FB822FBA74}" srcOrd="2" destOrd="0" parTransId="{251FF97E-DF6E-4860-B5AE-D7636B39C6D7}" sibTransId="{F93B13C6-9DF9-493E-9F2A-0A757E0A117E}"/>
    <dgm:cxn modelId="{CF9C416B-283C-4148-92C1-3028053DA335}" type="presOf" srcId="{069C91B9-37E7-4970-8F33-CFCCBB20761A}" destId="{FFED4C34-F4E1-44D1-968E-A2757994FD95}" srcOrd="0" destOrd="0" presId="urn:microsoft.com/office/officeart/2005/8/layout/vList2"/>
    <dgm:cxn modelId="{4212D452-654D-4B08-9F1D-52A206F8886A}" type="presOf" srcId="{A6CC63E4-AF61-4159-948A-81FB822FBA74}" destId="{663E82DC-A2C7-452D-85AD-F636440AF8F7}" srcOrd="0" destOrd="0" presId="urn:microsoft.com/office/officeart/2005/8/layout/vList2"/>
    <dgm:cxn modelId="{B72B1995-BC93-485B-92F5-1E1A5D449DB0}" type="presOf" srcId="{2CD90389-6544-440F-AAB6-A057C58CCB8A}" destId="{267D97DC-6345-46B0-93F4-8E2B254F7D27}" srcOrd="0" destOrd="0" presId="urn:microsoft.com/office/officeart/2005/8/layout/vList2"/>
    <dgm:cxn modelId="{9C85C5C6-3C1B-4086-8CFA-B9B3AB5CA237}" type="presOf" srcId="{B1DF3BE3-490A-4386-9E8E-4BF5FB5D9DBD}" destId="{93895215-673E-4328-B1A7-E9817D6FD21A}" srcOrd="0" destOrd="0" presId="urn:microsoft.com/office/officeart/2005/8/layout/vList2"/>
    <dgm:cxn modelId="{CEAC8355-6487-4320-BD6C-9778F283C634}" type="presParOf" srcId="{FFED4C34-F4E1-44D1-968E-A2757994FD95}" destId="{93895215-673E-4328-B1A7-E9817D6FD21A}" srcOrd="0" destOrd="0" presId="urn:microsoft.com/office/officeart/2005/8/layout/vList2"/>
    <dgm:cxn modelId="{E07E25C0-EDD8-42FA-BE11-D3AC721B388A}" type="presParOf" srcId="{FFED4C34-F4E1-44D1-968E-A2757994FD95}" destId="{87D31497-00DD-4F1F-902F-9D7D2F640B26}" srcOrd="1" destOrd="0" presId="urn:microsoft.com/office/officeart/2005/8/layout/vList2"/>
    <dgm:cxn modelId="{8EDD3919-C0A2-4126-8EFD-ABD3D2F86EF1}" type="presParOf" srcId="{FFED4C34-F4E1-44D1-968E-A2757994FD95}" destId="{267D97DC-6345-46B0-93F4-8E2B254F7D27}" srcOrd="2" destOrd="0" presId="urn:microsoft.com/office/officeart/2005/8/layout/vList2"/>
    <dgm:cxn modelId="{E1FF59B9-80CF-42FA-9A87-27F83B62D375}" type="presParOf" srcId="{FFED4C34-F4E1-44D1-968E-A2757994FD95}" destId="{6D695143-862A-4AEB-BA13-5E80DEBC146D}" srcOrd="3" destOrd="0" presId="urn:microsoft.com/office/officeart/2005/8/layout/vList2"/>
    <dgm:cxn modelId="{974DD6D5-FF27-46BF-8C03-52701D839F2C}" type="presParOf" srcId="{FFED4C34-F4E1-44D1-968E-A2757994FD95}" destId="{663E82DC-A2C7-452D-85AD-F636440AF8F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917B54-F726-44E7-9F0A-44438AE79717}"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0D490A49-20EF-4879-96F6-7E59E6C5E00E}">
      <dgm:prSet/>
      <dgm:spPr/>
      <dgm:t>
        <a:bodyPr/>
        <a:lstStyle/>
        <a:p>
          <a:r>
            <a:rPr lang="en-US"/>
            <a:t>Field education is the signature pedagogy in social work education</a:t>
          </a:r>
        </a:p>
      </dgm:t>
    </dgm:pt>
    <dgm:pt modelId="{F8828B4B-A288-4BDB-8E5E-A31B6D9A2DB0}" type="parTrans" cxnId="{1381CF2F-1669-4606-94FD-3AF6D3C602A0}">
      <dgm:prSet/>
      <dgm:spPr/>
      <dgm:t>
        <a:bodyPr/>
        <a:lstStyle/>
        <a:p>
          <a:endParaRPr lang="en-US"/>
        </a:p>
      </dgm:t>
    </dgm:pt>
    <dgm:pt modelId="{032451E4-1DFD-4CBF-BA42-E16F56363C52}" type="sibTrans" cxnId="{1381CF2F-1669-4606-94FD-3AF6D3C602A0}">
      <dgm:prSet/>
      <dgm:spPr/>
      <dgm:t>
        <a:bodyPr/>
        <a:lstStyle/>
        <a:p>
          <a:endParaRPr lang="en-US"/>
        </a:p>
      </dgm:t>
    </dgm:pt>
    <dgm:pt modelId="{B58A38B5-74AB-4143-8F48-0B7BD2F6E8D4}">
      <dgm:prSet/>
      <dgm:spPr/>
      <dgm:t>
        <a:bodyPr/>
        <a:lstStyle/>
        <a:p>
          <a:r>
            <a:rPr lang="en-US"/>
            <a:t>Like all accredited social work programs, the School of Social Work utilizes a competency-based approach to identify and assess what students demonstrate in practice.</a:t>
          </a:r>
        </a:p>
      </dgm:t>
    </dgm:pt>
    <dgm:pt modelId="{318A8B73-921E-40B6-AA94-1E689102852E}" type="parTrans" cxnId="{1F2897CD-33DA-43BD-8F82-93376F28601D}">
      <dgm:prSet/>
      <dgm:spPr/>
      <dgm:t>
        <a:bodyPr/>
        <a:lstStyle/>
        <a:p>
          <a:endParaRPr lang="en-US"/>
        </a:p>
      </dgm:t>
    </dgm:pt>
    <dgm:pt modelId="{F9FE2075-3B32-4B58-9E36-17D54EAF0DC9}" type="sibTrans" cxnId="{1F2897CD-33DA-43BD-8F82-93376F28601D}">
      <dgm:prSet/>
      <dgm:spPr/>
      <dgm:t>
        <a:bodyPr/>
        <a:lstStyle/>
        <a:p>
          <a:endParaRPr lang="en-US"/>
        </a:p>
      </dgm:t>
    </dgm:pt>
    <dgm:pt modelId="{50C950F0-62AA-44C4-93BE-2B1C0DD9B1EC}" type="pres">
      <dgm:prSet presAssocID="{C7917B54-F726-44E7-9F0A-44438AE79717}" presName="hierChild1" presStyleCnt="0">
        <dgm:presLayoutVars>
          <dgm:chPref val="1"/>
          <dgm:dir/>
          <dgm:animOne val="branch"/>
          <dgm:animLvl val="lvl"/>
          <dgm:resizeHandles/>
        </dgm:presLayoutVars>
      </dgm:prSet>
      <dgm:spPr/>
    </dgm:pt>
    <dgm:pt modelId="{9CFD0442-F4D6-4E4D-AB59-7C4AFD121CA1}" type="pres">
      <dgm:prSet presAssocID="{0D490A49-20EF-4879-96F6-7E59E6C5E00E}" presName="hierRoot1" presStyleCnt="0"/>
      <dgm:spPr/>
    </dgm:pt>
    <dgm:pt modelId="{74EF4B07-7C7B-4AF4-892D-297BAF266C20}" type="pres">
      <dgm:prSet presAssocID="{0D490A49-20EF-4879-96F6-7E59E6C5E00E}" presName="composite" presStyleCnt="0"/>
      <dgm:spPr/>
    </dgm:pt>
    <dgm:pt modelId="{DF64EE4E-202B-4C74-B951-ED002C517FE8}" type="pres">
      <dgm:prSet presAssocID="{0D490A49-20EF-4879-96F6-7E59E6C5E00E}" presName="background" presStyleLbl="node0" presStyleIdx="0" presStyleCnt="2"/>
      <dgm:spPr/>
    </dgm:pt>
    <dgm:pt modelId="{D1628B4A-1D5B-4A63-BEAE-A2F2B2A5519B}" type="pres">
      <dgm:prSet presAssocID="{0D490A49-20EF-4879-96F6-7E59E6C5E00E}" presName="text" presStyleLbl="fgAcc0" presStyleIdx="0" presStyleCnt="2">
        <dgm:presLayoutVars>
          <dgm:chPref val="3"/>
        </dgm:presLayoutVars>
      </dgm:prSet>
      <dgm:spPr/>
    </dgm:pt>
    <dgm:pt modelId="{7555F18B-2FBA-4B0C-8BD7-CB01F8D10DD3}" type="pres">
      <dgm:prSet presAssocID="{0D490A49-20EF-4879-96F6-7E59E6C5E00E}" presName="hierChild2" presStyleCnt="0"/>
      <dgm:spPr/>
    </dgm:pt>
    <dgm:pt modelId="{468AB749-0D9A-419C-88E1-F3B097CE2454}" type="pres">
      <dgm:prSet presAssocID="{B58A38B5-74AB-4143-8F48-0B7BD2F6E8D4}" presName="hierRoot1" presStyleCnt="0"/>
      <dgm:spPr/>
    </dgm:pt>
    <dgm:pt modelId="{9801812E-BAB7-4D8F-8694-2160407CBBB3}" type="pres">
      <dgm:prSet presAssocID="{B58A38B5-74AB-4143-8F48-0B7BD2F6E8D4}" presName="composite" presStyleCnt="0"/>
      <dgm:spPr/>
    </dgm:pt>
    <dgm:pt modelId="{99C3DB08-BBFF-468C-81F2-C0D1BB6016EB}" type="pres">
      <dgm:prSet presAssocID="{B58A38B5-74AB-4143-8F48-0B7BD2F6E8D4}" presName="background" presStyleLbl="node0" presStyleIdx="1" presStyleCnt="2"/>
      <dgm:spPr/>
    </dgm:pt>
    <dgm:pt modelId="{ADA10B94-1A5F-4669-987E-6CDBF1ED38EF}" type="pres">
      <dgm:prSet presAssocID="{B58A38B5-74AB-4143-8F48-0B7BD2F6E8D4}" presName="text" presStyleLbl="fgAcc0" presStyleIdx="1" presStyleCnt="2">
        <dgm:presLayoutVars>
          <dgm:chPref val="3"/>
        </dgm:presLayoutVars>
      </dgm:prSet>
      <dgm:spPr/>
    </dgm:pt>
    <dgm:pt modelId="{3A3822F9-6B66-4D1E-8520-CA78DABCD0E0}" type="pres">
      <dgm:prSet presAssocID="{B58A38B5-74AB-4143-8F48-0B7BD2F6E8D4}" presName="hierChild2" presStyleCnt="0"/>
      <dgm:spPr/>
    </dgm:pt>
  </dgm:ptLst>
  <dgm:cxnLst>
    <dgm:cxn modelId="{1381CF2F-1669-4606-94FD-3AF6D3C602A0}" srcId="{C7917B54-F726-44E7-9F0A-44438AE79717}" destId="{0D490A49-20EF-4879-96F6-7E59E6C5E00E}" srcOrd="0" destOrd="0" parTransId="{F8828B4B-A288-4BDB-8E5E-A31B6D9A2DB0}" sibTransId="{032451E4-1DFD-4CBF-BA42-E16F56363C52}"/>
    <dgm:cxn modelId="{0F015D50-0712-4A14-90A1-B5281203AB6E}" type="presOf" srcId="{B58A38B5-74AB-4143-8F48-0B7BD2F6E8D4}" destId="{ADA10B94-1A5F-4669-987E-6CDBF1ED38EF}" srcOrd="0" destOrd="0" presId="urn:microsoft.com/office/officeart/2005/8/layout/hierarchy1"/>
    <dgm:cxn modelId="{59AE38BC-256F-4A82-BB1F-DB4D9C6E51FC}" type="presOf" srcId="{0D490A49-20EF-4879-96F6-7E59E6C5E00E}" destId="{D1628B4A-1D5B-4A63-BEAE-A2F2B2A5519B}" srcOrd="0" destOrd="0" presId="urn:microsoft.com/office/officeart/2005/8/layout/hierarchy1"/>
    <dgm:cxn modelId="{C4B865CC-B809-4E05-B448-5525CBCB0C86}" type="presOf" srcId="{C7917B54-F726-44E7-9F0A-44438AE79717}" destId="{50C950F0-62AA-44C4-93BE-2B1C0DD9B1EC}" srcOrd="0" destOrd="0" presId="urn:microsoft.com/office/officeart/2005/8/layout/hierarchy1"/>
    <dgm:cxn modelId="{1F2897CD-33DA-43BD-8F82-93376F28601D}" srcId="{C7917B54-F726-44E7-9F0A-44438AE79717}" destId="{B58A38B5-74AB-4143-8F48-0B7BD2F6E8D4}" srcOrd="1" destOrd="0" parTransId="{318A8B73-921E-40B6-AA94-1E689102852E}" sibTransId="{F9FE2075-3B32-4B58-9E36-17D54EAF0DC9}"/>
    <dgm:cxn modelId="{A0D98F8B-4FAD-4576-9CB5-5183FE3FA27C}" type="presParOf" srcId="{50C950F0-62AA-44C4-93BE-2B1C0DD9B1EC}" destId="{9CFD0442-F4D6-4E4D-AB59-7C4AFD121CA1}" srcOrd="0" destOrd="0" presId="urn:microsoft.com/office/officeart/2005/8/layout/hierarchy1"/>
    <dgm:cxn modelId="{D5418068-870D-487B-8354-2AEA18CA823B}" type="presParOf" srcId="{9CFD0442-F4D6-4E4D-AB59-7C4AFD121CA1}" destId="{74EF4B07-7C7B-4AF4-892D-297BAF266C20}" srcOrd="0" destOrd="0" presId="urn:microsoft.com/office/officeart/2005/8/layout/hierarchy1"/>
    <dgm:cxn modelId="{56503E4A-9281-4F23-B125-41D9E9E5A709}" type="presParOf" srcId="{74EF4B07-7C7B-4AF4-892D-297BAF266C20}" destId="{DF64EE4E-202B-4C74-B951-ED002C517FE8}" srcOrd="0" destOrd="0" presId="urn:microsoft.com/office/officeart/2005/8/layout/hierarchy1"/>
    <dgm:cxn modelId="{0FD9B42F-E8AE-42D9-A10B-1021EF001452}" type="presParOf" srcId="{74EF4B07-7C7B-4AF4-892D-297BAF266C20}" destId="{D1628B4A-1D5B-4A63-BEAE-A2F2B2A5519B}" srcOrd="1" destOrd="0" presId="urn:microsoft.com/office/officeart/2005/8/layout/hierarchy1"/>
    <dgm:cxn modelId="{F59265B2-5A17-4680-88FB-B12BD36E9413}" type="presParOf" srcId="{9CFD0442-F4D6-4E4D-AB59-7C4AFD121CA1}" destId="{7555F18B-2FBA-4B0C-8BD7-CB01F8D10DD3}" srcOrd="1" destOrd="0" presId="urn:microsoft.com/office/officeart/2005/8/layout/hierarchy1"/>
    <dgm:cxn modelId="{21C2264A-EA41-4DC2-8992-1FFF0C533E60}" type="presParOf" srcId="{50C950F0-62AA-44C4-93BE-2B1C0DD9B1EC}" destId="{468AB749-0D9A-419C-88E1-F3B097CE2454}" srcOrd="1" destOrd="0" presId="urn:microsoft.com/office/officeart/2005/8/layout/hierarchy1"/>
    <dgm:cxn modelId="{AF9AAA23-28C0-4D4A-A8DA-A5FD8B5BBB15}" type="presParOf" srcId="{468AB749-0D9A-419C-88E1-F3B097CE2454}" destId="{9801812E-BAB7-4D8F-8694-2160407CBBB3}" srcOrd="0" destOrd="0" presId="urn:microsoft.com/office/officeart/2005/8/layout/hierarchy1"/>
    <dgm:cxn modelId="{3A471475-1548-4B02-ADEF-A5062F80DB9D}" type="presParOf" srcId="{9801812E-BAB7-4D8F-8694-2160407CBBB3}" destId="{99C3DB08-BBFF-468C-81F2-C0D1BB6016EB}" srcOrd="0" destOrd="0" presId="urn:microsoft.com/office/officeart/2005/8/layout/hierarchy1"/>
    <dgm:cxn modelId="{E8D7872C-1361-4C92-9E67-0BE51ADBBFE6}" type="presParOf" srcId="{9801812E-BAB7-4D8F-8694-2160407CBBB3}" destId="{ADA10B94-1A5F-4669-987E-6CDBF1ED38EF}" srcOrd="1" destOrd="0" presId="urn:microsoft.com/office/officeart/2005/8/layout/hierarchy1"/>
    <dgm:cxn modelId="{DF618B54-90EE-431F-B23F-0B69454EAAE9}" type="presParOf" srcId="{468AB749-0D9A-419C-88E1-F3B097CE2454}" destId="{3A3822F9-6B66-4D1E-8520-CA78DABCD0E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50FECC-B8D4-4A7D-8F57-4C1810B76680}" type="doc">
      <dgm:prSet loTypeId="urn:microsoft.com/office/officeart/2016/7/layout/VerticalSolidActionList" loCatId="List" qsTypeId="urn:microsoft.com/office/officeart/2005/8/quickstyle/simple1" qsCatId="simple" csTypeId="urn:microsoft.com/office/officeart/2005/8/colors/colorful2" csCatId="colorful" phldr="1"/>
      <dgm:spPr/>
      <dgm:t>
        <a:bodyPr/>
        <a:lstStyle/>
        <a:p>
          <a:endParaRPr lang="en-US"/>
        </a:p>
      </dgm:t>
    </dgm:pt>
    <dgm:pt modelId="{5F0253EE-72EF-433E-B914-C10E46F3CC64}">
      <dgm:prSet/>
      <dgm:spPr/>
      <dgm:t>
        <a:bodyPr/>
        <a:lstStyle/>
        <a:p>
          <a:r>
            <a:rPr lang="en-US" dirty="0"/>
            <a:t>Demonstrate</a:t>
          </a:r>
        </a:p>
      </dgm:t>
    </dgm:pt>
    <dgm:pt modelId="{780989AA-2C5C-4B33-9700-9BF15C88B096}" type="parTrans" cxnId="{D9CB672F-2719-47D8-80E9-D2E03055FFC7}">
      <dgm:prSet/>
      <dgm:spPr/>
      <dgm:t>
        <a:bodyPr/>
        <a:lstStyle/>
        <a:p>
          <a:endParaRPr lang="en-US"/>
        </a:p>
      </dgm:t>
    </dgm:pt>
    <dgm:pt modelId="{5B74EA91-2244-41AF-AE9E-B5ED44666C5A}" type="sibTrans" cxnId="{D9CB672F-2719-47D8-80E9-D2E03055FFC7}">
      <dgm:prSet/>
      <dgm:spPr/>
      <dgm:t>
        <a:bodyPr/>
        <a:lstStyle/>
        <a:p>
          <a:endParaRPr lang="en-US"/>
        </a:p>
      </dgm:t>
    </dgm:pt>
    <dgm:pt modelId="{26D5AFE3-0866-47A9-8612-45D933AAE485}">
      <dgm:prSet/>
      <dgm:spPr/>
      <dgm:t>
        <a:bodyPr/>
        <a:lstStyle/>
        <a:p>
          <a:r>
            <a:rPr lang="en-US"/>
            <a:t>Demonstrate Ethical and Professional Behavior</a:t>
          </a:r>
        </a:p>
      </dgm:t>
    </dgm:pt>
    <dgm:pt modelId="{D2A5D44E-4846-487B-8E65-64F7503844FB}" type="parTrans" cxnId="{2FE0B995-9505-4594-8602-34C24749B871}">
      <dgm:prSet/>
      <dgm:spPr/>
      <dgm:t>
        <a:bodyPr/>
        <a:lstStyle/>
        <a:p>
          <a:endParaRPr lang="en-US"/>
        </a:p>
      </dgm:t>
    </dgm:pt>
    <dgm:pt modelId="{2C546DD5-C552-439E-BEA7-4123526AE7A9}" type="sibTrans" cxnId="{2FE0B995-9505-4594-8602-34C24749B871}">
      <dgm:prSet/>
      <dgm:spPr/>
      <dgm:t>
        <a:bodyPr/>
        <a:lstStyle/>
        <a:p>
          <a:endParaRPr lang="en-US"/>
        </a:p>
      </dgm:t>
    </dgm:pt>
    <dgm:pt modelId="{413156F0-4612-40F6-A308-D9E2853BBF70}">
      <dgm:prSet/>
      <dgm:spPr/>
      <dgm:t>
        <a:bodyPr/>
        <a:lstStyle/>
        <a:p>
          <a:r>
            <a:rPr lang="en-US"/>
            <a:t>Engage</a:t>
          </a:r>
        </a:p>
      </dgm:t>
    </dgm:pt>
    <dgm:pt modelId="{BBFC1C3B-9FBA-42B1-810D-2A9D9743AC52}" type="parTrans" cxnId="{43A75F45-EF93-42CD-8741-F28CA5EC1C07}">
      <dgm:prSet/>
      <dgm:spPr/>
      <dgm:t>
        <a:bodyPr/>
        <a:lstStyle/>
        <a:p>
          <a:endParaRPr lang="en-US"/>
        </a:p>
      </dgm:t>
    </dgm:pt>
    <dgm:pt modelId="{2DFEF9B5-4A0D-484C-82B4-BC4950397DCE}" type="sibTrans" cxnId="{43A75F45-EF93-42CD-8741-F28CA5EC1C07}">
      <dgm:prSet/>
      <dgm:spPr/>
      <dgm:t>
        <a:bodyPr/>
        <a:lstStyle/>
        <a:p>
          <a:endParaRPr lang="en-US"/>
        </a:p>
      </dgm:t>
    </dgm:pt>
    <dgm:pt modelId="{C0AF3961-7119-4EC9-8EC0-24E650CAD153}">
      <dgm:prSet/>
      <dgm:spPr/>
      <dgm:t>
        <a:bodyPr/>
        <a:lstStyle/>
        <a:p>
          <a:r>
            <a:rPr lang="en-US"/>
            <a:t>Engage Diversity and Difference in Practice</a:t>
          </a:r>
        </a:p>
      </dgm:t>
    </dgm:pt>
    <dgm:pt modelId="{FB205A49-7DAF-4BD3-8042-EF912D328AF5}" type="parTrans" cxnId="{5CA10406-49B2-454E-A839-52860ED6A8CA}">
      <dgm:prSet/>
      <dgm:spPr/>
      <dgm:t>
        <a:bodyPr/>
        <a:lstStyle/>
        <a:p>
          <a:endParaRPr lang="en-US"/>
        </a:p>
      </dgm:t>
    </dgm:pt>
    <dgm:pt modelId="{16469006-88EE-4E24-A350-CA45724B084D}" type="sibTrans" cxnId="{5CA10406-49B2-454E-A839-52860ED6A8CA}">
      <dgm:prSet/>
      <dgm:spPr/>
      <dgm:t>
        <a:bodyPr/>
        <a:lstStyle/>
        <a:p>
          <a:endParaRPr lang="en-US"/>
        </a:p>
      </dgm:t>
    </dgm:pt>
    <dgm:pt modelId="{B3F3A2B3-1171-4443-A8F9-7F7345E9862C}">
      <dgm:prSet/>
      <dgm:spPr/>
      <dgm:t>
        <a:bodyPr/>
        <a:lstStyle/>
        <a:p>
          <a:r>
            <a:rPr lang="en-US"/>
            <a:t>Advance</a:t>
          </a:r>
        </a:p>
      </dgm:t>
    </dgm:pt>
    <dgm:pt modelId="{5A075F81-22F3-4081-BAA6-F66D92A9E9F0}" type="parTrans" cxnId="{AC385ACA-0707-4B06-8866-FAAB7938C25B}">
      <dgm:prSet/>
      <dgm:spPr/>
      <dgm:t>
        <a:bodyPr/>
        <a:lstStyle/>
        <a:p>
          <a:endParaRPr lang="en-US"/>
        </a:p>
      </dgm:t>
    </dgm:pt>
    <dgm:pt modelId="{4742EA24-FED2-47B9-AE2C-8535F993B303}" type="sibTrans" cxnId="{AC385ACA-0707-4B06-8866-FAAB7938C25B}">
      <dgm:prSet/>
      <dgm:spPr/>
      <dgm:t>
        <a:bodyPr/>
        <a:lstStyle/>
        <a:p>
          <a:endParaRPr lang="en-US"/>
        </a:p>
      </dgm:t>
    </dgm:pt>
    <dgm:pt modelId="{05B82E31-E96F-40A1-ACE3-8B2ADE51F705}">
      <dgm:prSet/>
      <dgm:spPr/>
      <dgm:t>
        <a:bodyPr/>
        <a:lstStyle/>
        <a:p>
          <a:r>
            <a:rPr lang="en-US"/>
            <a:t>Advance Human Rights and Social, Economic, and Environmental Justice</a:t>
          </a:r>
        </a:p>
      </dgm:t>
    </dgm:pt>
    <dgm:pt modelId="{D14A620F-5F9D-4EE3-9B6F-E3BD9FFB4E47}" type="parTrans" cxnId="{F07CF6E0-8643-4C7F-8E69-FC370F7C577F}">
      <dgm:prSet/>
      <dgm:spPr/>
      <dgm:t>
        <a:bodyPr/>
        <a:lstStyle/>
        <a:p>
          <a:endParaRPr lang="en-US"/>
        </a:p>
      </dgm:t>
    </dgm:pt>
    <dgm:pt modelId="{3C674E47-0786-49C4-8F6D-2E0A9961979B}" type="sibTrans" cxnId="{F07CF6E0-8643-4C7F-8E69-FC370F7C577F}">
      <dgm:prSet/>
      <dgm:spPr/>
      <dgm:t>
        <a:bodyPr/>
        <a:lstStyle/>
        <a:p>
          <a:endParaRPr lang="en-US"/>
        </a:p>
      </dgm:t>
    </dgm:pt>
    <dgm:pt modelId="{EC3B0BD5-2FB8-4442-AFDC-0950ED491354}">
      <dgm:prSet/>
      <dgm:spPr/>
      <dgm:t>
        <a:bodyPr/>
        <a:lstStyle/>
        <a:p>
          <a:r>
            <a:rPr lang="en-US" dirty="0"/>
            <a:t>Engage</a:t>
          </a:r>
        </a:p>
      </dgm:t>
    </dgm:pt>
    <dgm:pt modelId="{F6A9189D-FA66-4003-B337-DD66FE0E8DA0}" type="parTrans" cxnId="{F6CCB0B3-B19E-4C4E-8952-F8F0FE452DE3}">
      <dgm:prSet/>
      <dgm:spPr/>
      <dgm:t>
        <a:bodyPr/>
        <a:lstStyle/>
        <a:p>
          <a:endParaRPr lang="en-US"/>
        </a:p>
      </dgm:t>
    </dgm:pt>
    <dgm:pt modelId="{C8BA838C-E737-4494-A75B-2DA79C779892}" type="sibTrans" cxnId="{F6CCB0B3-B19E-4C4E-8952-F8F0FE452DE3}">
      <dgm:prSet/>
      <dgm:spPr/>
      <dgm:t>
        <a:bodyPr/>
        <a:lstStyle/>
        <a:p>
          <a:endParaRPr lang="en-US"/>
        </a:p>
      </dgm:t>
    </dgm:pt>
    <dgm:pt modelId="{258DC8B7-064F-4BF4-8EB8-EBAD7C4912DE}">
      <dgm:prSet/>
      <dgm:spPr/>
      <dgm:t>
        <a:bodyPr/>
        <a:lstStyle/>
        <a:p>
          <a:r>
            <a:rPr lang="en-US" dirty="0"/>
            <a:t>Engage in Practice-informed Research and Research-informed Practice</a:t>
          </a:r>
        </a:p>
      </dgm:t>
    </dgm:pt>
    <dgm:pt modelId="{7EC69526-EA28-4D6C-84A7-E0083B2106F7}" type="parTrans" cxnId="{9D7DFE2E-57BA-4AFC-97B9-53B831F461F3}">
      <dgm:prSet/>
      <dgm:spPr/>
      <dgm:t>
        <a:bodyPr/>
        <a:lstStyle/>
        <a:p>
          <a:endParaRPr lang="en-US"/>
        </a:p>
      </dgm:t>
    </dgm:pt>
    <dgm:pt modelId="{9C0C9B1D-CD9B-40C2-AFA9-2DCD20012C1C}" type="sibTrans" cxnId="{9D7DFE2E-57BA-4AFC-97B9-53B831F461F3}">
      <dgm:prSet/>
      <dgm:spPr/>
      <dgm:t>
        <a:bodyPr/>
        <a:lstStyle/>
        <a:p>
          <a:endParaRPr lang="en-US"/>
        </a:p>
      </dgm:t>
    </dgm:pt>
    <dgm:pt modelId="{A94005AB-F6D2-4997-91A1-64A2992ACFC9}">
      <dgm:prSet/>
      <dgm:spPr/>
      <dgm:t>
        <a:bodyPr/>
        <a:lstStyle/>
        <a:p>
          <a:r>
            <a:rPr lang="en-US" dirty="0"/>
            <a:t>Engage</a:t>
          </a:r>
        </a:p>
      </dgm:t>
    </dgm:pt>
    <dgm:pt modelId="{4A2D7106-C7DE-4330-BA22-DBEFBDF5EF0A}" type="parTrans" cxnId="{A383D9C8-114E-4477-B92F-0E81875E72F6}">
      <dgm:prSet/>
      <dgm:spPr/>
      <dgm:t>
        <a:bodyPr/>
        <a:lstStyle/>
        <a:p>
          <a:endParaRPr lang="en-US"/>
        </a:p>
      </dgm:t>
    </dgm:pt>
    <dgm:pt modelId="{F813182E-6BDB-4C0D-AE87-C1905EC5ED18}" type="sibTrans" cxnId="{A383D9C8-114E-4477-B92F-0E81875E72F6}">
      <dgm:prSet/>
      <dgm:spPr/>
      <dgm:t>
        <a:bodyPr/>
        <a:lstStyle/>
        <a:p>
          <a:endParaRPr lang="en-US"/>
        </a:p>
      </dgm:t>
    </dgm:pt>
    <dgm:pt modelId="{96873CCA-AE30-4F36-A785-D7C01B889E28}">
      <dgm:prSet/>
      <dgm:spPr/>
      <dgm:t>
        <a:bodyPr/>
        <a:lstStyle/>
        <a:p>
          <a:r>
            <a:rPr lang="en-US"/>
            <a:t>Engage in Policy Practice</a:t>
          </a:r>
        </a:p>
      </dgm:t>
    </dgm:pt>
    <dgm:pt modelId="{BAED98D1-A0A5-44B3-BDED-D90C712D6F54}" type="parTrans" cxnId="{0F4AA732-A509-4B98-918B-B5EE9D4D10F0}">
      <dgm:prSet/>
      <dgm:spPr/>
      <dgm:t>
        <a:bodyPr/>
        <a:lstStyle/>
        <a:p>
          <a:endParaRPr lang="en-US"/>
        </a:p>
      </dgm:t>
    </dgm:pt>
    <dgm:pt modelId="{EA296A4F-F257-4E6D-A47E-CDEFC282C3BF}" type="sibTrans" cxnId="{0F4AA732-A509-4B98-918B-B5EE9D4D10F0}">
      <dgm:prSet/>
      <dgm:spPr/>
      <dgm:t>
        <a:bodyPr/>
        <a:lstStyle/>
        <a:p>
          <a:endParaRPr lang="en-US"/>
        </a:p>
      </dgm:t>
    </dgm:pt>
    <dgm:pt modelId="{48E0CB53-04D9-44D4-A7E9-0372CA61545E}">
      <dgm:prSet/>
      <dgm:spPr/>
      <dgm:t>
        <a:bodyPr/>
        <a:lstStyle/>
        <a:p>
          <a:r>
            <a:rPr lang="en-US"/>
            <a:t>Engage</a:t>
          </a:r>
        </a:p>
      </dgm:t>
    </dgm:pt>
    <dgm:pt modelId="{F20390A3-3A7D-4D5F-8E24-48E0340C416D}" type="parTrans" cxnId="{ECBF604E-14A1-43D2-ABD4-CED18C477CCB}">
      <dgm:prSet/>
      <dgm:spPr/>
      <dgm:t>
        <a:bodyPr/>
        <a:lstStyle/>
        <a:p>
          <a:endParaRPr lang="en-US"/>
        </a:p>
      </dgm:t>
    </dgm:pt>
    <dgm:pt modelId="{1FFBC127-D393-465A-BCCA-A51A756D6059}" type="sibTrans" cxnId="{ECBF604E-14A1-43D2-ABD4-CED18C477CCB}">
      <dgm:prSet/>
      <dgm:spPr/>
      <dgm:t>
        <a:bodyPr/>
        <a:lstStyle/>
        <a:p>
          <a:endParaRPr lang="en-US"/>
        </a:p>
      </dgm:t>
    </dgm:pt>
    <dgm:pt modelId="{9DDD6E84-F78F-404D-A89B-34307B0BF565}">
      <dgm:prSet/>
      <dgm:spPr/>
      <dgm:t>
        <a:bodyPr/>
        <a:lstStyle/>
        <a:p>
          <a:r>
            <a:rPr lang="en-US"/>
            <a:t>Engage with Individuals, Families, Groups, Organizations, and Communities</a:t>
          </a:r>
        </a:p>
      </dgm:t>
    </dgm:pt>
    <dgm:pt modelId="{C8295313-F203-45EA-B247-D5AA146620E1}" type="parTrans" cxnId="{1D1B00B9-415F-4A5D-B044-6FE550E2D7BF}">
      <dgm:prSet/>
      <dgm:spPr/>
      <dgm:t>
        <a:bodyPr/>
        <a:lstStyle/>
        <a:p>
          <a:endParaRPr lang="en-US"/>
        </a:p>
      </dgm:t>
    </dgm:pt>
    <dgm:pt modelId="{C51D16A1-E07D-4F37-8580-8623511F356C}" type="sibTrans" cxnId="{1D1B00B9-415F-4A5D-B044-6FE550E2D7BF}">
      <dgm:prSet/>
      <dgm:spPr/>
      <dgm:t>
        <a:bodyPr/>
        <a:lstStyle/>
        <a:p>
          <a:endParaRPr lang="en-US"/>
        </a:p>
      </dgm:t>
    </dgm:pt>
    <dgm:pt modelId="{E4A604D5-89D7-4DDB-B411-B58F06A3C54C}">
      <dgm:prSet/>
      <dgm:spPr/>
      <dgm:t>
        <a:bodyPr/>
        <a:lstStyle/>
        <a:p>
          <a:r>
            <a:rPr lang="en-US"/>
            <a:t>Assess</a:t>
          </a:r>
        </a:p>
      </dgm:t>
    </dgm:pt>
    <dgm:pt modelId="{06C4DA1A-43A7-4357-8F96-83A97518EC83}" type="parTrans" cxnId="{F862C567-B92D-4AD2-8563-3C3902472FDC}">
      <dgm:prSet/>
      <dgm:spPr/>
      <dgm:t>
        <a:bodyPr/>
        <a:lstStyle/>
        <a:p>
          <a:endParaRPr lang="en-US"/>
        </a:p>
      </dgm:t>
    </dgm:pt>
    <dgm:pt modelId="{86694808-A06A-4C3A-A8A1-FE821B819CAF}" type="sibTrans" cxnId="{F862C567-B92D-4AD2-8563-3C3902472FDC}">
      <dgm:prSet/>
      <dgm:spPr/>
      <dgm:t>
        <a:bodyPr/>
        <a:lstStyle/>
        <a:p>
          <a:endParaRPr lang="en-US"/>
        </a:p>
      </dgm:t>
    </dgm:pt>
    <dgm:pt modelId="{87367CB9-BAD7-44E3-8E68-7441DD9CEA09}">
      <dgm:prSet/>
      <dgm:spPr/>
      <dgm:t>
        <a:bodyPr/>
        <a:lstStyle/>
        <a:p>
          <a:r>
            <a:rPr lang="en-US"/>
            <a:t>Assess Individuals, Families, Groups, Organizations, and Communities </a:t>
          </a:r>
        </a:p>
      </dgm:t>
    </dgm:pt>
    <dgm:pt modelId="{B21EF4FA-A872-42DE-A40C-A83928CC518F}" type="parTrans" cxnId="{F1D508A4-0A51-46B3-922A-DAF704CAFDCA}">
      <dgm:prSet/>
      <dgm:spPr/>
      <dgm:t>
        <a:bodyPr/>
        <a:lstStyle/>
        <a:p>
          <a:endParaRPr lang="en-US"/>
        </a:p>
      </dgm:t>
    </dgm:pt>
    <dgm:pt modelId="{BB382E2F-5EF6-40B1-A319-84407C2026C3}" type="sibTrans" cxnId="{F1D508A4-0A51-46B3-922A-DAF704CAFDCA}">
      <dgm:prSet/>
      <dgm:spPr/>
      <dgm:t>
        <a:bodyPr/>
        <a:lstStyle/>
        <a:p>
          <a:endParaRPr lang="en-US"/>
        </a:p>
      </dgm:t>
    </dgm:pt>
    <dgm:pt modelId="{D1F433BC-4886-4509-A7F3-8FDA95D78946}">
      <dgm:prSet/>
      <dgm:spPr/>
      <dgm:t>
        <a:bodyPr/>
        <a:lstStyle/>
        <a:p>
          <a:r>
            <a:rPr lang="en-US"/>
            <a:t>Intervene</a:t>
          </a:r>
        </a:p>
      </dgm:t>
    </dgm:pt>
    <dgm:pt modelId="{8B5E9351-8E87-4F32-9DAC-2B1D71212C00}" type="parTrans" cxnId="{4EB22276-180E-4852-B002-784C21F2E15E}">
      <dgm:prSet/>
      <dgm:spPr/>
      <dgm:t>
        <a:bodyPr/>
        <a:lstStyle/>
        <a:p>
          <a:endParaRPr lang="en-US"/>
        </a:p>
      </dgm:t>
    </dgm:pt>
    <dgm:pt modelId="{3CCDA28B-50AD-445B-BB31-876B89CEAD7D}" type="sibTrans" cxnId="{4EB22276-180E-4852-B002-784C21F2E15E}">
      <dgm:prSet/>
      <dgm:spPr/>
      <dgm:t>
        <a:bodyPr/>
        <a:lstStyle/>
        <a:p>
          <a:endParaRPr lang="en-US"/>
        </a:p>
      </dgm:t>
    </dgm:pt>
    <dgm:pt modelId="{0901A248-2AF1-44A8-80EA-97A6AD6EB340}">
      <dgm:prSet/>
      <dgm:spPr/>
      <dgm:t>
        <a:bodyPr/>
        <a:lstStyle/>
        <a:p>
          <a:r>
            <a:rPr lang="en-US"/>
            <a:t>Intervene with Individuals, Families, Groups, Organizations, and Communities</a:t>
          </a:r>
        </a:p>
      </dgm:t>
    </dgm:pt>
    <dgm:pt modelId="{39ACAEB3-F285-47E5-A8F2-1657505A0E50}" type="parTrans" cxnId="{24D5F570-247B-44C0-A16E-EDE9B199C5D1}">
      <dgm:prSet/>
      <dgm:spPr/>
      <dgm:t>
        <a:bodyPr/>
        <a:lstStyle/>
        <a:p>
          <a:endParaRPr lang="en-US"/>
        </a:p>
      </dgm:t>
    </dgm:pt>
    <dgm:pt modelId="{232E3FB1-7075-4947-BF8A-26D551529647}" type="sibTrans" cxnId="{24D5F570-247B-44C0-A16E-EDE9B199C5D1}">
      <dgm:prSet/>
      <dgm:spPr/>
      <dgm:t>
        <a:bodyPr/>
        <a:lstStyle/>
        <a:p>
          <a:endParaRPr lang="en-US"/>
        </a:p>
      </dgm:t>
    </dgm:pt>
    <dgm:pt modelId="{4041E4EA-F96C-4360-99E6-5C449EC8F43A}">
      <dgm:prSet/>
      <dgm:spPr/>
      <dgm:t>
        <a:bodyPr/>
        <a:lstStyle/>
        <a:p>
          <a:r>
            <a:rPr lang="en-US"/>
            <a:t>Evaluate</a:t>
          </a:r>
        </a:p>
      </dgm:t>
    </dgm:pt>
    <dgm:pt modelId="{CE1676B7-7E5C-4D2C-AC53-4427065EF47B}" type="parTrans" cxnId="{E3F58FD1-BC35-4FDF-B2F2-2AC0A2BF1906}">
      <dgm:prSet/>
      <dgm:spPr/>
      <dgm:t>
        <a:bodyPr/>
        <a:lstStyle/>
        <a:p>
          <a:endParaRPr lang="en-US"/>
        </a:p>
      </dgm:t>
    </dgm:pt>
    <dgm:pt modelId="{6C95A1E3-5BED-469F-897D-6F08AC5779B5}" type="sibTrans" cxnId="{E3F58FD1-BC35-4FDF-B2F2-2AC0A2BF1906}">
      <dgm:prSet/>
      <dgm:spPr/>
      <dgm:t>
        <a:bodyPr/>
        <a:lstStyle/>
        <a:p>
          <a:endParaRPr lang="en-US"/>
        </a:p>
      </dgm:t>
    </dgm:pt>
    <dgm:pt modelId="{29CFCCE6-3518-488A-BE00-FF50FCF7BAD9}">
      <dgm:prSet/>
      <dgm:spPr/>
      <dgm:t>
        <a:bodyPr/>
        <a:lstStyle/>
        <a:p>
          <a:r>
            <a:rPr lang="en-US"/>
            <a:t>Evaluate Practice with Individuals, Families, Groups, Organizations, and Communities</a:t>
          </a:r>
        </a:p>
      </dgm:t>
    </dgm:pt>
    <dgm:pt modelId="{0A43308D-0B04-4291-975F-E847BA29E065}" type="parTrans" cxnId="{B0211C1F-F30B-4A69-82FD-084A7971AA07}">
      <dgm:prSet/>
      <dgm:spPr/>
      <dgm:t>
        <a:bodyPr/>
        <a:lstStyle/>
        <a:p>
          <a:endParaRPr lang="en-US"/>
        </a:p>
      </dgm:t>
    </dgm:pt>
    <dgm:pt modelId="{91E1C066-2B09-4C8B-B47C-DF7154B9DC3D}" type="sibTrans" cxnId="{B0211C1F-F30B-4A69-82FD-084A7971AA07}">
      <dgm:prSet/>
      <dgm:spPr/>
      <dgm:t>
        <a:bodyPr/>
        <a:lstStyle/>
        <a:p>
          <a:endParaRPr lang="en-US"/>
        </a:p>
      </dgm:t>
    </dgm:pt>
    <dgm:pt modelId="{1068B430-43DA-4ACC-80C0-D64EC7FE1F39}" type="pres">
      <dgm:prSet presAssocID="{4A50FECC-B8D4-4A7D-8F57-4C1810B76680}" presName="Name0" presStyleCnt="0">
        <dgm:presLayoutVars>
          <dgm:dir/>
          <dgm:animLvl val="lvl"/>
          <dgm:resizeHandles val="exact"/>
        </dgm:presLayoutVars>
      </dgm:prSet>
      <dgm:spPr/>
    </dgm:pt>
    <dgm:pt modelId="{47543D55-2580-4E47-BDDA-0116A62AF23D}" type="pres">
      <dgm:prSet presAssocID="{5F0253EE-72EF-433E-B914-C10E46F3CC64}" presName="linNode" presStyleCnt="0"/>
      <dgm:spPr/>
    </dgm:pt>
    <dgm:pt modelId="{A8421B09-60BD-45CA-8153-E915171997AC}" type="pres">
      <dgm:prSet presAssocID="{5F0253EE-72EF-433E-B914-C10E46F3CC64}" presName="parentText" presStyleLbl="alignNode1" presStyleIdx="0" presStyleCnt="9">
        <dgm:presLayoutVars>
          <dgm:chMax val="1"/>
          <dgm:bulletEnabled/>
        </dgm:presLayoutVars>
      </dgm:prSet>
      <dgm:spPr/>
    </dgm:pt>
    <dgm:pt modelId="{EC2BE19B-02D9-4788-862B-01CF5A913117}" type="pres">
      <dgm:prSet presAssocID="{5F0253EE-72EF-433E-B914-C10E46F3CC64}" presName="descendantText" presStyleLbl="alignAccFollowNode1" presStyleIdx="0" presStyleCnt="9">
        <dgm:presLayoutVars>
          <dgm:bulletEnabled/>
        </dgm:presLayoutVars>
      </dgm:prSet>
      <dgm:spPr/>
    </dgm:pt>
    <dgm:pt modelId="{F99D067E-262F-4ADE-9DE9-2F410C6D3191}" type="pres">
      <dgm:prSet presAssocID="{5B74EA91-2244-41AF-AE9E-B5ED44666C5A}" presName="sp" presStyleCnt="0"/>
      <dgm:spPr/>
    </dgm:pt>
    <dgm:pt modelId="{06C5C07B-E11B-410A-B0A0-16BA6ED1AB6A}" type="pres">
      <dgm:prSet presAssocID="{413156F0-4612-40F6-A308-D9E2853BBF70}" presName="linNode" presStyleCnt="0"/>
      <dgm:spPr/>
    </dgm:pt>
    <dgm:pt modelId="{2ED0C347-80A2-4BAA-88ED-FBB22FEFDC2C}" type="pres">
      <dgm:prSet presAssocID="{413156F0-4612-40F6-A308-D9E2853BBF70}" presName="parentText" presStyleLbl="alignNode1" presStyleIdx="1" presStyleCnt="9">
        <dgm:presLayoutVars>
          <dgm:chMax val="1"/>
          <dgm:bulletEnabled/>
        </dgm:presLayoutVars>
      </dgm:prSet>
      <dgm:spPr/>
    </dgm:pt>
    <dgm:pt modelId="{79C2C5A0-DA37-4475-A5E4-86B115670549}" type="pres">
      <dgm:prSet presAssocID="{413156F0-4612-40F6-A308-D9E2853BBF70}" presName="descendantText" presStyleLbl="alignAccFollowNode1" presStyleIdx="1" presStyleCnt="9">
        <dgm:presLayoutVars>
          <dgm:bulletEnabled/>
        </dgm:presLayoutVars>
      </dgm:prSet>
      <dgm:spPr/>
    </dgm:pt>
    <dgm:pt modelId="{11221273-BC1E-45C9-9774-99C31384FF15}" type="pres">
      <dgm:prSet presAssocID="{2DFEF9B5-4A0D-484C-82B4-BC4950397DCE}" presName="sp" presStyleCnt="0"/>
      <dgm:spPr/>
    </dgm:pt>
    <dgm:pt modelId="{DAA9DDEB-0DE3-4483-AE79-5ABEEC898FB8}" type="pres">
      <dgm:prSet presAssocID="{B3F3A2B3-1171-4443-A8F9-7F7345E9862C}" presName="linNode" presStyleCnt="0"/>
      <dgm:spPr/>
    </dgm:pt>
    <dgm:pt modelId="{DE3E94C7-7C69-4213-ACDC-16B886645177}" type="pres">
      <dgm:prSet presAssocID="{B3F3A2B3-1171-4443-A8F9-7F7345E9862C}" presName="parentText" presStyleLbl="alignNode1" presStyleIdx="2" presStyleCnt="9">
        <dgm:presLayoutVars>
          <dgm:chMax val="1"/>
          <dgm:bulletEnabled/>
        </dgm:presLayoutVars>
      </dgm:prSet>
      <dgm:spPr/>
    </dgm:pt>
    <dgm:pt modelId="{F29508FC-6895-4FC5-A174-E5C91FD106B9}" type="pres">
      <dgm:prSet presAssocID="{B3F3A2B3-1171-4443-A8F9-7F7345E9862C}" presName="descendantText" presStyleLbl="alignAccFollowNode1" presStyleIdx="2" presStyleCnt="9">
        <dgm:presLayoutVars>
          <dgm:bulletEnabled/>
        </dgm:presLayoutVars>
      </dgm:prSet>
      <dgm:spPr/>
    </dgm:pt>
    <dgm:pt modelId="{2F5E9CCC-CB94-455A-82C8-F71FBB6EA082}" type="pres">
      <dgm:prSet presAssocID="{4742EA24-FED2-47B9-AE2C-8535F993B303}" presName="sp" presStyleCnt="0"/>
      <dgm:spPr/>
    </dgm:pt>
    <dgm:pt modelId="{4573F70C-23C4-4B6A-BA82-47FDFBB18441}" type="pres">
      <dgm:prSet presAssocID="{EC3B0BD5-2FB8-4442-AFDC-0950ED491354}" presName="linNode" presStyleCnt="0"/>
      <dgm:spPr/>
    </dgm:pt>
    <dgm:pt modelId="{45E6E95A-A47D-45D0-839A-76C126F168FC}" type="pres">
      <dgm:prSet presAssocID="{EC3B0BD5-2FB8-4442-AFDC-0950ED491354}" presName="parentText" presStyleLbl="alignNode1" presStyleIdx="3" presStyleCnt="9">
        <dgm:presLayoutVars>
          <dgm:chMax val="1"/>
          <dgm:bulletEnabled/>
        </dgm:presLayoutVars>
      </dgm:prSet>
      <dgm:spPr/>
    </dgm:pt>
    <dgm:pt modelId="{7F15039C-F6D7-4804-BAB9-FF5E2A482566}" type="pres">
      <dgm:prSet presAssocID="{EC3B0BD5-2FB8-4442-AFDC-0950ED491354}" presName="descendantText" presStyleLbl="alignAccFollowNode1" presStyleIdx="3" presStyleCnt="9">
        <dgm:presLayoutVars>
          <dgm:bulletEnabled/>
        </dgm:presLayoutVars>
      </dgm:prSet>
      <dgm:spPr/>
    </dgm:pt>
    <dgm:pt modelId="{261D8B51-9937-4522-B794-0A65D470A2F2}" type="pres">
      <dgm:prSet presAssocID="{C8BA838C-E737-4494-A75B-2DA79C779892}" presName="sp" presStyleCnt="0"/>
      <dgm:spPr/>
    </dgm:pt>
    <dgm:pt modelId="{A32276C1-8AB5-4B6E-9BBE-D10E45E2CB62}" type="pres">
      <dgm:prSet presAssocID="{A94005AB-F6D2-4997-91A1-64A2992ACFC9}" presName="linNode" presStyleCnt="0"/>
      <dgm:spPr/>
    </dgm:pt>
    <dgm:pt modelId="{A62B5433-E737-4912-86A7-2EC5FBD39FFA}" type="pres">
      <dgm:prSet presAssocID="{A94005AB-F6D2-4997-91A1-64A2992ACFC9}" presName="parentText" presStyleLbl="alignNode1" presStyleIdx="4" presStyleCnt="9">
        <dgm:presLayoutVars>
          <dgm:chMax val="1"/>
          <dgm:bulletEnabled/>
        </dgm:presLayoutVars>
      </dgm:prSet>
      <dgm:spPr/>
    </dgm:pt>
    <dgm:pt modelId="{F02157A0-2B2C-49F4-88CC-8C383BF3D902}" type="pres">
      <dgm:prSet presAssocID="{A94005AB-F6D2-4997-91A1-64A2992ACFC9}" presName="descendantText" presStyleLbl="alignAccFollowNode1" presStyleIdx="4" presStyleCnt="9">
        <dgm:presLayoutVars>
          <dgm:bulletEnabled/>
        </dgm:presLayoutVars>
      </dgm:prSet>
      <dgm:spPr/>
    </dgm:pt>
    <dgm:pt modelId="{00E96076-A70D-4F61-B9B8-9349403E0F01}" type="pres">
      <dgm:prSet presAssocID="{F813182E-6BDB-4C0D-AE87-C1905EC5ED18}" presName="sp" presStyleCnt="0"/>
      <dgm:spPr/>
    </dgm:pt>
    <dgm:pt modelId="{3B24723D-CEBC-43CD-B939-C274A771E700}" type="pres">
      <dgm:prSet presAssocID="{48E0CB53-04D9-44D4-A7E9-0372CA61545E}" presName="linNode" presStyleCnt="0"/>
      <dgm:spPr/>
    </dgm:pt>
    <dgm:pt modelId="{004C9C29-9236-4600-AF0A-CA6CAB074E72}" type="pres">
      <dgm:prSet presAssocID="{48E0CB53-04D9-44D4-A7E9-0372CA61545E}" presName="parentText" presStyleLbl="alignNode1" presStyleIdx="5" presStyleCnt="9">
        <dgm:presLayoutVars>
          <dgm:chMax val="1"/>
          <dgm:bulletEnabled/>
        </dgm:presLayoutVars>
      </dgm:prSet>
      <dgm:spPr/>
    </dgm:pt>
    <dgm:pt modelId="{62E626DB-17CD-4DD4-9927-46D00D46AA1E}" type="pres">
      <dgm:prSet presAssocID="{48E0CB53-04D9-44D4-A7E9-0372CA61545E}" presName="descendantText" presStyleLbl="alignAccFollowNode1" presStyleIdx="5" presStyleCnt="9">
        <dgm:presLayoutVars>
          <dgm:bulletEnabled/>
        </dgm:presLayoutVars>
      </dgm:prSet>
      <dgm:spPr/>
    </dgm:pt>
    <dgm:pt modelId="{72313F4B-63D5-42BB-BCCF-726828F2D8D8}" type="pres">
      <dgm:prSet presAssocID="{1FFBC127-D393-465A-BCCA-A51A756D6059}" presName="sp" presStyleCnt="0"/>
      <dgm:spPr/>
    </dgm:pt>
    <dgm:pt modelId="{7F94F549-50CB-42BA-8DF7-C6808ACD2573}" type="pres">
      <dgm:prSet presAssocID="{E4A604D5-89D7-4DDB-B411-B58F06A3C54C}" presName="linNode" presStyleCnt="0"/>
      <dgm:spPr/>
    </dgm:pt>
    <dgm:pt modelId="{A5F6E754-810E-4B60-827A-351E8E27A1D6}" type="pres">
      <dgm:prSet presAssocID="{E4A604D5-89D7-4DDB-B411-B58F06A3C54C}" presName="parentText" presStyleLbl="alignNode1" presStyleIdx="6" presStyleCnt="9">
        <dgm:presLayoutVars>
          <dgm:chMax val="1"/>
          <dgm:bulletEnabled/>
        </dgm:presLayoutVars>
      </dgm:prSet>
      <dgm:spPr/>
    </dgm:pt>
    <dgm:pt modelId="{5F3BDE04-8CD4-40B5-BB91-DC24A1B5C898}" type="pres">
      <dgm:prSet presAssocID="{E4A604D5-89D7-4DDB-B411-B58F06A3C54C}" presName="descendantText" presStyleLbl="alignAccFollowNode1" presStyleIdx="6" presStyleCnt="9">
        <dgm:presLayoutVars>
          <dgm:bulletEnabled/>
        </dgm:presLayoutVars>
      </dgm:prSet>
      <dgm:spPr/>
    </dgm:pt>
    <dgm:pt modelId="{E63E14C2-762E-459B-B2AE-4596B3BF33EF}" type="pres">
      <dgm:prSet presAssocID="{86694808-A06A-4C3A-A8A1-FE821B819CAF}" presName="sp" presStyleCnt="0"/>
      <dgm:spPr/>
    </dgm:pt>
    <dgm:pt modelId="{60BB7004-2AB0-4EC1-B469-096A66486EF7}" type="pres">
      <dgm:prSet presAssocID="{D1F433BC-4886-4509-A7F3-8FDA95D78946}" presName="linNode" presStyleCnt="0"/>
      <dgm:spPr/>
    </dgm:pt>
    <dgm:pt modelId="{EF0ECA28-1B49-4B56-9245-B8D5379372DB}" type="pres">
      <dgm:prSet presAssocID="{D1F433BC-4886-4509-A7F3-8FDA95D78946}" presName="parentText" presStyleLbl="alignNode1" presStyleIdx="7" presStyleCnt="9">
        <dgm:presLayoutVars>
          <dgm:chMax val="1"/>
          <dgm:bulletEnabled/>
        </dgm:presLayoutVars>
      </dgm:prSet>
      <dgm:spPr/>
    </dgm:pt>
    <dgm:pt modelId="{4720B610-0371-48AD-BEF8-9515F0A39167}" type="pres">
      <dgm:prSet presAssocID="{D1F433BC-4886-4509-A7F3-8FDA95D78946}" presName="descendantText" presStyleLbl="alignAccFollowNode1" presStyleIdx="7" presStyleCnt="9">
        <dgm:presLayoutVars>
          <dgm:bulletEnabled/>
        </dgm:presLayoutVars>
      </dgm:prSet>
      <dgm:spPr/>
    </dgm:pt>
    <dgm:pt modelId="{C2AFA1AC-0DD5-4B7C-B8C5-23CD9D66C112}" type="pres">
      <dgm:prSet presAssocID="{3CCDA28B-50AD-445B-BB31-876B89CEAD7D}" presName="sp" presStyleCnt="0"/>
      <dgm:spPr/>
    </dgm:pt>
    <dgm:pt modelId="{D4AAF029-1BAB-4E8A-A223-E003B5BA17D8}" type="pres">
      <dgm:prSet presAssocID="{4041E4EA-F96C-4360-99E6-5C449EC8F43A}" presName="linNode" presStyleCnt="0"/>
      <dgm:spPr/>
    </dgm:pt>
    <dgm:pt modelId="{09C75011-AD93-43C2-B313-61CCA5162E00}" type="pres">
      <dgm:prSet presAssocID="{4041E4EA-F96C-4360-99E6-5C449EC8F43A}" presName="parentText" presStyleLbl="alignNode1" presStyleIdx="8" presStyleCnt="9">
        <dgm:presLayoutVars>
          <dgm:chMax val="1"/>
          <dgm:bulletEnabled/>
        </dgm:presLayoutVars>
      </dgm:prSet>
      <dgm:spPr/>
    </dgm:pt>
    <dgm:pt modelId="{16DC2CB6-F513-4D2C-9292-E2466B24FED9}" type="pres">
      <dgm:prSet presAssocID="{4041E4EA-F96C-4360-99E6-5C449EC8F43A}" presName="descendantText" presStyleLbl="alignAccFollowNode1" presStyleIdx="8" presStyleCnt="9">
        <dgm:presLayoutVars>
          <dgm:bulletEnabled/>
        </dgm:presLayoutVars>
      </dgm:prSet>
      <dgm:spPr/>
    </dgm:pt>
  </dgm:ptLst>
  <dgm:cxnLst>
    <dgm:cxn modelId="{5CA10406-49B2-454E-A839-52860ED6A8CA}" srcId="{413156F0-4612-40F6-A308-D9E2853BBF70}" destId="{C0AF3961-7119-4EC9-8EC0-24E650CAD153}" srcOrd="0" destOrd="0" parTransId="{FB205A49-7DAF-4BD3-8042-EF912D328AF5}" sibTransId="{16469006-88EE-4E24-A350-CA45724B084D}"/>
    <dgm:cxn modelId="{43B55409-7E1F-4E75-BCD0-FCC1AD9C622C}" type="presOf" srcId="{96873CCA-AE30-4F36-A785-D7C01B889E28}" destId="{F02157A0-2B2C-49F4-88CC-8C383BF3D902}" srcOrd="0" destOrd="0" presId="urn:microsoft.com/office/officeart/2016/7/layout/VerticalSolidActionList"/>
    <dgm:cxn modelId="{985BDF13-E66D-4206-B87E-5A9FCEE1ACB3}" type="presOf" srcId="{D1F433BC-4886-4509-A7F3-8FDA95D78946}" destId="{EF0ECA28-1B49-4B56-9245-B8D5379372DB}" srcOrd="0" destOrd="0" presId="urn:microsoft.com/office/officeart/2016/7/layout/VerticalSolidActionList"/>
    <dgm:cxn modelId="{B0211C1F-F30B-4A69-82FD-084A7971AA07}" srcId="{4041E4EA-F96C-4360-99E6-5C449EC8F43A}" destId="{29CFCCE6-3518-488A-BE00-FF50FCF7BAD9}" srcOrd="0" destOrd="0" parTransId="{0A43308D-0B04-4291-975F-E847BA29E065}" sibTransId="{91E1C066-2B09-4C8B-B47C-DF7154B9DC3D}"/>
    <dgm:cxn modelId="{5C4A8523-2FFB-4EC6-83A2-4230D8D642BB}" type="presOf" srcId="{0901A248-2AF1-44A8-80EA-97A6AD6EB340}" destId="{4720B610-0371-48AD-BEF8-9515F0A39167}" srcOrd="0" destOrd="0" presId="urn:microsoft.com/office/officeart/2016/7/layout/VerticalSolidActionList"/>
    <dgm:cxn modelId="{274C9825-8527-49C6-BDB7-EC70D588D00B}" type="presOf" srcId="{4A50FECC-B8D4-4A7D-8F57-4C1810B76680}" destId="{1068B430-43DA-4ACC-80C0-D64EC7FE1F39}" srcOrd="0" destOrd="0" presId="urn:microsoft.com/office/officeart/2016/7/layout/VerticalSolidActionList"/>
    <dgm:cxn modelId="{83A08F28-D532-4C04-A1AC-1A91CA77593C}" type="presOf" srcId="{B3F3A2B3-1171-4443-A8F9-7F7345E9862C}" destId="{DE3E94C7-7C69-4213-ACDC-16B886645177}" srcOrd="0" destOrd="0" presId="urn:microsoft.com/office/officeart/2016/7/layout/VerticalSolidActionList"/>
    <dgm:cxn modelId="{50F61A2C-93E8-4A54-8F5F-21BD8EA0E028}" type="presOf" srcId="{5F0253EE-72EF-433E-B914-C10E46F3CC64}" destId="{A8421B09-60BD-45CA-8153-E915171997AC}" srcOrd="0" destOrd="0" presId="urn:microsoft.com/office/officeart/2016/7/layout/VerticalSolidActionList"/>
    <dgm:cxn modelId="{2A0A612E-3B70-47CA-A8D8-43788D3AEB49}" type="presOf" srcId="{9DDD6E84-F78F-404D-A89B-34307B0BF565}" destId="{62E626DB-17CD-4DD4-9927-46D00D46AA1E}" srcOrd="0" destOrd="0" presId="urn:microsoft.com/office/officeart/2016/7/layout/VerticalSolidActionList"/>
    <dgm:cxn modelId="{9D7DFE2E-57BA-4AFC-97B9-53B831F461F3}" srcId="{EC3B0BD5-2FB8-4442-AFDC-0950ED491354}" destId="{258DC8B7-064F-4BF4-8EB8-EBAD7C4912DE}" srcOrd="0" destOrd="0" parTransId="{7EC69526-EA28-4D6C-84A7-E0083B2106F7}" sibTransId="{9C0C9B1D-CD9B-40C2-AFA9-2DCD20012C1C}"/>
    <dgm:cxn modelId="{D9CB672F-2719-47D8-80E9-D2E03055FFC7}" srcId="{4A50FECC-B8D4-4A7D-8F57-4C1810B76680}" destId="{5F0253EE-72EF-433E-B914-C10E46F3CC64}" srcOrd="0" destOrd="0" parTransId="{780989AA-2C5C-4B33-9700-9BF15C88B096}" sibTransId="{5B74EA91-2244-41AF-AE9E-B5ED44666C5A}"/>
    <dgm:cxn modelId="{0F4AA732-A509-4B98-918B-B5EE9D4D10F0}" srcId="{A94005AB-F6D2-4997-91A1-64A2992ACFC9}" destId="{96873CCA-AE30-4F36-A785-D7C01B889E28}" srcOrd="0" destOrd="0" parTransId="{BAED98D1-A0A5-44B3-BDED-D90C712D6F54}" sibTransId="{EA296A4F-F257-4E6D-A47E-CDEFC282C3BF}"/>
    <dgm:cxn modelId="{43A75F45-EF93-42CD-8741-F28CA5EC1C07}" srcId="{4A50FECC-B8D4-4A7D-8F57-4C1810B76680}" destId="{413156F0-4612-40F6-A308-D9E2853BBF70}" srcOrd="1" destOrd="0" parTransId="{BBFC1C3B-9FBA-42B1-810D-2A9D9743AC52}" sibTransId="{2DFEF9B5-4A0D-484C-82B4-BC4950397DCE}"/>
    <dgm:cxn modelId="{172DA565-CC1A-4389-8AA3-37010E77A789}" type="presOf" srcId="{05B82E31-E96F-40A1-ACE3-8B2ADE51F705}" destId="{F29508FC-6895-4FC5-A174-E5C91FD106B9}" srcOrd="0" destOrd="0" presId="urn:microsoft.com/office/officeart/2016/7/layout/VerticalSolidActionList"/>
    <dgm:cxn modelId="{F862C567-B92D-4AD2-8563-3C3902472FDC}" srcId="{4A50FECC-B8D4-4A7D-8F57-4C1810B76680}" destId="{E4A604D5-89D7-4DDB-B411-B58F06A3C54C}" srcOrd="6" destOrd="0" parTransId="{06C4DA1A-43A7-4357-8F96-83A97518EC83}" sibTransId="{86694808-A06A-4C3A-A8A1-FE821B819CAF}"/>
    <dgm:cxn modelId="{ECBF604E-14A1-43D2-ABD4-CED18C477CCB}" srcId="{4A50FECC-B8D4-4A7D-8F57-4C1810B76680}" destId="{48E0CB53-04D9-44D4-A7E9-0372CA61545E}" srcOrd="5" destOrd="0" parTransId="{F20390A3-3A7D-4D5F-8E24-48E0340C416D}" sibTransId="{1FFBC127-D393-465A-BCCA-A51A756D6059}"/>
    <dgm:cxn modelId="{24D5F570-247B-44C0-A16E-EDE9B199C5D1}" srcId="{D1F433BC-4886-4509-A7F3-8FDA95D78946}" destId="{0901A248-2AF1-44A8-80EA-97A6AD6EB340}" srcOrd="0" destOrd="0" parTransId="{39ACAEB3-F285-47E5-A8F2-1657505A0E50}" sibTransId="{232E3FB1-7075-4947-BF8A-26D551529647}"/>
    <dgm:cxn modelId="{4EB22276-180E-4852-B002-784C21F2E15E}" srcId="{4A50FECC-B8D4-4A7D-8F57-4C1810B76680}" destId="{D1F433BC-4886-4509-A7F3-8FDA95D78946}" srcOrd="7" destOrd="0" parTransId="{8B5E9351-8E87-4F32-9DAC-2B1D71212C00}" sibTransId="{3CCDA28B-50AD-445B-BB31-876B89CEAD7D}"/>
    <dgm:cxn modelId="{FAE4A877-2E49-4427-86D7-8F97936E7743}" type="presOf" srcId="{C0AF3961-7119-4EC9-8EC0-24E650CAD153}" destId="{79C2C5A0-DA37-4475-A5E4-86B115670549}" srcOrd="0" destOrd="0" presId="urn:microsoft.com/office/officeart/2016/7/layout/VerticalSolidActionList"/>
    <dgm:cxn modelId="{AD92EF8D-CE74-4C88-9971-74E6856C7A95}" type="presOf" srcId="{EC3B0BD5-2FB8-4442-AFDC-0950ED491354}" destId="{45E6E95A-A47D-45D0-839A-76C126F168FC}" srcOrd="0" destOrd="0" presId="urn:microsoft.com/office/officeart/2016/7/layout/VerticalSolidActionList"/>
    <dgm:cxn modelId="{2FE0B995-9505-4594-8602-34C24749B871}" srcId="{5F0253EE-72EF-433E-B914-C10E46F3CC64}" destId="{26D5AFE3-0866-47A9-8612-45D933AAE485}" srcOrd="0" destOrd="0" parTransId="{D2A5D44E-4846-487B-8E65-64F7503844FB}" sibTransId="{2C546DD5-C552-439E-BEA7-4123526AE7A9}"/>
    <dgm:cxn modelId="{10EDD599-1C2C-4B26-9B2A-7E9892814726}" type="presOf" srcId="{413156F0-4612-40F6-A308-D9E2853BBF70}" destId="{2ED0C347-80A2-4BAA-88ED-FBB22FEFDC2C}" srcOrd="0" destOrd="0" presId="urn:microsoft.com/office/officeart/2016/7/layout/VerticalSolidActionList"/>
    <dgm:cxn modelId="{F1D508A4-0A51-46B3-922A-DAF704CAFDCA}" srcId="{E4A604D5-89D7-4DDB-B411-B58F06A3C54C}" destId="{87367CB9-BAD7-44E3-8E68-7441DD9CEA09}" srcOrd="0" destOrd="0" parTransId="{B21EF4FA-A872-42DE-A40C-A83928CC518F}" sibTransId="{BB382E2F-5EF6-40B1-A319-84407C2026C3}"/>
    <dgm:cxn modelId="{F6CCB0B3-B19E-4C4E-8952-F8F0FE452DE3}" srcId="{4A50FECC-B8D4-4A7D-8F57-4C1810B76680}" destId="{EC3B0BD5-2FB8-4442-AFDC-0950ED491354}" srcOrd="3" destOrd="0" parTransId="{F6A9189D-FA66-4003-B337-DD66FE0E8DA0}" sibTransId="{C8BA838C-E737-4494-A75B-2DA79C779892}"/>
    <dgm:cxn modelId="{1D1B00B9-415F-4A5D-B044-6FE550E2D7BF}" srcId="{48E0CB53-04D9-44D4-A7E9-0372CA61545E}" destId="{9DDD6E84-F78F-404D-A89B-34307B0BF565}" srcOrd="0" destOrd="0" parTransId="{C8295313-F203-45EA-B247-D5AA146620E1}" sibTransId="{C51D16A1-E07D-4F37-8580-8623511F356C}"/>
    <dgm:cxn modelId="{0DBF1CBC-6F47-4D95-BB97-63B6C5377140}" type="presOf" srcId="{A94005AB-F6D2-4997-91A1-64A2992ACFC9}" destId="{A62B5433-E737-4912-86A7-2EC5FBD39FFA}" srcOrd="0" destOrd="0" presId="urn:microsoft.com/office/officeart/2016/7/layout/VerticalSolidActionList"/>
    <dgm:cxn modelId="{A143A2BE-71C0-4F3C-BDC5-8EDAFECF4142}" type="presOf" srcId="{E4A604D5-89D7-4DDB-B411-B58F06A3C54C}" destId="{A5F6E754-810E-4B60-827A-351E8E27A1D6}" srcOrd="0" destOrd="0" presId="urn:microsoft.com/office/officeart/2016/7/layout/VerticalSolidActionList"/>
    <dgm:cxn modelId="{9C660BC6-3A88-4FF5-B489-D7F9D0134BD8}" type="presOf" srcId="{48E0CB53-04D9-44D4-A7E9-0372CA61545E}" destId="{004C9C29-9236-4600-AF0A-CA6CAB074E72}" srcOrd="0" destOrd="0" presId="urn:microsoft.com/office/officeart/2016/7/layout/VerticalSolidActionList"/>
    <dgm:cxn modelId="{A383D9C8-114E-4477-B92F-0E81875E72F6}" srcId="{4A50FECC-B8D4-4A7D-8F57-4C1810B76680}" destId="{A94005AB-F6D2-4997-91A1-64A2992ACFC9}" srcOrd="4" destOrd="0" parTransId="{4A2D7106-C7DE-4330-BA22-DBEFBDF5EF0A}" sibTransId="{F813182E-6BDB-4C0D-AE87-C1905EC5ED18}"/>
    <dgm:cxn modelId="{AC385ACA-0707-4B06-8866-FAAB7938C25B}" srcId="{4A50FECC-B8D4-4A7D-8F57-4C1810B76680}" destId="{B3F3A2B3-1171-4443-A8F9-7F7345E9862C}" srcOrd="2" destOrd="0" parTransId="{5A075F81-22F3-4081-BAA6-F66D92A9E9F0}" sibTransId="{4742EA24-FED2-47B9-AE2C-8535F993B303}"/>
    <dgm:cxn modelId="{E3F58FD1-BC35-4FDF-B2F2-2AC0A2BF1906}" srcId="{4A50FECC-B8D4-4A7D-8F57-4C1810B76680}" destId="{4041E4EA-F96C-4360-99E6-5C449EC8F43A}" srcOrd="8" destOrd="0" parTransId="{CE1676B7-7E5C-4D2C-AC53-4427065EF47B}" sibTransId="{6C95A1E3-5BED-469F-897D-6F08AC5779B5}"/>
    <dgm:cxn modelId="{E705F0DE-B95E-4763-8E28-384891F235EE}" type="presOf" srcId="{258DC8B7-064F-4BF4-8EB8-EBAD7C4912DE}" destId="{7F15039C-F6D7-4804-BAB9-FF5E2A482566}" srcOrd="0" destOrd="0" presId="urn:microsoft.com/office/officeart/2016/7/layout/VerticalSolidActionList"/>
    <dgm:cxn modelId="{F07CF6E0-8643-4C7F-8E69-FC370F7C577F}" srcId="{B3F3A2B3-1171-4443-A8F9-7F7345E9862C}" destId="{05B82E31-E96F-40A1-ACE3-8B2ADE51F705}" srcOrd="0" destOrd="0" parTransId="{D14A620F-5F9D-4EE3-9B6F-E3BD9FFB4E47}" sibTransId="{3C674E47-0786-49C4-8F6D-2E0A9961979B}"/>
    <dgm:cxn modelId="{033F91E6-1245-4633-8FB1-3EBA2CEB16A6}" type="presOf" srcId="{29CFCCE6-3518-488A-BE00-FF50FCF7BAD9}" destId="{16DC2CB6-F513-4D2C-9292-E2466B24FED9}" srcOrd="0" destOrd="0" presId="urn:microsoft.com/office/officeart/2016/7/layout/VerticalSolidActionList"/>
    <dgm:cxn modelId="{286400E9-77F1-4DF3-96F1-921C9A788E1E}" type="presOf" srcId="{87367CB9-BAD7-44E3-8E68-7441DD9CEA09}" destId="{5F3BDE04-8CD4-40B5-BB91-DC24A1B5C898}" srcOrd="0" destOrd="0" presId="urn:microsoft.com/office/officeart/2016/7/layout/VerticalSolidActionList"/>
    <dgm:cxn modelId="{22F8A6EF-23DC-4AC1-90A0-6712E756DCC7}" type="presOf" srcId="{4041E4EA-F96C-4360-99E6-5C449EC8F43A}" destId="{09C75011-AD93-43C2-B313-61CCA5162E00}" srcOrd="0" destOrd="0" presId="urn:microsoft.com/office/officeart/2016/7/layout/VerticalSolidActionList"/>
    <dgm:cxn modelId="{470826F5-CFBE-4698-8206-F9607A2FD790}" type="presOf" srcId="{26D5AFE3-0866-47A9-8612-45D933AAE485}" destId="{EC2BE19B-02D9-4788-862B-01CF5A913117}" srcOrd="0" destOrd="0" presId="urn:microsoft.com/office/officeart/2016/7/layout/VerticalSolidActionList"/>
    <dgm:cxn modelId="{DCF3587A-D0D8-4D36-A0D7-4392604D0A47}" type="presParOf" srcId="{1068B430-43DA-4ACC-80C0-D64EC7FE1F39}" destId="{47543D55-2580-4E47-BDDA-0116A62AF23D}" srcOrd="0" destOrd="0" presId="urn:microsoft.com/office/officeart/2016/7/layout/VerticalSolidActionList"/>
    <dgm:cxn modelId="{7E75BEC3-13EB-4FD3-9354-69C7D6FDE1C6}" type="presParOf" srcId="{47543D55-2580-4E47-BDDA-0116A62AF23D}" destId="{A8421B09-60BD-45CA-8153-E915171997AC}" srcOrd="0" destOrd="0" presId="urn:microsoft.com/office/officeart/2016/7/layout/VerticalSolidActionList"/>
    <dgm:cxn modelId="{5E2BF6CC-45B6-4E90-B3A8-37771CD43072}" type="presParOf" srcId="{47543D55-2580-4E47-BDDA-0116A62AF23D}" destId="{EC2BE19B-02D9-4788-862B-01CF5A913117}" srcOrd="1" destOrd="0" presId="urn:microsoft.com/office/officeart/2016/7/layout/VerticalSolidActionList"/>
    <dgm:cxn modelId="{CE424A69-6656-4AE1-979E-0FB807EE04E9}" type="presParOf" srcId="{1068B430-43DA-4ACC-80C0-D64EC7FE1F39}" destId="{F99D067E-262F-4ADE-9DE9-2F410C6D3191}" srcOrd="1" destOrd="0" presId="urn:microsoft.com/office/officeart/2016/7/layout/VerticalSolidActionList"/>
    <dgm:cxn modelId="{D46B2918-2BA0-4060-9B53-8C490B4DD9F3}" type="presParOf" srcId="{1068B430-43DA-4ACC-80C0-D64EC7FE1F39}" destId="{06C5C07B-E11B-410A-B0A0-16BA6ED1AB6A}" srcOrd="2" destOrd="0" presId="urn:microsoft.com/office/officeart/2016/7/layout/VerticalSolidActionList"/>
    <dgm:cxn modelId="{F0BB2496-AB82-4E13-9F30-5647C8C5CF4D}" type="presParOf" srcId="{06C5C07B-E11B-410A-B0A0-16BA6ED1AB6A}" destId="{2ED0C347-80A2-4BAA-88ED-FBB22FEFDC2C}" srcOrd="0" destOrd="0" presId="urn:microsoft.com/office/officeart/2016/7/layout/VerticalSolidActionList"/>
    <dgm:cxn modelId="{F572F4FA-8739-4D64-9CA8-C27799AAB3B5}" type="presParOf" srcId="{06C5C07B-E11B-410A-B0A0-16BA6ED1AB6A}" destId="{79C2C5A0-DA37-4475-A5E4-86B115670549}" srcOrd="1" destOrd="0" presId="urn:microsoft.com/office/officeart/2016/7/layout/VerticalSolidActionList"/>
    <dgm:cxn modelId="{13DADFEE-C127-4144-A41B-D0DD56FC45D6}" type="presParOf" srcId="{1068B430-43DA-4ACC-80C0-D64EC7FE1F39}" destId="{11221273-BC1E-45C9-9774-99C31384FF15}" srcOrd="3" destOrd="0" presId="urn:microsoft.com/office/officeart/2016/7/layout/VerticalSolidActionList"/>
    <dgm:cxn modelId="{F3D5381A-0DD0-4A38-BF8B-016AD9CF2E99}" type="presParOf" srcId="{1068B430-43DA-4ACC-80C0-D64EC7FE1F39}" destId="{DAA9DDEB-0DE3-4483-AE79-5ABEEC898FB8}" srcOrd="4" destOrd="0" presId="urn:microsoft.com/office/officeart/2016/7/layout/VerticalSolidActionList"/>
    <dgm:cxn modelId="{4EA78725-102E-446F-B1AD-B13DB8C88022}" type="presParOf" srcId="{DAA9DDEB-0DE3-4483-AE79-5ABEEC898FB8}" destId="{DE3E94C7-7C69-4213-ACDC-16B886645177}" srcOrd="0" destOrd="0" presId="urn:microsoft.com/office/officeart/2016/7/layout/VerticalSolidActionList"/>
    <dgm:cxn modelId="{DB34B66A-AC6B-4443-91F1-A86E7A7ACED2}" type="presParOf" srcId="{DAA9DDEB-0DE3-4483-AE79-5ABEEC898FB8}" destId="{F29508FC-6895-4FC5-A174-E5C91FD106B9}" srcOrd="1" destOrd="0" presId="urn:microsoft.com/office/officeart/2016/7/layout/VerticalSolidActionList"/>
    <dgm:cxn modelId="{FC78ED85-BD9B-4C8E-8AAF-E86BDE7DB417}" type="presParOf" srcId="{1068B430-43DA-4ACC-80C0-D64EC7FE1F39}" destId="{2F5E9CCC-CB94-455A-82C8-F71FBB6EA082}" srcOrd="5" destOrd="0" presId="urn:microsoft.com/office/officeart/2016/7/layout/VerticalSolidActionList"/>
    <dgm:cxn modelId="{4A1BB678-E3F0-497A-A643-F587C50B7B46}" type="presParOf" srcId="{1068B430-43DA-4ACC-80C0-D64EC7FE1F39}" destId="{4573F70C-23C4-4B6A-BA82-47FDFBB18441}" srcOrd="6" destOrd="0" presId="urn:microsoft.com/office/officeart/2016/7/layout/VerticalSolidActionList"/>
    <dgm:cxn modelId="{7162414B-12C3-450F-AA07-F1E331D441F7}" type="presParOf" srcId="{4573F70C-23C4-4B6A-BA82-47FDFBB18441}" destId="{45E6E95A-A47D-45D0-839A-76C126F168FC}" srcOrd="0" destOrd="0" presId="urn:microsoft.com/office/officeart/2016/7/layout/VerticalSolidActionList"/>
    <dgm:cxn modelId="{6E5679A8-DA02-41E8-B99E-4BB308CF78E1}" type="presParOf" srcId="{4573F70C-23C4-4B6A-BA82-47FDFBB18441}" destId="{7F15039C-F6D7-4804-BAB9-FF5E2A482566}" srcOrd="1" destOrd="0" presId="urn:microsoft.com/office/officeart/2016/7/layout/VerticalSolidActionList"/>
    <dgm:cxn modelId="{3C615381-80C7-4427-86C0-C849EC58CC5F}" type="presParOf" srcId="{1068B430-43DA-4ACC-80C0-D64EC7FE1F39}" destId="{261D8B51-9937-4522-B794-0A65D470A2F2}" srcOrd="7" destOrd="0" presId="urn:microsoft.com/office/officeart/2016/7/layout/VerticalSolidActionList"/>
    <dgm:cxn modelId="{422D4D9F-4D9C-483C-A078-EE2E572426A8}" type="presParOf" srcId="{1068B430-43DA-4ACC-80C0-D64EC7FE1F39}" destId="{A32276C1-8AB5-4B6E-9BBE-D10E45E2CB62}" srcOrd="8" destOrd="0" presId="urn:microsoft.com/office/officeart/2016/7/layout/VerticalSolidActionList"/>
    <dgm:cxn modelId="{9FA31C5E-5F84-4420-878E-3A7D87E18EDB}" type="presParOf" srcId="{A32276C1-8AB5-4B6E-9BBE-D10E45E2CB62}" destId="{A62B5433-E737-4912-86A7-2EC5FBD39FFA}" srcOrd="0" destOrd="0" presId="urn:microsoft.com/office/officeart/2016/7/layout/VerticalSolidActionList"/>
    <dgm:cxn modelId="{A08AE16D-2749-40EA-90CC-6C3024709797}" type="presParOf" srcId="{A32276C1-8AB5-4B6E-9BBE-D10E45E2CB62}" destId="{F02157A0-2B2C-49F4-88CC-8C383BF3D902}" srcOrd="1" destOrd="0" presId="urn:microsoft.com/office/officeart/2016/7/layout/VerticalSolidActionList"/>
    <dgm:cxn modelId="{9C5B42E6-2A9B-4C4B-B2AB-D983EB5FD3AF}" type="presParOf" srcId="{1068B430-43DA-4ACC-80C0-D64EC7FE1F39}" destId="{00E96076-A70D-4F61-B9B8-9349403E0F01}" srcOrd="9" destOrd="0" presId="urn:microsoft.com/office/officeart/2016/7/layout/VerticalSolidActionList"/>
    <dgm:cxn modelId="{F2C8B014-BCFF-488E-9927-3C21294C3097}" type="presParOf" srcId="{1068B430-43DA-4ACC-80C0-D64EC7FE1F39}" destId="{3B24723D-CEBC-43CD-B939-C274A771E700}" srcOrd="10" destOrd="0" presId="urn:microsoft.com/office/officeart/2016/7/layout/VerticalSolidActionList"/>
    <dgm:cxn modelId="{2EE55866-D864-4923-B9BB-AA57392672D0}" type="presParOf" srcId="{3B24723D-CEBC-43CD-B939-C274A771E700}" destId="{004C9C29-9236-4600-AF0A-CA6CAB074E72}" srcOrd="0" destOrd="0" presId="urn:microsoft.com/office/officeart/2016/7/layout/VerticalSolidActionList"/>
    <dgm:cxn modelId="{63DEF2C0-3F43-4D4E-ACDE-E601813E76E0}" type="presParOf" srcId="{3B24723D-CEBC-43CD-B939-C274A771E700}" destId="{62E626DB-17CD-4DD4-9927-46D00D46AA1E}" srcOrd="1" destOrd="0" presId="urn:microsoft.com/office/officeart/2016/7/layout/VerticalSolidActionList"/>
    <dgm:cxn modelId="{BB975301-311D-46F0-A70E-87BA93A479F5}" type="presParOf" srcId="{1068B430-43DA-4ACC-80C0-D64EC7FE1F39}" destId="{72313F4B-63D5-42BB-BCCF-726828F2D8D8}" srcOrd="11" destOrd="0" presId="urn:microsoft.com/office/officeart/2016/7/layout/VerticalSolidActionList"/>
    <dgm:cxn modelId="{CA120A86-044E-49BA-9134-CA8BC7CCB463}" type="presParOf" srcId="{1068B430-43DA-4ACC-80C0-D64EC7FE1F39}" destId="{7F94F549-50CB-42BA-8DF7-C6808ACD2573}" srcOrd="12" destOrd="0" presId="urn:microsoft.com/office/officeart/2016/7/layout/VerticalSolidActionList"/>
    <dgm:cxn modelId="{EACECC83-A737-433C-9AA1-773D36F186DF}" type="presParOf" srcId="{7F94F549-50CB-42BA-8DF7-C6808ACD2573}" destId="{A5F6E754-810E-4B60-827A-351E8E27A1D6}" srcOrd="0" destOrd="0" presId="urn:microsoft.com/office/officeart/2016/7/layout/VerticalSolidActionList"/>
    <dgm:cxn modelId="{850EC7B4-B85E-405A-9630-EF044816EE0B}" type="presParOf" srcId="{7F94F549-50CB-42BA-8DF7-C6808ACD2573}" destId="{5F3BDE04-8CD4-40B5-BB91-DC24A1B5C898}" srcOrd="1" destOrd="0" presId="urn:microsoft.com/office/officeart/2016/7/layout/VerticalSolidActionList"/>
    <dgm:cxn modelId="{2C97D88D-2A26-4ABE-B805-CB2832A29C07}" type="presParOf" srcId="{1068B430-43DA-4ACC-80C0-D64EC7FE1F39}" destId="{E63E14C2-762E-459B-B2AE-4596B3BF33EF}" srcOrd="13" destOrd="0" presId="urn:microsoft.com/office/officeart/2016/7/layout/VerticalSolidActionList"/>
    <dgm:cxn modelId="{FEE4D766-1E18-4D6A-8D35-AD85F21076D9}" type="presParOf" srcId="{1068B430-43DA-4ACC-80C0-D64EC7FE1F39}" destId="{60BB7004-2AB0-4EC1-B469-096A66486EF7}" srcOrd="14" destOrd="0" presId="urn:microsoft.com/office/officeart/2016/7/layout/VerticalSolidActionList"/>
    <dgm:cxn modelId="{8F6B4C31-FD57-474B-AF14-8EE94736DF5C}" type="presParOf" srcId="{60BB7004-2AB0-4EC1-B469-096A66486EF7}" destId="{EF0ECA28-1B49-4B56-9245-B8D5379372DB}" srcOrd="0" destOrd="0" presId="urn:microsoft.com/office/officeart/2016/7/layout/VerticalSolidActionList"/>
    <dgm:cxn modelId="{18F4DE77-6E07-4CF1-8BFC-17C068DA056B}" type="presParOf" srcId="{60BB7004-2AB0-4EC1-B469-096A66486EF7}" destId="{4720B610-0371-48AD-BEF8-9515F0A39167}" srcOrd="1" destOrd="0" presId="urn:microsoft.com/office/officeart/2016/7/layout/VerticalSolidActionList"/>
    <dgm:cxn modelId="{023E114B-570D-4BDB-B8B5-6569AE35BB4C}" type="presParOf" srcId="{1068B430-43DA-4ACC-80C0-D64EC7FE1F39}" destId="{C2AFA1AC-0DD5-4B7C-B8C5-23CD9D66C112}" srcOrd="15" destOrd="0" presId="urn:microsoft.com/office/officeart/2016/7/layout/VerticalSolidActionList"/>
    <dgm:cxn modelId="{2F907BCA-FBB4-42B2-A21E-EF4714793E88}" type="presParOf" srcId="{1068B430-43DA-4ACC-80C0-D64EC7FE1F39}" destId="{D4AAF029-1BAB-4E8A-A223-E003B5BA17D8}" srcOrd="16" destOrd="0" presId="urn:microsoft.com/office/officeart/2016/7/layout/VerticalSolidActionList"/>
    <dgm:cxn modelId="{B68CC9D3-7A93-4C37-A4F3-99A07F42FCBD}" type="presParOf" srcId="{D4AAF029-1BAB-4E8A-A223-E003B5BA17D8}" destId="{09C75011-AD93-43C2-B313-61CCA5162E00}" srcOrd="0" destOrd="0" presId="urn:microsoft.com/office/officeart/2016/7/layout/VerticalSolidActionList"/>
    <dgm:cxn modelId="{83408B9E-3EFB-4AA3-A346-F13E544E15B6}" type="presParOf" srcId="{D4AAF029-1BAB-4E8A-A223-E003B5BA17D8}" destId="{16DC2CB6-F513-4D2C-9292-E2466B24FED9}"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9F7E48-5158-4AFB-B6FE-FC57F94BF80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F15AA10-C3F9-4235-A5A2-1A1E93202807}">
      <dgm:prSet/>
      <dgm:spPr/>
      <dgm:t>
        <a:bodyPr/>
        <a:lstStyle/>
        <a:p>
          <a:r>
            <a:rPr lang="en-US"/>
            <a:t>Provides context for learning and professional development </a:t>
          </a:r>
        </a:p>
      </dgm:t>
    </dgm:pt>
    <dgm:pt modelId="{4AF803F8-26BD-4472-AC6A-2F9F33A9C3A3}" type="parTrans" cxnId="{6D038C4D-22F1-4376-A11B-80960B17CC2E}">
      <dgm:prSet/>
      <dgm:spPr/>
      <dgm:t>
        <a:bodyPr/>
        <a:lstStyle/>
        <a:p>
          <a:endParaRPr lang="en-US"/>
        </a:p>
      </dgm:t>
    </dgm:pt>
    <dgm:pt modelId="{07C62354-9A07-42C7-AD4E-4D5B4FFCB01A}" type="sibTrans" cxnId="{6D038C4D-22F1-4376-A11B-80960B17CC2E}">
      <dgm:prSet/>
      <dgm:spPr/>
      <dgm:t>
        <a:bodyPr/>
        <a:lstStyle/>
        <a:p>
          <a:endParaRPr lang="en-US"/>
        </a:p>
      </dgm:t>
    </dgm:pt>
    <dgm:pt modelId="{8DF008B8-CD4F-46A5-8F42-24D3DD79D8F5}">
      <dgm:prSet/>
      <dgm:spPr/>
      <dgm:t>
        <a:bodyPr/>
        <a:lstStyle/>
        <a:p>
          <a:r>
            <a:rPr lang="en-US"/>
            <a:t>An opportunity to step back from the immediate, intense experience of the work we do and consider what the experience really means </a:t>
          </a:r>
        </a:p>
      </dgm:t>
    </dgm:pt>
    <dgm:pt modelId="{70285FE4-F986-42B4-BC80-484ADCC3C863}" type="parTrans" cxnId="{96FF3F6E-FF36-43B1-836C-E2E7885647B7}">
      <dgm:prSet/>
      <dgm:spPr/>
      <dgm:t>
        <a:bodyPr/>
        <a:lstStyle/>
        <a:p>
          <a:endParaRPr lang="en-US"/>
        </a:p>
      </dgm:t>
    </dgm:pt>
    <dgm:pt modelId="{DF606C16-1DBD-4BA4-8A95-D7434234594C}" type="sibTrans" cxnId="{96FF3F6E-FF36-43B1-836C-E2E7885647B7}">
      <dgm:prSet/>
      <dgm:spPr/>
      <dgm:t>
        <a:bodyPr/>
        <a:lstStyle/>
        <a:p>
          <a:endParaRPr lang="en-US"/>
        </a:p>
      </dgm:t>
    </dgm:pt>
    <dgm:pt modelId="{E13BBAF7-DC50-4BD3-9319-91EDC846F558}">
      <dgm:prSet/>
      <dgm:spPr/>
      <dgm:t>
        <a:bodyPr/>
        <a:lstStyle/>
        <a:p>
          <a:r>
            <a:rPr lang="en-US" dirty="0"/>
            <a:t>Allows the supervisee to examine their thoughts and feelings about their work and identify interventions that best meet the need of the client being served </a:t>
          </a:r>
        </a:p>
      </dgm:t>
    </dgm:pt>
    <dgm:pt modelId="{D5168D64-8D1C-47B8-8CC7-1300C6F0B7AA}" type="parTrans" cxnId="{B28EB94C-686C-46DA-8E6D-D3F79FA9117B}">
      <dgm:prSet/>
      <dgm:spPr/>
      <dgm:t>
        <a:bodyPr/>
        <a:lstStyle/>
        <a:p>
          <a:endParaRPr lang="en-US"/>
        </a:p>
      </dgm:t>
    </dgm:pt>
    <dgm:pt modelId="{F1AAC353-1917-4F4B-BACC-0A9DCCDC8942}" type="sibTrans" cxnId="{B28EB94C-686C-46DA-8E6D-D3F79FA9117B}">
      <dgm:prSet/>
      <dgm:spPr/>
      <dgm:t>
        <a:bodyPr/>
        <a:lstStyle/>
        <a:p>
          <a:endParaRPr lang="en-US"/>
        </a:p>
      </dgm:t>
    </dgm:pt>
    <dgm:pt modelId="{C7D43CD7-EB4B-4E36-BDD2-A071EA9DFF92}">
      <dgm:prSet/>
      <dgm:spPr/>
      <dgm:t>
        <a:bodyPr/>
        <a:lstStyle/>
        <a:p>
          <a:r>
            <a:rPr lang="en-US"/>
            <a:t>Goal is to create an environment in which the supervisee can do their best thinking and subsequent performance</a:t>
          </a:r>
        </a:p>
      </dgm:t>
    </dgm:pt>
    <dgm:pt modelId="{FB7B234D-FF00-4CBB-9F10-088829C4EBFC}" type="parTrans" cxnId="{D55B527C-A5CD-4C96-896E-A3E79D7FD68A}">
      <dgm:prSet/>
      <dgm:spPr/>
      <dgm:t>
        <a:bodyPr/>
        <a:lstStyle/>
        <a:p>
          <a:endParaRPr lang="en-US"/>
        </a:p>
      </dgm:t>
    </dgm:pt>
    <dgm:pt modelId="{0C4AACCB-B280-45B4-BFC7-C7B0372AD201}" type="sibTrans" cxnId="{D55B527C-A5CD-4C96-896E-A3E79D7FD68A}">
      <dgm:prSet/>
      <dgm:spPr/>
      <dgm:t>
        <a:bodyPr/>
        <a:lstStyle/>
        <a:p>
          <a:endParaRPr lang="en-US"/>
        </a:p>
      </dgm:t>
    </dgm:pt>
    <dgm:pt modelId="{0F40D03A-D503-4EE0-BDC0-3F4C7FD323C9}" type="pres">
      <dgm:prSet presAssocID="{549F7E48-5158-4AFB-B6FE-FC57F94BF808}" presName="linear" presStyleCnt="0">
        <dgm:presLayoutVars>
          <dgm:animLvl val="lvl"/>
          <dgm:resizeHandles val="exact"/>
        </dgm:presLayoutVars>
      </dgm:prSet>
      <dgm:spPr/>
    </dgm:pt>
    <dgm:pt modelId="{659FBE58-9264-4125-BAEE-ED22C5D1B751}" type="pres">
      <dgm:prSet presAssocID="{2F15AA10-C3F9-4235-A5A2-1A1E93202807}" presName="parentText" presStyleLbl="node1" presStyleIdx="0" presStyleCnt="4">
        <dgm:presLayoutVars>
          <dgm:chMax val="0"/>
          <dgm:bulletEnabled val="1"/>
        </dgm:presLayoutVars>
      </dgm:prSet>
      <dgm:spPr/>
    </dgm:pt>
    <dgm:pt modelId="{3D67522B-3DFF-49A3-9320-BE178B32889A}" type="pres">
      <dgm:prSet presAssocID="{07C62354-9A07-42C7-AD4E-4D5B4FFCB01A}" presName="spacer" presStyleCnt="0"/>
      <dgm:spPr/>
    </dgm:pt>
    <dgm:pt modelId="{35020864-367D-45D9-8D33-5E69C0733443}" type="pres">
      <dgm:prSet presAssocID="{8DF008B8-CD4F-46A5-8F42-24D3DD79D8F5}" presName="parentText" presStyleLbl="node1" presStyleIdx="1" presStyleCnt="4">
        <dgm:presLayoutVars>
          <dgm:chMax val="0"/>
          <dgm:bulletEnabled val="1"/>
        </dgm:presLayoutVars>
      </dgm:prSet>
      <dgm:spPr/>
    </dgm:pt>
    <dgm:pt modelId="{3243A17D-15F8-48A8-97A6-4F28BED89836}" type="pres">
      <dgm:prSet presAssocID="{DF606C16-1DBD-4BA4-8A95-D7434234594C}" presName="spacer" presStyleCnt="0"/>
      <dgm:spPr/>
    </dgm:pt>
    <dgm:pt modelId="{1DA8643B-72C8-4BF3-A0AD-3CDFBCFB3AAE}" type="pres">
      <dgm:prSet presAssocID="{E13BBAF7-DC50-4BD3-9319-91EDC846F558}" presName="parentText" presStyleLbl="node1" presStyleIdx="2" presStyleCnt="4">
        <dgm:presLayoutVars>
          <dgm:chMax val="0"/>
          <dgm:bulletEnabled val="1"/>
        </dgm:presLayoutVars>
      </dgm:prSet>
      <dgm:spPr/>
    </dgm:pt>
    <dgm:pt modelId="{51BA729F-E2F2-4667-95E4-481A3E1072D8}" type="pres">
      <dgm:prSet presAssocID="{F1AAC353-1917-4F4B-BACC-0A9DCCDC8942}" presName="spacer" presStyleCnt="0"/>
      <dgm:spPr/>
    </dgm:pt>
    <dgm:pt modelId="{9F1A454D-7579-4922-87E5-D62E3A8201D2}" type="pres">
      <dgm:prSet presAssocID="{C7D43CD7-EB4B-4E36-BDD2-A071EA9DFF92}" presName="parentText" presStyleLbl="node1" presStyleIdx="3" presStyleCnt="4">
        <dgm:presLayoutVars>
          <dgm:chMax val="0"/>
          <dgm:bulletEnabled val="1"/>
        </dgm:presLayoutVars>
      </dgm:prSet>
      <dgm:spPr/>
    </dgm:pt>
  </dgm:ptLst>
  <dgm:cxnLst>
    <dgm:cxn modelId="{B28EB94C-686C-46DA-8E6D-D3F79FA9117B}" srcId="{549F7E48-5158-4AFB-B6FE-FC57F94BF808}" destId="{E13BBAF7-DC50-4BD3-9319-91EDC846F558}" srcOrd="2" destOrd="0" parTransId="{D5168D64-8D1C-47B8-8CC7-1300C6F0B7AA}" sibTransId="{F1AAC353-1917-4F4B-BACC-0A9DCCDC8942}"/>
    <dgm:cxn modelId="{6D038C4D-22F1-4376-A11B-80960B17CC2E}" srcId="{549F7E48-5158-4AFB-B6FE-FC57F94BF808}" destId="{2F15AA10-C3F9-4235-A5A2-1A1E93202807}" srcOrd="0" destOrd="0" parTransId="{4AF803F8-26BD-4472-AC6A-2F9F33A9C3A3}" sibTransId="{07C62354-9A07-42C7-AD4E-4D5B4FFCB01A}"/>
    <dgm:cxn modelId="{96FF3F6E-FF36-43B1-836C-E2E7885647B7}" srcId="{549F7E48-5158-4AFB-B6FE-FC57F94BF808}" destId="{8DF008B8-CD4F-46A5-8F42-24D3DD79D8F5}" srcOrd="1" destOrd="0" parTransId="{70285FE4-F986-42B4-BC80-484ADCC3C863}" sibTransId="{DF606C16-1DBD-4BA4-8A95-D7434234594C}"/>
    <dgm:cxn modelId="{6635F352-9259-4BCA-8963-074CFE88239C}" type="presOf" srcId="{2F15AA10-C3F9-4235-A5A2-1A1E93202807}" destId="{659FBE58-9264-4125-BAEE-ED22C5D1B751}" srcOrd="0" destOrd="0" presId="urn:microsoft.com/office/officeart/2005/8/layout/vList2"/>
    <dgm:cxn modelId="{D55B527C-A5CD-4C96-896E-A3E79D7FD68A}" srcId="{549F7E48-5158-4AFB-B6FE-FC57F94BF808}" destId="{C7D43CD7-EB4B-4E36-BDD2-A071EA9DFF92}" srcOrd="3" destOrd="0" parTransId="{FB7B234D-FF00-4CBB-9F10-088829C4EBFC}" sibTransId="{0C4AACCB-B280-45B4-BFC7-C7B0372AD201}"/>
    <dgm:cxn modelId="{68511A93-E3C8-4EC5-A652-2827008A4D07}" type="presOf" srcId="{E13BBAF7-DC50-4BD3-9319-91EDC846F558}" destId="{1DA8643B-72C8-4BF3-A0AD-3CDFBCFB3AAE}" srcOrd="0" destOrd="0" presId="urn:microsoft.com/office/officeart/2005/8/layout/vList2"/>
    <dgm:cxn modelId="{C8EFEAC8-0196-4B47-8D23-AB70E65817AA}" type="presOf" srcId="{C7D43CD7-EB4B-4E36-BDD2-A071EA9DFF92}" destId="{9F1A454D-7579-4922-87E5-D62E3A8201D2}" srcOrd="0" destOrd="0" presId="urn:microsoft.com/office/officeart/2005/8/layout/vList2"/>
    <dgm:cxn modelId="{D5A579CB-FCEC-493A-8DC6-B7BD41078DD9}" type="presOf" srcId="{8DF008B8-CD4F-46A5-8F42-24D3DD79D8F5}" destId="{35020864-367D-45D9-8D33-5E69C0733443}" srcOrd="0" destOrd="0" presId="urn:microsoft.com/office/officeart/2005/8/layout/vList2"/>
    <dgm:cxn modelId="{9B5DD8E2-8A20-461F-AA5C-0CA863B30502}" type="presOf" srcId="{549F7E48-5158-4AFB-B6FE-FC57F94BF808}" destId="{0F40D03A-D503-4EE0-BDC0-3F4C7FD323C9}" srcOrd="0" destOrd="0" presId="urn:microsoft.com/office/officeart/2005/8/layout/vList2"/>
    <dgm:cxn modelId="{D576B879-15CE-4581-B5EE-3B2AA7594E08}" type="presParOf" srcId="{0F40D03A-D503-4EE0-BDC0-3F4C7FD323C9}" destId="{659FBE58-9264-4125-BAEE-ED22C5D1B751}" srcOrd="0" destOrd="0" presId="urn:microsoft.com/office/officeart/2005/8/layout/vList2"/>
    <dgm:cxn modelId="{E2843F9C-18F6-4835-A559-8DCB94888480}" type="presParOf" srcId="{0F40D03A-D503-4EE0-BDC0-3F4C7FD323C9}" destId="{3D67522B-3DFF-49A3-9320-BE178B32889A}" srcOrd="1" destOrd="0" presId="urn:microsoft.com/office/officeart/2005/8/layout/vList2"/>
    <dgm:cxn modelId="{11D0CA35-7013-412D-8351-D714885EBA26}" type="presParOf" srcId="{0F40D03A-D503-4EE0-BDC0-3F4C7FD323C9}" destId="{35020864-367D-45D9-8D33-5E69C0733443}" srcOrd="2" destOrd="0" presId="urn:microsoft.com/office/officeart/2005/8/layout/vList2"/>
    <dgm:cxn modelId="{77BC7252-C178-4624-91C3-15B073441674}" type="presParOf" srcId="{0F40D03A-D503-4EE0-BDC0-3F4C7FD323C9}" destId="{3243A17D-15F8-48A8-97A6-4F28BED89836}" srcOrd="3" destOrd="0" presId="urn:microsoft.com/office/officeart/2005/8/layout/vList2"/>
    <dgm:cxn modelId="{2E172210-C9DD-4830-ADF9-53CA54AF5593}" type="presParOf" srcId="{0F40D03A-D503-4EE0-BDC0-3F4C7FD323C9}" destId="{1DA8643B-72C8-4BF3-A0AD-3CDFBCFB3AAE}" srcOrd="4" destOrd="0" presId="urn:microsoft.com/office/officeart/2005/8/layout/vList2"/>
    <dgm:cxn modelId="{5AB1CD27-C625-4539-847C-7EEC590D797B}" type="presParOf" srcId="{0F40D03A-D503-4EE0-BDC0-3F4C7FD323C9}" destId="{51BA729F-E2F2-4667-95E4-481A3E1072D8}" srcOrd="5" destOrd="0" presId="urn:microsoft.com/office/officeart/2005/8/layout/vList2"/>
    <dgm:cxn modelId="{6DF4A235-76FF-4ACE-B589-629DC0EC46AA}" type="presParOf" srcId="{0F40D03A-D503-4EE0-BDC0-3F4C7FD323C9}" destId="{9F1A454D-7579-4922-87E5-D62E3A8201D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1BBC0D7-BA27-432D-B7CD-9A6D4302636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AF7F813-66AA-4C32-AA6B-AC2FF48295F8}">
      <dgm:prSet/>
      <dgm:spPr/>
      <dgm:t>
        <a:bodyPr/>
        <a:lstStyle/>
        <a:p>
          <a:r>
            <a:rPr lang="en-US"/>
            <a:t>A cluster of functions -- administrative, educational and supportive -- performed within the context of a positive relationship by a person (supervisor) to whom authority has been delegated to direct, coordinate, enhance and evaluate the on-the-job performance of the supervisee(s) for whose work s/he is held accountable. </a:t>
          </a:r>
        </a:p>
      </dgm:t>
    </dgm:pt>
    <dgm:pt modelId="{C7590456-1848-440D-87E1-2AF81291737D}" type="parTrans" cxnId="{C7262825-4932-43D9-A635-7F96DFBDBF3C}">
      <dgm:prSet/>
      <dgm:spPr/>
      <dgm:t>
        <a:bodyPr/>
        <a:lstStyle/>
        <a:p>
          <a:endParaRPr lang="en-US"/>
        </a:p>
      </dgm:t>
    </dgm:pt>
    <dgm:pt modelId="{F5BD2E5E-D01B-4D06-BF16-6DF2905CFD68}" type="sibTrans" cxnId="{C7262825-4932-43D9-A635-7F96DFBDBF3C}">
      <dgm:prSet/>
      <dgm:spPr/>
      <dgm:t>
        <a:bodyPr/>
        <a:lstStyle/>
        <a:p>
          <a:endParaRPr lang="en-US"/>
        </a:p>
      </dgm:t>
    </dgm:pt>
    <dgm:pt modelId="{3DBF408F-5609-4391-AC81-B34F9C4B9B18}">
      <dgm:prSet/>
      <dgm:spPr/>
      <dgm:t>
        <a:bodyPr/>
        <a:lstStyle/>
        <a:p>
          <a:r>
            <a:rPr lang="en-US" dirty="0"/>
            <a:t>The primary goal of supervision is the establishment of an </a:t>
          </a:r>
          <a:r>
            <a:rPr lang="en-US" b="1" i="1" dirty="0"/>
            <a:t>on-going relationship </a:t>
          </a:r>
          <a:r>
            <a:rPr lang="en-US" dirty="0"/>
            <a:t>in which the supervisor designs specific learning tasks and teaching strategies related to the intern’s </a:t>
          </a:r>
          <a:r>
            <a:rPr lang="en-US" b="1" i="1" dirty="0"/>
            <a:t>development as a professional. </a:t>
          </a:r>
          <a:r>
            <a:rPr lang="en-US" dirty="0"/>
            <a:t>The supervisor empowers the intern to enter the profession by helping him/ her understand the core competencies of the profession. The supervisor guides the relationship to help him/her achieve success. </a:t>
          </a:r>
        </a:p>
      </dgm:t>
    </dgm:pt>
    <dgm:pt modelId="{51C758F9-63C5-404C-9A87-2BCB9B996F72}" type="parTrans" cxnId="{80E59933-0819-4ECA-ABF6-A76366E571CC}">
      <dgm:prSet/>
      <dgm:spPr/>
      <dgm:t>
        <a:bodyPr/>
        <a:lstStyle/>
        <a:p>
          <a:endParaRPr lang="en-US"/>
        </a:p>
      </dgm:t>
    </dgm:pt>
    <dgm:pt modelId="{2D094F2A-1A6F-4648-8017-AA2D0EE6CF8A}" type="sibTrans" cxnId="{80E59933-0819-4ECA-ABF6-A76366E571CC}">
      <dgm:prSet/>
      <dgm:spPr/>
      <dgm:t>
        <a:bodyPr/>
        <a:lstStyle/>
        <a:p>
          <a:endParaRPr lang="en-US"/>
        </a:p>
      </dgm:t>
    </dgm:pt>
    <dgm:pt modelId="{C9C07865-8DC2-4D55-AE7C-9297E5995815}" type="pres">
      <dgm:prSet presAssocID="{91BBC0D7-BA27-432D-B7CD-9A6D4302636C}" presName="linear" presStyleCnt="0">
        <dgm:presLayoutVars>
          <dgm:animLvl val="lvl"/>
          <dgm:resizeHandles val="exact"/>
        </dgm:presLayoutVars>
      </dgm:prSet>
      <dgm:spPr/>
    </dgm:pt>
    <dgm:pt modelId="{2AB5F795-8D4F-43E8-9B99-9FBF793156D3}" type="pres">
      <dgm:prSet presAssocID="{EAF7F813-66AA-4C32-AA6B-AC2FF48295F8}" presName="parentText" presStyleLbl="node1" presStyleIdx="0" presStyleCnt="2">
        <dgm:presLayoutVars>
          <dgm:chMax val="0"/>
          <dgm:bulletEnabled val="1"/>
        </dgm:presLayoutVars>
      </dgm:prSet>
      <dgm:spPr/>
    </dgm:pt>
    <dgm:pt modelId="{4A3E5233-6390-40E0-9829-D4C705FF5EFA}" type="pres">
      <dgm:prSet presAssocID="{F5BD2E5E-D01B-4D06-BF16-6DF2905CFD68}" presName="spacer" presStyleCnt="0"/>
      <dgm:spPr/>
    </dgm:pt>
    <dgm:pt modelId="{6E7FEFDD-4A9E-4E8C-8C5A-2F9AF3E87789}" type="pres">
      <dgm:prSet presAssocID="{3DBF408F-5609-4391-AC81-B34F9C4B9B18}" presName="parentText" presStyleLbl="node1" presStyleIdx="1" presStyleCnt="2">
        <dgm:presLayoutVars>
          <dgm:chMax val="0"/>
          <dgm:bulletEnabled val="1"/>
        </dgm:presLayoutVars>
      </dgm:prSet>
      <dgm:spPr/>
    </dgm:pt>
  </dgm:ptLst>
  <dgm:cxnLst>
    <dgm:cxn modelId="{FC0D201E-45AA-4571-B7A5-05164A44B5D6}" type="presOf" srcId="{3DBF408F-5609-4391-AC81-B34F9C4B9B18}" destId="{6E7FEFDD-4A9E-4E8C-8C5A-2F9AF3E87789}" srcOrd="0" destOrd="0" presId="urn:microsoft.com/office/officeart/2005/8/layout/vList2"/>
    <dgm:cxn modelId="{C7262825-4932-43D9-A635-7F96DFBDBF3C}" srcId="{91BBC0D7-BA27-432D-B7CD-9A6D4302636C}" destId="{EAF7F813-66AA-4C32-AA6B-AC2FF48295F8}" srcOrd="0" destOrd="0" parTransId="{C7590456-1848-440D-87E1-2AF81291737D}" sibTransId="{F5BD2E5E-D01B-4D06-BF16-6DF2905CFD68}"/>
    <dgm:cxn modelId="{67943C30-B4EB-46F7-ACF5-55FF8BC9DADB}" type="presOf" srcId="{EAF7F813-66AA-4C32-AA6B-AC2FF48295F8}" destId="{2AB5F795-8D4F-43E8-9B99-9FBF793156D3}" srcOrd="0" destOrd="0" presId="urn:microsoft.com/office/officeart/2005/8/layout/vList2"/>
    <dgm:cxn modelId="{80E59933-0819-4ECA-ABF6-A76366E571CC}" srcId="{91BBC0D7-BA27-432D-B7CD-9A6D4302636C}" destId="{3DBF408F-5609-4391-AC81-B34F9C4B9B18}" srcOrd="1" destOrd="0" parTransId="{51C758F9-63C5-404C-9A87-2BCB9B996F72}" sibTransId="{2D094F2A-1A6F-4648-8017-AA2D0EE6CF8A}"/>
    <dgm:cxn modelId="{12F007D1-A652-4824-93B3-DF7F13E90854}" type="presOf" srcId="{91BBC0D7-BA27-432D-B7CD-9A6D4302636C}" destId="{C9C07865-8DC2-4D55-AE7C-9297E5995815}" srcOrd="0" destOrd="0" presId="urn:microsoft.com/office/officeart/2005/8/layout/vList2"/>
    <dgm:cxn modelId="{7BFAD1A3-5008-4B85-8D51-BDB9F1EE4184}" type="presParOf" srcId="{C9C07865-8DC2-4D55-AE7C-9297E5995815}" destId="{2AB5F795-8D4F-43E8-9B99-9FBF793156D3}" srcOrd="0" destOrd="0" presId="urn:microsoft.com/office/officeart/2005/8/layout/vList2"/>
    <dgm:cxn modelId="{BC38B5F8-5367-4B19-AA5C-959636B0E141}" type="presParOf" srcId="{C9C07865-8DC2-4D55-AE7C-9297E5995815}" destId="{4A3E5233-6390-40E0-9829-D4C705FF5EFA}" srcOrd="1" destOrd="0" presId="urn:microsoft.com/office/officeart/2005/8/layout/vList2"/>
    <dgm:cxn modelId="{C2319374-5E1B-4707-97A9-3D60B6F83BDD}" type="presParOf" srcId="{C9C07865-8DC2-4D55-AE7C-9297E5995815}" destId="{6E7FEFDD-4A9E-4E8C-8C5A-2F9AF3E8778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1908D5-BC0B-441D-91FA-E1DEAEF51642}" type="doc">
      <dgm:prSet loTypeId="urn:microsoft.com/office/officeart/2016/7/layout/VerticalDownArrowProcess" loCatId="process" qsTypeId="urn:microsoft.com/office/officeart/2005/8/quickstyle/simple1" qsCatId="simple" csTypeId="urn:microsoft.com/office/officeart/2005/8/colors/colorful5" csCatId="colorful" phldr="1"/>
      <dgm:spPr/>
      <dgm:t>
        <a:bodyPr/>
        <a:lstStyle/>
        <a:p>
          <a:endParaRPr lang="en-US"/>
        </a:p>
      </dgm:t>
    </dgm:pt>
    <dgm:pt modelId="{C27CF104-237B-4F96-A734-A77F9D3773FB}">
      <dgm:prSet custT="1"/>
      <dgm:spPr/>
      <dgm:t>
        <a:bodyPr/>
        <a:lstStyle/>
        <a:p>
          <a:r>
            <a:rPr lang="en-US" sz="1600"/>
            <a:t>Attend</a:t>
          </a:r>
        </a:p>
      </dgm:t>
    </dgm:pt>
    <dgm:pt modelId="{57D0EC41-0C88-4D56-94A9-3A5BE7E65C13}" type="parTrans" cxnId="{C1D21D69-9BDA-434B-80B5-5400E208C012}">
      <dgm:prSet/>
      <dgm:spPr/>
      <dgm:t>
        <a:bodyPr/>
        <a:lstStyle/>
        <a:p>
          <a:endParaRPr lang="en-US"/>
        </a:p>
      </dgm:t>
    </dgm:pt>
    <dgm:pt modelId="{9CC501DF-9FED-4821-8042-C6EB81A22839}" type="sibTrans" cxnId="{C1D21D69-9BDA-434B-80B5-5400E208C012}">
      <dgm:prSet/>
      <dgm:spPr/>
      <dgm:t>
        <a:bodyPr/>
        <a:lstStyle/>
        <a:p>
          <a:endParaRPr lang="en-US"/>
        </a:p>
      </dgm:t>
    </dgm:pt>
    <dgm:pt modelId="{2D35DB64-08ED-4BDA-9726-0CD11B97107F}">
      <dgm:prSet custT="1"/>
      <dgm:spPr/>
      <dgm:t>
        <a:bodyPr/>
        <a:lstStyle/>
        <a:p>
          <a:r>
            <a:rPr lang="en-US" sz="1400"/>
            <a:t>Attend Field Forum </a:t>
          </a:r>
        </a:p>
      </dgm:t>
    </dgm:pt>
    <dgm:pt modelId="{5C2E354D-2AE4-437A-8C17-6B5AA8DCC52B}" type="parTrans" cxnId="{EF82BE11-B9C0-42B3-9FD2-43810C36DA20}">
      <dgm:prSet/>
      <dgm:spPr/>
      <dgm:t>
        <a:bodyPr/>
        <a:lstStyle/>
        <a:p>
          <a:endParaRPr lang="en-US"/>
        </a:p>
      </dgm:t>
    </dgm:pt>
    <dgm:pt modelId="{A48ADC9F-B69E-42DB-9B4C-76922657B2B1}" type="sibTrans" cxnId="{EF82BE11-B9C0-42B3-9FD2-43810C36DA20}">
      <dgm:prSet/>
      <dgm:spPr/>
      <dgm:t>
        <a:bodyPr/>
        <a:lstStyle/>
        <a:p>
          <a:endParaRPr lang="en-US"/>
        </a:p>
      </dgm:t>
    </dgm:pt>
    <dgm:pt modelId="{FCF3CAC8-ABA7-4E83-B20E-8CB6F866BA1F}">
      <dgm:prSet custT="1"/>
      <dgm:spPr/>
      <dgm:t>
        <a:bodyPr/>
        <a:lstStyle/>
        <a:p>
          <a:r>
            <a:rPr lang="en-US" sz="1600"/>
            <a:t>Pass</a:t>
          </a:r>
        </a:p>
      </dgm:t>
    </dgm:pt>
    <dgm:pt modelId="{8B0CAAE9-991A-4F35-BA26-3A4F3F1837A8}" type="parTrans" cxnId="{E2CA1847-9D91-4705-8D1B-CB4874C3EA98}">
      <dgm:prSet/>
      <dgm:spPr/>
      <dgm:t>
        <a:bodyPr/>
        <a:lstStyle/>
        <a:p>
          <a:endParaRPr lang="en-US"/>
        </a:p>
      </dgm:t>
    </dgm:pt>
    <dgm:pt modelId="{D8C7C7F9-6A98-4C5F-BB1F-C8B8D86E1739}" type="sibTrans" cxnId="{E2CA1847-9D91-4705-8D1B-CB4874C3EA98}">
      <dgm:prSet/>
      <dgm:spPr/>
      <dgm:t>
        <a:bodyPr/>
        <a:lstStyle/>
        <a:p>
          <a:endParaRPr lang="en-US"/>
        </a:p>
      </dgm:t>
    </dgm:pt>
    <dgm:pt modelId="{9C8FAB1C-7A2A-40CC-8864-A2E54C3A1A63}">
      <dgm:prSet custT="1"/>
      <dgm:spPr/>
      <dgm:t>
        <a:bodyPr/>
        <a:lstStyle/>
        <a:p>
          <a:r>
            <a:rPr lang="en-US" sz="1400" dirty="0"/>
            <a:t>Successfully pass 8 core social work courses with a C- or higher</a:t>
          </a:r>
        </a:p>
      </dgm:t>
    </dgm:pt>
    <dgm:pt modelId="{B884B8F3-A50D-4FA2-842A-0E57E78FD5C3}" type="parTrans" cxnId="{05417699-9B5C-4033-8324-5D224343FD2D}">
      <dgm:prSet/>
      <dgm:spPr/>
      <dgm:t>
        <a:bodyPr/>
        <a:lstStyle/>
        <a:p>
          <a:endParaRPr lang="en-US"/>
        </a:p>
      </dgm:t>
    </dgm:pt>
    <dgm:pt modelId="{FDA8042D-B63B-44B0-A4DA-1D53554358BC}" type="sibTrans" cxnId="{05417699-9B5C-4033-8324-5D224343FD2D}">
      <dgm:prSet/>
      <dgm:spPr/>
      <dgm:t>
        <a:bodyPr/>
        <a:lstStyle/>
        <a:p>
          <a:endParaRPr lang="en-US"/>
        </a:p>
      </dgm:t>
    </dgm:pt>
    <dgm:pt modelId="{30BBF78D-DFFD-4354-AB31-10F9869AC921}">
      <dgm:prSet custT="1"/>
      <dgm:spPr/>
      <dgm:t>
        <a:bodyPr/>
        <a:lstStyle/>
        <a:p>
          <a:r>
            <a:rPr lang="en-US" sz="1600"/>
            <a:t>Complete and submit</a:t>
          </a:r>
        </a:p>
      </dgm:t>
    </dgm:pt>
    <dgm:pt modelId="{D86E873A-58F9-4F49-891A-C02B4D03BF1B}" type="parTrans" cxnId="{AE0F5787-6BE3-4FB5-9D44-1FCF6D64EC11}">
      <dgm:prSet/>
      <dgm:spPr/>
      <dgm:t>
        <a:bodyPr/>
        <a:lstStyle/>
        <a:p>
          <a:endParaRPr lang="en-US"/>
        </a:p>
      </dgm:t>
    </dgm:pt>
    <dgm:pt modelId="{1A8E1607-8902-4B28-884D-1146FEBA8B8C}" type="sibTrans" cxnId="{AE0F5787-6BE3-4FB5-9D44-1FCF6D64EC11}">
      <dgm:prSet/>
      <dgm:spPr/>
      <dgm:t>
        <a:bodyPr/>
        <a:lstStyle/>
        <a:p>
          <a:endParaRPr lang="en-US"/>
        </a:p>
      </dgm:t>
    </dgm:pt>
    <dgm:pt modelId="{715C7E28-5944-45C5-A951-163D6E954D1E}">
      <dgm:prSet custT="1"/>
      <dgm:spPr/>
      <dgm:t>
        <a:bodyPr/>
        <a:lstStyle/>
        <a:p>
          <a:r>
            <a:rPr lang="en-US" sz="1400"/>
            <a:t>Complete and submit field practicum application with an attached resume</a:t>
          </a:r>
        </a:p>
      </dgm:t>
    </dgm:pt>
    <dgm:pt modelId="{C617F57B-FD7A-45AF-8340-2380E2703F04}" type="parTrans" cxnId="{2601B162-DF89-48A6-B6F7-2BDD1F049EED}">
      <dgm:prSet/>
      <dgm:spPr/>
      <dgm:t>
        <a:bodyPr/>
        <a:lstStyle/>
        <a:p>
          <a:endParaRPr lang="en-US"/>
        </a:p>
      </dgm:t>
    </dgm:pt>
    <dgm:pt modelId="{C969EA97-0F5E-46C3-98D6-D44D4EF97D6D}" type="sibTrans" cxnId="{2601B162-DF89-48A6-B6F7-2BDD1F049EED}">
      <dgm:prSet/>
      <dgm:spPr/>
      <dgm:t>
        <a:bodyPr/>
        <a:lstStyle/>
        <a:p>
          <a:endParaRPr lang="en-US"/>
        </a:p>
      </dgm:t>
    </dgm:pt>
    <dgm:pt modelId="{65D49B43-BDA3-4A84-AA2F-7C02DF54515E}">
      <dgm:prSet custT="1"/>
      <dgm:spPr/>
      <dgm:t>
        <a:bodyPr/>
        <a:lstStyle/>
        <a:p>
          <a:r>
            <a:rPr lang="en-US" sz="1600"/>
            <a:t>View</a:t>
          </a:r>
        </a:p>
      </dgm:t>
    </dgm:pt>
    <dgm:pt modelId="{7E9F3C63-CF8B-43B2-84C9-D3F4DDAD6653}" type="parTrans" cxnId="{A4A12F09-2336-45AE-A307-007032F00131}">
      <dgm:prSet/>
      <dgm:spPr/>
      <dgm:t>
        <a:bodyPr/>
        <a:lstStyle/>
        <a:p>
          <a:endParaRPr lang="en-US"/>
        </a:p>
      </dgm:t>
    </dgm:pt>
    <dgm:pt modelId="{FA92A3EC-91F0-4DF2-90EF-4848A43A2243}" type="sibTrans" cxnId="{A4A12F09-2336-45AE-A307-007032F00131}">
      <dgm:prSet/>
      <dgm:spPr/>
      <dgm:t>
        <a:bodyPr/>
        <a:lstStyle/>
        <a:p>
          <a:endParaRPr lang="en-US"/>
        </a:p>
      </dgm:t>
    </dgm:pt>
    <dgm:pt modelId="{758A4D8E-D012-49BB-AF35-10360C474A70}">
      <dgm:prSet custT="1"/>
      <dgm:spPr/>
      <dgm:t>
        <a:bodyPr/>
        <a:lstStyle/>
        <a:p>
          <a:r>
            <a:rPr lang="en-US" sz="1400"/>
            <a:t>View video, “A Day In The Life of A Social Worker”</a:t>
          </a:r>
        </a:p>
      </dgm:t>
    </dgm:pt>
    <dgm:pt modelId="{221B9685-046D-4699-B410-B54E34A8992E}" type="parTrans" cxnId="{22E4B825-1CEF-4184-A495-4BB868CB1EFA}">
      <dgm:prSet/>
      <dgm:spPr/>
      <dgm:t>
        <a:bodyPr/>
        <a:lstStyle/>
        <a:p>
          <a:endParaRPr lang="en-US"/>
        </a:p>
      </dgm:t>
    </dgm:pt>
    <dgm:pt modelId="{9ADAFB7D-C7DD-4F30-B153-84D574D26DC4}" type="sibTrans" cxnId="{22E4B825-1CEF-4184-A495-4BB868CB1EFA}">
      <dgm:prSet/>
      <dgm:spPr/>
      <dgm:t>
        <a:bodyPr/>
        <a:lstStyle/>
        <a:p>
          <a:endParaRPr lang="en-US"/>
        </a:p>
      </dgm:t>
    </dgm:pt>
    <dgm:pt modelId="{2CD0BD70-CC2D-4080-9E18-F43BCF9711A7}">
      <dgm:prSet custT="1"/>
      <dgm:spPr/>
      <dgm:t>
        <a:bodyPr/>
        <a:lstStyle/>
        <a:p>
          <a:r>
            <a:rPr lang="en-US" sz="1600"/>
            <a:t>Review</a:t>
          </a:r>
        </a:p>
      </dgm:t>
    </dgm:pt>
    <dgm:pt modelId="{F935E39D-00D5-4EE9-9821-635D65CD2E87}" type="parTrans" cxnId="{4A6B0D38-64B9-437A-A648-3D315E046842}">
      <dgm:prSet/>
      <dgm:spPr/>
      <dgm:t>
        <a:bodyPr/>
        <a:lstStyle/>
        <a:p>
          <a:endParaRPr lang="en-US"/>
        </a:p>
      </dgm:t>
    </dgm:pt>
    <dgm:pt modelId="{2669B7E2-31CE-4625-9884-3B00B0F50088}" type="sibTrans" cxnId="{4A6B0D38-64B9-437A-A648-3D315E046842}">
      <dgm:prSet/>
      <dgm:spPr/>
      <dgm:t>
        <a:bodyPr/>
        <a:lstStyle/>
        <a:p>
          <a:endParaRPr lang="en-US"/>
        </a:p>
      </dgm:t>
    </dgm:pt>
    <dgm:pt modelId="{06DE678C-86C3-4237-8C98-F4EC746BAAF6}">
      <dgm:prSet custT="1"/>
      <dgm:spPr/>
      <dgm:t>
        <a:bodyPr/>
        <a:lstStyle/>
        <a:p>
          <a:r>
            <a:rPr lang="en-US" sz="1400"/>
            <a:t>Review the Council on Social Work Education (CSWE) 9 Core Competencies</a:t>
          </a:r>
        </a:p>
      </dgm:t>
    </dgm:pt>
    <dgm:pt modelId="{78FE1FE5-6FB8-4401-9027-68430A3C365E}" type="parTrans" cxnId="{4FF124F0-68F6-4CCA-88D3-C4A46A5E017C}">
      <dgm:prSet/>
      <dgm:spPr/>
      <dgm:t>
        <a:bodyPr/>
        <a:lstStyle/>
        <a:p>
          <a:endParaRPr lang="en-US"/>
        </a:p>
      </dgm:t>
    </dgm:pt>
    <dgm:pt modelId="{CB9D9D2B-4EC3-47D3-9355-D70197CDBFA4}" type="sibTrans" cxnId="{4FF124F0-68F6-4CCA-88D3-C4A46A5E017C}">
      <dgm:prSet/>
      <dgm:spPr/>
      <dgm:t>
        <a:bodyPr/>
        <a:lstStyle/>
        <a:p>
          <a:endParaRPr lang="en-US"/>
        </a:p>
      </dgm:t>
    </dgm:pt>
    <dgm:pt modelId="{1FA9139C-95AC-48CF-9FFF-7682C6071FA2}">
      <dgm:prSet custT="1"/>
      <dgm:spPr/>
      <dgm:t>
        <a:bodyPr/>
        <a:lstStyle/>
        <a:p>
          <a:r>
            <a:rPr lang="en-US" sz="1600"/>
            <a:t>Schedule</a:t>
          </a:r>
        </a:p>
      </dgm:t>
    </dgm:pt>
    <dgm:pt modelId="{73508B77-8B7B-452D-AD74-334A968D4C32}" type="parTrans" cxnId="{92CB30F2-61F8-447F-8C84-78560D30C536}">
      <dgm:prSet/>
      <dgm:spPr/>
      <dgm:t>
        <a:bodyPr/>
        <a:lstStyle/>
        <a:p>
          <a:endParaRPr lang="en-US"/>
        </a:p>
      </dgm:t>
    </dgm:pt>
    <dgm:pt modelId="{AA101966-72F4-4136-A4D9-864524CDD5A6}" type="sibTrans" cxnId="{92CB30F2-61F8-447F-8C84-78560D30C536}">
      <dgm:prSet/>
      <dgm:spPr/>
      <dgm:t>
        <a:bodyPr/>
        <a:lstStyle/>
        <a:p>
          <a:endParaRPr lang="en-US"/>
        </a:p>
      </dgm:t>
    </dgm:pt>
    <dgm:pt modelId="{191A68FF-39DC-493F-B5B6-34BAAC58270B}">
      <dgm:prSet custT="1"/>
      <dgm:spPr/>
      <dgm:t>
        <a:bodyPr/>
        <a:lstStyle/>
        <a:p>
          <a:r>
            <a:rPr lang="en-US" sz="1400"/>
            <a:t>Schedule individual meeting with Director of Field Placement </a:t>
          </a:r>
        </a:p>
      </dgm:t>
    </dgm:pt>
    <dgm:pt modelId="{85DD5ADD-8329-4E47-8AD4-0EEC49B63F2D}" type="parTrans" cxnId="{91A68846-9B09-4D03-B7EF-D3149DE9B822}">
      <dgm:prSet/>
      <dgm:spPr/>
      <dgm:t>
        <a:bodyPr/>
        <a:lstStyle/>
        <a:p>
          <a:endParaRPr lang="en-US"/>
        </a:p>
      </dgm:t>
    </dgm:pt>
    <dgm:pt modelId="{2146ED06-CA38-4E86-92C6-EB4BBAD4DD02}" type="sibTrans" cxnId="{91A68846-9B09-4D03-B7EF-D3149DE9B822}">
      <dgm:prSet/>
      <dgm:spPr/>
      <dgm:t>
        <a:bodyPr/>
        <a:lstStyle/>
        <a:p>
          <a:endParaRPr lang="en-US"/>
        </a:p>
      </dgm:t>
    </dgm:pt>
    <dgm:pt modelId="{541D3692-D741-470B-9C01-2E505A7EA845}">
      <dgm:prSet custT="1"/>
      <dgm:spPr/>
      <dgm:t>
        <a:bodyPr/>
        <a:lstStyle/>
        <a:p>
          <a:r>
            <a:rPr lang="en-US" sz="1600"/>
            <a:t>Receive</a:t>
          </a:r>
        </a:p>
      </dgm:t>
    </dgm:pt>
    <dgm:pt modelId="{9E57512C-0F60-4EA8-ABE0-C34DE14EF3B1}" type="parTrans" cxnId="{56258CCA-98AE-4A4D-A3D3-0A1E3610A96D}">
      <dgm:prSet/>
      <dgm:spPr/>
      <dgm:t>
        <a:bodyPr/>
        <a:lstStyle/>
        <a:p>
          <a:endParaRPr lang="en-US"/>
        </a:p>
      </dgm:t>
    </dgm:pt>
    <dgm:pt modelId="{AE931402-8C35-436C-9DF1-C8B6BAAA4D33}" type="sibTrans" cxnId="{56258CCA-98AE-4A4D-A3D3-0A1E3610A96D}">
      <dgm:prSet/>
      <dgm:spPr/>
      <dgm:t>
        <a:bodyPr/>
        <a:lstStyle/>
        <a:p>
          <a:endParaRPr lang="en-US"/>
        </a:p>
      </dgm:t>
    </dgm:pt>
    <dgm:pt modelId="{A1AE02BB-28F6-4893-B4B7-B2292479B4B8}">
      <dgm:prSet custT="1"/>
      <dgm:spPr/>
      <dgm:t>
        <a:bodyPr/>
        <a:lstStyle/>
        <a:p>
          <a:r>
            <a:rPr lang="en-US" sz="1400"/>
            <a:t>Receive potential placement and schedule interview</a:t>
          </a:r>
        </a:p>
      </dgm:t>
    </dgm:pt>
    <dgm:pt modelId="{FF14E0F7-87C3-4DE5-BBE1-56D4D3D0D10C}" type="parTrans" cxnId="{408490B6-A8E7-4236-8114-85A9B784067E}">
      <dgm:prSet/>
      <dgm:spPr/>
      <dgm:t>
        <a:bodyPr/>
        <a:lstStyle/>
        <a:p>
          <a:endParaRPr lang="en-US"/>
        </a:p>
      </dgm:t>
    </dgm:pt>
    <dgm:pt modelId="{48670BDD-6F72-4A12-B6B2-CC1B3AD3041D}" type="sibTrans" cxnId="{408490B6-A8E7-4236-8114-85A9B784067E}">
      <dgm:prSet/>
      <dgm:spPr/>
      <dgm:t>
        <a:bodyPr/>
        <a:lstStyle/>
        <a:p>
          <a:endParaRPr lang="en-US"/>
        </a:p>
      </dgm:t>
    </dgm:pt>
    <dgm:pt modelId="{C89AE4DB-83AE-4298-9F31-D1874C7D94B4}">
      <dgm:prSet custT="1"/>
      <dgm:spPr/>
      <dgm:t>
        <a:bodyPr/>
        <a:lstStyle/>
        <a:p>
          <a:r>
            <a:rPr lang="en-US" sz="1600"/>
            <a:t>Interview</a:t>
          </a:r>
        </a:p>
      </dgm:t>
    </dgm:pt>
    <dgm:pt modelId="{ECCA1234-AC69-4AD8-B5EF-F24DF0766515}" type="parTrans" cxnId="{65F68FCE-6722-4307-BE61-3E2EE5E18AE4}">
      <dgm:prSet/>
      <dgm:spPr/>
      <dgm:t>
        <a:bodyPr/>
        <a:lstStyle/>
        <a:p>
          <a:endParaRPr lang="en-US"/>
        </a:p>
      </dgm:t>
    </dgm:pt>
    <dgm:pt modelId="{8112A89F-DF42-4C3C-B5F4-EBB29785F64F}" type="sibTrans" cxnId="{65F68FCE-6722-4307-BE61-3E2EE5E18AE4}">
      <dgm:prSet/>
      <dgm:spPr/>
      <dgm:t>
        <a:bodyPr/>
        <a:lstStyle/>
        <a:p>
          <a:endParaRPr lang="en-US"/>
        </a:p>
      </dgm:t>
    </dgm:pt>
    <dgm:pt modelId="{A0F21330-AA67-4BA5-93AC-DD0370C9E8F6}">
      <dgm:prSet custT="1"/>
      <dgm:spPr/>
      <dgm:t>
        <a:bodyPr/>
        <a:lstStyle/>
        <a:p>
          <a:r>
            <a:rPr lang="en-US" sz="1400" dirty="0"/>
            <a:t>Interview with agency and if both parties are in agreement, identify start date and any necessary paperwork that must be completed. </a:t>
          </a:r>
        </a:p>
      </dgm:t>
    </dgm:pt>
    <dgm:pt modelId="{13FE8930-F0FB-48A4-B63C-1C25F002CA37}" type="parTrans" cxnId="{3D4308FF-B82E-4D62-8C18-9801A2388662}">
      <dgm:prSet/>
      <dgm:spPr/>
      <dgm:t>
        <a:bodyPr/>
        <a:lstStyle/>
        <a:p>
          <a:endParaRPr lang="en-US"/>
        </a:p>
      </dgm:t>
    </dgm:pt>
    <dgm:pt modelId="{296D0F29-D97D-48F0-A6D6-9FC87C9730EA}" type="sibTrans" cxnId="{3D4308FF-B82E-4D62-8C18-9801A2388662}">
      <dgm:prSet/>
      <dgm:spPr/>
      <dgm:t>
        <a:bodyPr/>
        <a:lstStyle/>
        <a:p>
          <a:endParaRPr lang="en-US"/>
        </a:p>
      </dgm:t>
    </dgm:pt>
    <dgm:pt modelId="{01F8C732-C6BC-4CC9-BEBA-31290A7259C6}" type="pres">
      <dgm:prSet presAssocID="{5A1908D5-BC0B-441D-91FA-E1DEAEF51642}" presName="Name0" presStyleCnt="0">
        <dgm:presLayoutVars>
          <dgm:dir/>
          <dgm:animLvl val="lvl"/>
          <dgm:resizeHandles val="exact"/>
        </dgm:presLayoutVars>
      </dgm:prSet>
      <dgm:spPr/>
    </dgm:pt>
    <dgm:pt modelId="{1830FF34-33CC-4E0B-87F9-4474EF7EB0AB}" type="pres">
      <dgm:prSet presAssocID="{C89AE4DB-83AE-4298-9F31-D1874C7D94B4}" presName="boxAndChildren" presStyleCnt="0"/>
      <dgm:spPr/>
    </dgm:pt>
    <dgm:pt modelId="{E2D37D52-2D66-4C75-AD77-9BFCF48BE5E5}" type="pres">
      <dgm:prSet presAssocID="{C89AE4DB-83AE-4298-9F31-D1874C7D94B4}" presName="parentTextBox" presStyleLbl="alignNode1" presStyleIdx="0" presStyleCnt="8"/>
      <dgm:spPr/>
    </dgm:pt>
    <dgm:pt modelId="{7AF24F3A-54B9-4F35-BD2B-89E51D8ECE3F}" type="pres">
      <dgm:prSet presAssocID="{C89AE4DB-83AE-4298-9F31-D1874C7D94B4}" presName="descendantBox" presStyleLbl="bgAccFollowNode1" presStyleIdx="0" presStyleCnt="8"/>
      <dgm:spPr/>
    </dgm:pt>
    <dgm:pt modelId="{27FAFDEA-413D-41D8-8D53-BCA5C907994E}" type="pres">
      <dgm:prSet presAssocID="{AE931402-8C35-436C-9DF1-C8B6BAAA4D33}" presName="sp" presStyleCnt="0"/>
      <dgm:spPr/>
    </dgm:pt>
    <dgm:pt modelId="{3173FA1E-DD14-4306-B4EA-119A8708ECDD}" type="pres">
      <dgm:prSet presAssocID="{541D3692-D741-470B-9C01-2E505A7EA845}" presName="arrowAndChildren" presStyleCnt="0"/>
      <dgm:spPr/>
    </dgm:pt>
    <dgm:pt modelId="{292234D5-7787-4EC9-956C-FF1179E134EB}" type="pres">
      <dgm:prSet presAssocID="{541D3692-D741-470B-9C01-2E505A7EA845}" presName="parentTextArrow" presStyleLbl="node1" presStyleIdx="0" presStyleCnt="0"/>
      <dgm:spPr/>
    </dgm:pt>
    <dgm:pt modelId="{670EC992-DA7E-4636-80E6-2C47C0DC322A}" type="pres">
      <dgm:prSet presAssocID="{541D3692-D741-470B-9C01-2E505A7EA845}" presName="arrow" presStyleLbl="alignNode1" presStyleIdx="1" presStyleCnt="8"/>
      <dgm:spPr/>
    </dgm:pt>
    <dgm:pt modelId="{52797B8C-D012-45CE-BB6C-AAEE44B42106}" type="pres">
      <dgm:prSet presAssocID="{541D3692-D741-470B-9C01-2E505A7EA845}" presName="descendantArrow" presStyleLbl="bgAccFollowNode1" presStyleIdx="1" presStyleCnt="8"/>
      <dgm:spPr/>
    </dgm:pt>
    <dgm:pt modelId="{B9C61F34-38BF-4528-A9E7-A4C0986C1E7A}" type="pres">
      <dgm:prSet presAssocID="{AA101966-72F4-4136-A4D9-864524CDD5A6}" presName="sp" presStyleCnt="0"/>
      <dgm:spPr/>
    </dgm:pt>
    <dgm:pt modelId="{76EEF84B-F3B1-4B92-A1C4-D1D70869076A}" type="pres">
      <dgm:prSet presAssocID="{1FA9139C-95AC-48CF-9FFF-7682C6071FA2}" presName="arrowAndChildren" presStyleCnt="0"/>
      <dgm:spPr/>
    </dgm:pt>
    <dgm:pt modelId="{5EF49ED7-6C3A-4A57-B81F-8217AA019FF1}" type="pres">
      <dgm:prSet presAssocID="{1FA9139C-95AC-48CF-9FFF-7682C6071FA2}" presName="parentTextArrow" presStyleLbl="node1" presStyleIdx="0" presStyleCnt="0"/>
      <dgm:spPr/>
    </dgm:pt>
    <dgm:pt modelId="{80597604-FBDA-4BBE-AB97-0796F6C3227F}" type="pres">
      <dgm:prSet presAssocID="{1FA9139C-95AC-48CF-9FFF-7682C6071FA2}" presName="arrow" presStyleLbl="alignNode1" presStyleIdx="2" presStyleCnt="8"/>
      <dgm:spPr/>
    </dgm:pt>
    <dgm:pt modelId="{0787CCAC-3ACF-4F5C-9462-7807E5BF0F7B}" type="pres">
      <dgm:prSet presAssocID="{1FA9139C-95AC-48CF-9FFF-7682C6071FA2}" presName="descendantArrow" presStyleLbl="bgAccFollowNode1" presStyleIdx="2" presStyleCnt="8"/>
      <dgm:spPr/>
    </dgm:pt>
    <dgm:pt modelId="{FDACDD16-BCA8-44E8-91DD-FE66A9A333B6}" type="pres">
      <dgm:prSet presAssocID="{2669B7E2-31CE-4625-9884-3B00B0F50088}" presName="sp" presStyleCnt="0"/>
      <dgm:spPr/>
    </dgm:pt>
    <dgm:pt modelId="{D9CEFD51-7496-437A-81BA-9EB7F5C182FC}" type="pres">
      <dgm:prSet presAssocID="{2CD0BD70-CC2D-4080-9E18-F43BCF9711A7}" presName="arrowAndChildren" presStyleCnt="0"/>
      <dgm:spPr/>
    </dgm:pt>
    <dgm:pt modelId="{33A67505-AF92-45EF-9BFC-77C4FFB49989}" type="pres">
      <dgm:prSet presAssocID="{2CD0BD70-CC2D-4080-9E18-F43BCF9711A7}" presName="parentTextArrow" presStyleLbl="node1" presStyleIdx="0" presStyleCnt="0"/>
      <dgm:spPr/>
    </dgm:pt>
    <dgm:pt modelId="{26BA3A9E-C303-4A72-810F-271B7E2B10C4}" type="pres">
      <dgm:prSet presAssocID="{2CD0BD70-CC2D-4080-9E18-F43BCF9711A7}" presName="arrow" presStyleLbl="alignNode1" presStyleIdx="3" presStyleCnt="8"/>
      <dgm:spPr/>
    </dgm:pt>
    <dgm:pt modelId="{FFF81C2E-2912-4E7E-BEB1-634114FED451}" type="pres">
      <dgm:prSet presAssocID="{2CD0BD70-CC2D-4080-9E18-F43BCF9711A7}" presName="descendantArrow" presStyleLbl="bgAccFollowNode1" presStyleIdx="3" presStyleCnt="8"/>
      <dgm:spPr/>
    </dgm:pt>
    <dgm:pt modelId="{CCA3E129-8A86-434B-B1B0-0A750BC17B2F}" type="pres">
      <dgm:prSet presAssocID="{FA92A3EC-91F0-4DF2-90EF-4848A43A2243}" presName="sp" presStyleCnt="0"/>
      <dgm:spPr/>
    </dgm:pt>
    <dgm:pt modelId="{0E7B0941-0E38-4B1A-A91F-937B41B6AB7A}" type="pres">
      <dgm:prSet presAssocID="{65D49B43-BDA3-4A84-AA2F-7C02DF54515E}" presName="arrowAndChildren" presStyleCnt="0"/>
      <dgm:spPr/>
    </dgm:pt>
    <dgm:pt modelId="{9EFB984E-D9BC-42EC-A281-ABF8EE9CFD8B}" type="pres">
      <dgm:prSet presAssocID="{65D49B43-BDA3-4A84-AA2F-7C02DF54515E}" presName="parentTextArrow" presStyleLbl="node1" presStyleIdx="0" presStyleCnt="0"/>
      <dgm:spPr/>
    </dgm:pt>
    <dgm:pt modelId="{3D6D1708-D962-48A3-9623-A0C8B91AF977}" type="pres">
      <dgm:prSet presAssocID="{65D49B43-BDA3-4A84-AA2F-7C02DF54515E}" presName="arrow" presStyleLbl="alignNode1" presStyleIdx="4" presStyleCnt="8"/>
      <dgm:spPr/>
    </dgm:pt>
    <dgm:pt modelId="{5BA9262C-7A8C-4E42-B74B-B390F38F8E41}" type="pres">
      <dgm:prSet presAssocID="{65D49B43-BDA3-4A84-AA2F-7C02DF54515E}" presName="descendantArrow" presStyleLbl="bgAccFollowNode1" presStyleIdx="4" presStyleCnt="8"/>
      <dgm:spPr/>
    </dgm:pt>
    <dgm:pt modelId="{0B570FB6-192F-4F62-9833-D45272F4CF97}" type="pres">
      <dgm:prSet presAssocID="{1A8E1607-8902-4B28-884D-1146FEBA8B8C}" presName="sp" presStyleCnt="0"/>
      <dgm:spPr/>
    </dgm:pt>
    <dgm:pt modelId="{6925477D-D9BF-4C8F-8876-639C16337E38}" type="pres">
      <dgm:prSet presAssocID="{30BBF78D-DFFD-4354-AB31-10F9869AC921}" presName="arrowAndChildren" presStyleCnt="0"/>
      <dgm:spPr/>
    </dgm:pt>
    <dgm:pt modelId="{E445D8BB-C9E7-476C-AC19-F06888C96D27}" type="pres">
      <dgm:prSet presAssocID="{30BBF78D-DFFD-4354-AB31-10F9869AC921}" presName="parentTextArrow" presStyleLbl="node1" presStyleIdx="0" presStyleCnt="0"/>
      <dgm:spPr/>
    </dgm:pt>
    <dgm:pt modelId="{C1944E99-1DAA-43E2-A371-1FAE790A3ABB}" type="pres">
      <dgm:prSet presAssocID="{30BBF78D-DFFD-4354-AB31-10F9869AC921}" presName="arrow" presStyleLbl="alignNode1" presStyleIdx="5" presStyleCnt="8"/>
      <dgm:spPr/>
    </dgm:pt>
    <dgm:pt modelId="{CB9CC860-7E40-428C-95AB-99A3B60E29D1}" type="pres">
      <dgm:prSet presAssocID="{30BBF78D-DFFD-4354-AB31-10F9869AC921}" presName="descendantArrow" presStyleLbl="bgAccFollowNode1" presStyleIdx="5" presStyleCnt="8"/>
      <dgm:spPr/>
    </dgm:pt>
    <dgm:pt modelId="{7C3BC1A7-4DC0-42B3-BB4B-66E2CD1ADDF2}" type="pres">
      <dgm:prSet presAssocID="{D8C7C7F9-6A98-4C5F-BB1F-C8B8D86E1739}" presName="sp" presStyleCnt="0"/>
      <dgm:spPr/>
    </dgm:pt>
    <dgm:pt modelId="{AC111542-44D9-48B0-B8BD-9938C4E507E1}" type="pres">
      <dgm:prSet presAssocID="{FCF3CAC8-ABA7-4E83-B20E-8CB6F866BA1F}" presName="arrowAndChildren" presStyleCnt="0"/>
      <dgm:spPr/>
    </dgm:pt>
    <dgm:pt modelId="{2971FD0C-32CE-4A83-B4A7-BD7686514A83}" type="pres">
      <dgm:prSet presAssocID="{FCF3CAC8-ABA7-4E83-B20E-8CB6F866BA1F}" presName="parentTextArrow" presStyleLbl="node1" presStyleIdx="0" presStyleCnt="0"/>
      <dgm:spPr/>
    </dgm:pt>
    <dgm:pt modelId="{83B0CCA1-59E1-4710-93F7-2E51F02CCA05}" type="pres">
      <dgm:prSet presAssocID="{FCF3CAC8-ABA7-4E83-B20E-8CB6F866BA1F}" presName="arrow" presStyleLbl="alignNode1" presStyleIdx="6" presStyleCnt="8"/>
      <dgm:spPr/>
    </dgm:pt>
    <dgm:pt modelId="{ED7C7BD1-A06D-4534-802C-87AA88A9DD93}" type="pres">
      <dgm:prSet presAssocID="{FCF3CAC8-ABA7-4E83-B20E-8CB6F866BA1F}" presName="descendantArrow" presStyleLbl="bgAccFollowNode1" presStyleIdx="6" presStyleCnt="8"/>
      <dgm:spPr/>
    </dgm:pt>
    <dgm:pt modelId="{BED31B6B-3C90-4E7E-B86C-21C621AE6180}" type="pres">
      <dgm:prSet presAssocID="{9CC501DF-9FED-4821-8042-C6EB81A22839}" presName="sp" presStyleCnt="0"/>
      <dgm:spPr/>
    </dgm:pt>
    <dgm:pt modelId="{1BA89B25-0500-45A1-B3CF-7C7C704ABCCF}" type="pres">
      <dgm:prSet presAssocID="{C27CF104-237B-4F96-A734-A77F9D3773FB}" presName="arrowAndChildren" presStyleCnt="0"/>
      <dgm:spPr/>
    </dgm:pt>
    <dgm:pt modelId="{C8390170-0D85-476E-AADF-C8AAB14E7C9A}" type="pres">
      <dgm:prSet presAssocID="{C27CF104-237B-4F96-A734-A77F9D3773FB}" presName="parentTextArrow" presStyleLbl="node1" presStyleIdx="0" presStyleCnt="0"/>
      <dgm:spPr/>
    </dgm:pt>
    <dgm:pt modelId="{17CE574E-B1BC-4E6D-B601-6E338DF85ABD}" type="pres">
      <dgm:prSet presAssocID="{C27CF104-237B-4F96-A734-A77F9D3773FB}" presName="arrow" presStyleLbl="alignNode1" presStyleIdx="7" presStyleCnt="8"/>
      <dgm:spPr/>
    </dgm:pt>
    <dgm:pt modelId="{D9712A42-CC09-43C9-A1C3-4548AA2F1254}" type="pres">
      <dgm:prSet presAssocID="{C27CF104-237B-4F96-A734-A77F9D3773FB}" presName="descendantArrow" presStyleLbl="bgAccFollowNode1" presStyleIdx="7" presStyleCnt="8"/>
      <dgm:spPr/>
    </dgm:pt>
  </dgm:ptLst>
  <dgm:cxnLst>
    <dgm:cxn modelId="{12B0B300-91A8-4DF1-8EFC-7F53E45E1288}" type="presOf" srcId="{06DE678C-86C3-4237-8C98-F4EC746BAAF6}" destId="{FFF81C2E-2912-4E7E-BEB1-634114FED451}" srcOrd="0" destOrd="0" presId="urn:microsoft.com/office/officeart/2016/7/layout/VerticalDownArrowProcess"/>
    <dgm:cxn modelId="{A4A12F09-2336-45AE-A307-007032F00131}" srcId="{5A1908D5-BC0B-441D-91FA-E1DEAEF51642}" destId="{65D49B43-BDA3-4A84-AA2F-7C02DF54515E}" srcOrd="3" destOrd="0" parTransId="{7E9F3C63-CF8B-43B2-84C9-D3F4DDAD6653}" sibTransId="{FA92A3EC-91F0-4DF2-90EF-4848A43A2243}"/>
    <dgm:cxn modelId="{EF82BE11-B9C0-42B3-9FD2-43810C36DA20}" srcId="{C27CF104-237B-4F96-A734-A77F9D3773FB}" destId="{2D35DB64-08ED-4BDA-9726-0CD11B97107F}" srcOrd="0" destOrd="0" parTransId="{5C2E354D-2AE4-437A-8C17-6B5AA8DCC52B}" sibTransId="{A48ADC9F-B69E-42DB-9B4C-76922657B2B1}"/>
    <dgm:cxn modelId="{77146C1E-C6F3-489E-B911-31CE08EE7162}" type="presOf" srcId="{2CD0BD70-CC2D-4080-9E18-F43BCF9711A7}" destId="{33A67505-AF92-45EF-9BFC-77C4FFB49989}" srcOrd="0" destOrd="0" presId="urn:microsoft.com/office/officeart/2016/7/layout/VerticalDownArrowProcess"/>
    <dgm:cxn modelId="{518B3520-E841-48AC-808D-25D9DA0F722B}" type="presOf" srcId="{715C7E28-5944-45C5-A951-163D6E954D1E}" destId="{CB9CC860-7E40-428C-95AB-99A3B60E29D1}" srcOrd="0" destOrd="0" presId="urn:microsoft.com/office/officeart/2016/7/layout/VerticalDownArrowProcess"/>
    <dgm:cxn modelId="{22E4B825-1CEF-4184-A495-4BB868CB1EFA}" srcId="{65D49B43-BDA3-4A84-AA2F-7C02DF54515E}" destId="{758A4D8E-D012-49BB-AF35-10360C474A70}" srcOrd="0" destOrd="0" parTransId="{221B9685-046D-4699-B410-B54E34A8992E}" sibTransId="{9ADAFB7D-C7DD-4F30-B153-84D574D26DC4}"/>
    <dgm:cxn modelId="{D2A78E2D-2615-4FCB-9208-509E7374F3EB}" type="presOf" srcId="{30BBF78D-DFFD-4354-AB31-10F9869AC921}" destId="{E445D8BB-C9E7-476C-AC19-F06888C96D27}" srcOrd="0" destOrd="0" presId="urn:microsoft.com/office/officeart/2016/7/layout/VerticalDownArrowProcess"/>
    <dgm:cxn modelId="{88AF4B31-903A-4490-B48D-68F43E22F66D}" type="presOf" srcId="{541D3692-D741-470B-9C01-2E505A7EA845}" destId="{670EC992-DA7E-4636-80E6-2C47C0DC322A}" srcOrd="1" destOrd="0" presId="urn:microsoft.com/office/officeart/2016/7/layout/VerticalDownArrowProcess"/>
    <dgm:cxn modelId="{4A6B0D38-64B9-437A-A648-3D315E046842}" srcId="{5A1908D5-BC0B-441D-91FA-E1DEAEF51642}" destId="{2CD0BD70-CC2D-4080-9E18-F43BCF9711A7}" srcOrd="4" destOrd="0" parTransId="{F935E39D-00D5-4EE9-9821-635D65CD2E87}" sibTransId="{2669B7E2-31CE-4625-9884-3B00B0F50088}"/>
    <dgm:cxn modelId="{603E6739-7DEC-4705-ADB3-BD24ADBF30EC}" type="presOf" srcId="{A1AE02BB-28F6-4893-B4B7-B2292479B4B8}" destId="{52797B8C-D012-45CE-BB6C-AAEE44B42106}" srcOrd="0" destOrd="0" presId="urn:microsoft.com/office/officeart/2016/7/layout/VerticalDownArrowProcess"/>
    <dgm:cxn modelId="{F231693F-EE7A-44F7-8CB1-A916A2A65209}" type="presOf" srcId="{FCF3CAC8-ABA7-4E83-B20E-8CB6F866BA1F}" destId="{2971FD0C-32CE-4A83-B4A7-BD7686514A83}" srcOrd="0" destOrd="0" presId="urn:microsoft.com/office/officeart/2016/7/layout/VerticalDownArrowProcess"/>
    <dgm:cxn modelId="{2601B162-DF89-48A6-B6F7-2BDD1F049EED}" srcId="{30BBF78D-DFFD-4354-AB31-10F9869AC921}" destId="{715C7E28-5944-45C5-A951-163D6E954D1E}" srcOrd="0" destOrd="0" parTransId="{C617F57B-FD7A-45AF-8340-2380E2703F04}" sibTransId="{C969EA97-0F5E-46C3-98D6-D44D4EF97D6D}"/>
    <dgm:cxn modelId="{2E639745-FF3C-44E7-A4AB-F9146FA926C8}" type="presOf" srcId="{541D3692-D741-470B-9C01-2E505A7EA845}" destId="{292234D5-7787-4EC9-956C-FF1179E134EB}" srcOrd="0" destOrd="0" presId="urn:microsoft.com/office/officeart/2016/7/layout/VerticalDownArrowProcess"/>
    <dgm:cxn modelId="{91A68846-9B09-4D03-B7EF-D3149DE9B822}" srcId="{1FA9139C-95AC-48CF-9FFF-7682C6071FA2}" destId="{191A68FF-39DC-493F-B5B6-34BAAC58270B}" srcOrd="0" destOrd="0" parTransId="{85DD5ADD-8329-4E47-8AD4-0EEC49B63F2D}" sibTransId="{2146ED06-CA38-4E86-92C6-EB4BBAD4DD02}"/>
    <dgm:cxn modelId="{E2CA1847-9D91-4705-8D1B-CB4874C3EA98}" srcId="{5A1908D5-BC0B-441D-91FA-E1DEAEF51642}" destId="{FCF3CAC8-ABA7-4E83-B20E-8CB6F866BA1F}" srcOrd="1" destOrd="0" parTransId="{8B0CAAE9-991A-4F35-BA26-3A4F3F1837A8}" sibTransId="{D8C7C7F9-6A98-4C5F-BB1F-C8B8D86E1739}"/>
    <dgm:cxn modelId="{C1D21D69-9BDA-434B-80B5-5400E208C012}" srcId="{5A1908D5-BC0B-441D-91FA-E1DEAEF51642}" destId="{C27CF104-237B-4F96-A734-A77F9D3773FB}" srcOrd="0" destOrd="0" parTransId="{57D0EC41-0C88-4D56-94A9-3A5BE7E65C13}" sibTransId="{9CC501DF-9FED-4821-8042-C6EB81A22839}"/>
    <dgm:cxn modelId="{C579966A-39DE-4138-B4FF-0E9D9DA1C892}" type="presOf" srcId="{C89AE4DB-83AE-4298-9F31-D1874C7D94B4}" destId="{E2D37D52-2D66-4C75-AD77-9BFCF48BE5E5}" srcOrd="0" destOrd="0" presId="urn:microsoft.com/office/officeart/2016/7/layout/VerticalDownArrowProcess"/>
    <dgm:cxn modelId="{1C31DF6D-552A-4F92-B7B9-45575DAE6A55}" type="presOf" srcId="{65D49B43-BDA3-4A84-AA2F-7C02DF54515E}" destId="{9EFB984E-D9BC-42EC-A281-ABF8EE9CFD8B}" srcOrd="0" destOrd="0" presId="urn:microsoft.com/office/officeart/2016/7/layout/VerticalDownArrowProcess"/>
    <dgm:cxn modelId="{4EFF7C71-2ABF-49A1-BBAD-759EF66F3BE6}" type="presOf" srcId="{1FA9139C-95AC-48CF-9FFF-7682C6071FA2}" destId="{5EF49ED7-6C3A-4A57-B81F-8217AA019FF1}" srcOrd="0" destOrd="0" presId="urn:microsoft.com/office/officeart/2016/7/layout/VerticalDownArrowProcess"/>
    <dgm:cxn modelId="{C9897D80-7AD6-41B7-A8F2-4E53ACB6D38A}" type="presOf" srcId="{5A1908D5-BC0B-441D-91FA-E1DEAEF51642}" destId="{01F8C732-C6BC-4CC9-BEBA-31290A7259C6}" srcOrd="0" destOrd="0" presId="urn:microsoft.com/office/officeart/2016/7/layout/VerticalDownArrowProcess"/>
    <dgm:cxn modelId="{D9010884-5CDF-4306-BD8B-B33E63E5BC0C}" type="presOf" srcId="{191A68FF-39DC-493F-B5B6-34BAAC58270B}" destId="{0787CCAC-3ACF-4F5C-9462-7807E5BF0F7B}" srcOrd="0" destOrd="0" presId="urn:microsoft.com/office/officeart/2016/7/layout/VerticalDownArrowProcess"/>
    <dgm:cxn modelId="{AE0F5787-6BE3-4FB5-9D44-1FCF6D64EC11}" srcId="{5A1908D5-BC0B-441D-91FA-E1DEAEF51642}" destId="{30BBF78D-DFFD-4354-AB31-10F9869AC921}" srcOrd="2" destOrd="0" parTransId="{D86E873A-58F9-4F49-891A-C02B4D03BF1B}" sibTransId="{1A8E1607-8902-4B28-884D-1146FEBA8B8C}"/>
    <dgm:cxn modelId="{C6BA1897-4457-4D5F-AE63-3E434CA8866D}" type="presOf" srcId="{30BBF78D-DFFD-4354-AB31-10F9869AC921}" destId="{C1944E99-1DAA-43E2-A371-1FAE790A3ABB}" srcOrd="1" destOrd="0" presId="urn:microsoft.com/office/officeart/2016/7/layout/VerticalDownArrowProcess"/>
    <dgm:cxn modelId="{05417699-9B5C-4033-8324-5D224343FD2D}" srcId="{FCF3CAC8-ABA7-4E83-B20E-8CB6F866BA1F}" destId="{9C8FAB1C-7A2A-40CC-8864-A2E54C3A1A63}" srcOrd="0" destOrd="0" parTransId="{B884B8F3-A50D-4FA2-842A-0E57E78FD5C3}" sibTransId="{FDA8042D-B63B-44B0-A4DA-1D53554358BC}"/>
    <dgm:cxn modelId="{5569F9A8-8538-40AF-9F9C-EEC4B34A9977}" type="presOf" srcId="{C27CF104-237B-4F96-A734-A77F9D3773FB}" destId="{17CE574E-B1BC-4E6D-B601-6E338DF85ABD}" srcOrd="1" destOrd="0" presId="urn:microsoft.com/office/officeart/2016/7/layout/VerticalDownArrowProcess"/>
    <dgm:cxn modelId="{408490B6-A8E7-4236-8114-85A9B784067E}" srcId="{541D3692-D741-470B-9C01-2E505A7EA845}" destId="{A1AE02BB-28F6-4893-B4B7-B2292479B4B8}" srcOrd="0" destOrd="0" parTransId="{FF14E0F7-87C3-4DE5-BBE1-56D4D3D0D10C}" sibTransId="{48670BDD-6F72-4A12-B6B2-CC1B3AD3041D}"/>
    <dgm:cxn modelId="{626FA5B6-44F2-47C6-BDF8-D472BBE488C7}" type="presOf" srcId="{2D35DB64-08ED-4BDA-9726-0CD11B97107F}" destId="{D9712A42-CC09-43C9-A1C3-4548AA2F1254}" srcOrd="0" destOrd="0" presId="urn:microsoft.com/office/officeart/2016/7/layout/VerticalDownArrowProcess"/>
    <dgm:cxn modelId="{706D17B7-1FF0-40AB-9215-DCFC0C99A407}" type="presOf" srcId="{1FA9139C-95AC-48CF-9FFF-7682C6071FA2}" destId="{80597604-FBDA-4BBE-AB97-0796F6C3227F}" srcOrd="1" destOrd="0" presId="urn:microsoft.com/office/officeart/2016/7/layout/VerticalDownArrowProcess"/>
    <dgm:cxn modelId="{56E870C1-8FA3-4687-96B1-BD40A795592F}" type="presOf" srcId="{758A4D8E-D012-49BB-AF35-10360C474A70}" destId="{5BA9262C-7A8C-4E42-B74B-B390F38F8E41}" srcOrd="0" destOrd="0" presId="urn:microsoft.com/office/officeart/2016/7/layout/VerticalDownArrowProcess"/>
    <dgm:cxn modelId="{3243A7C5-A640-48A6-B55D-360B5F594F05}" type="presOf" srcId="{A0F21330-AA67-4BA5-93AC-DD0370C9E8F6}" destId="{7AF24F3A-54B9-4F35-BD2B-89E51D8ECE3F}" srcOrd="0" destOrd="0" presId="urn:microsoft.com/office/officeart/2016/7/layout/VerticalDownArrowProcess"/>
    <dgm:cxn modelId="{56258CCA-98AE-4A4D-A3D3-0A1E3610A96D}" srcId="{5A1908D5-BC0B-441D-91FA-E1DEAEF51642}" destId="{541D3692-D741-470B-9C01-2E505A7EA845}" srcOrd="6" destOrd="0" parTransId="{9E57512C-0F60-4EA8-ABE0-C34DE14EF3B1}" sibTransId="{AE931402-8C35-436C-9DF1-C8B6BAAA4D33}"/>
    <dgm:cxn modelId="{65F68FCE-6722-4307-BE61-3E2EE5E18AE4}" srcId="{5A1908D5-BC0B-441D-91FA-E1DEAEF51642}" destId="{C89AE4DB-83AE-4298-9F31-D1874C7D94B4}" srcOrd="7" destOrd="0" parTransId="{ECCA1234-AC69-4AD8-B5EF-F24DF0766515}" sibTransId="{8112A89F-DF42-4C3C-B5F4-EBB29785F64F}"/>
    <dgm:cxn modelId="{ED5FA3D1-7565-4762-941F-18A83EBA4884}" type="presOf" srcId="{2CD0BD70-CC2D-4080-9E18-F43BCF9711A7}" destId="{26BA3A9E-C303-4A72-810F-271B7E2B10C4}" srcOrd="1" destOrd="0" presId="urn:microsoft.com/office/officeart/2016/7/layout/VerticalDownArrowProcess"/>
    <dgm:cxn modelId="{CD3509D7-C944-4A70-912F-0B70C561A6AB}" type="presOf" srcId="{FCF3CAC8-ABA7-4E83-B20E-8CB6F866BA1F}" destId="{83B0CCA1-59E1-4710-93F7-2E51F02CCA05}" srcOrd="1" destOrd="0" presId="urn:microsoft.com/office/officeart/2016/7/layout/VerticalDownArrowProcess"/>
    <dgm:cxn modelId="{4B7A9BE3-D761-461A-A99B-E3BB7B8F611D}" type="presOf" srcId="{9C8FAB1C-7A2A-40CC-8864-A2E54C3A1A63}" destId="{ED7C7BD1-A06D-4534-802C-87AA88A9DD93}" srcOrd="0" destOrd="0" presId="urn:microsoft.com/office/officeart/2016/7/layout/VerticalDownArrowProcess"/>
    <dgm:cxn modelId="{E54CADEE-D5CC-41B0-A887-AB872A67AAE7}" type="presOf" srcId="{C27CF104-237B-4F96-A734-A77F9D3773FB}" destId="{C8390170-0D85-476E-AADF-C8AAB14E7C9A}" srcOrd="0" destOrd="0" presId="urn:microsoft.com/office/officeart/2016/7/layout/VerticalDownArrowProcess"/>
    <dgm:cxn modelId="{4FF124F0-68F6-4CCA-88D3-C4A46A5E017C}" srcId="{2CD0BD70-CC2D-4080-9E18-F43BCF9711A7}" destId="{06DE678C-86C3-4237-8C98-F4EC746BAAF6}" srcOrd="0" destOrd="0" parTransId="{78FE1FE5-6FB8-4401-9027-68430A3C365E}" sibTransId="{CB9D9D2B-4EC3-47D3-9355-D70197CDBFA4}"/>
    <dgm:cxn modelId="{92CB30F2-61F8-447F-8C84-78560D30C536}" srcId="{5A1908D5-BC0B-441D-91FA-E1DEAEF51642}" destId="{1FA9139C-95AC-48CF-9FFF-7682C6071FA2}" srcOrd="5" destOrd="0" parTransId="{73508B77-8B7B-452D-AD74-334A968D4C32}" sibTransId="{AA101966-72F4-4136-A4D9-864524CDD5A6}"/>
    <dgm:cxn modelId="{F32005F8-5530-4008-B3B3-F07A2870D6C2}" type="presOf" srcId="{65D49B43-BDA3-4A84-AA2F-7C02DF54515E}" destId="{3D6D1708-D962-48A3-9623-A0C8B91AF977}" srcOrd="1" destOrd="0" presId="urn:microsoft.com/office/officeart/2016/7/layout/VerticalDownArrowProcess"/>
    <dgm:cxn modelId="{3D4308FF-B82E-4D62-8C18-9801A2388662}" srcId="{C89AE4DB-83AE-4298-9F31-D1874C7D94B4}" destId="{A0F21330-AA67-4BA5-93AC-DD0370C9E8F6}" srcOrd="0" destOrd="0" parTransId="{13FE8930-F0FB-48A4-B63C-1C25F002CA37}" sibTransId="{296D0F29-D97D-48F0-A6D6-9FC87C9730EA}"/>
    <dgm:cxn modelId="{D49D24F4-902A-4B00-9DDE-D57D8F5F0C18}" type="presParOf" srcId="{01F8C732-C6BC-4CC9-BEBA-31290A7259C6}" destId="{1830FF34-33CC-4E0B-87F9-4474EF7EB0AB}" srcOrd="0" destOrd="0" presId="urn:microsoft.com/office/officeart/2016/7/layout/VerticalDownArrowProcess"/>
    <dgm:cxn modelId="{6F81200B-68BF-421F-AC30-EDD28EDCDA16}" type="presParOf" srcId="{1830FF34-33CC-4E0B-87F9-4474EF7EB0AB}" destId="{E2D37D52-2D66-4C75-AD77-9BFCF48BE5E5}" srcOrd="0" destOrd="0" presId="urn:microsoft.com/office/officeart/2016/7/layout/VerticalDownArrowProcess"/>
    <dgm:cxn modelId="{4039809B-CC6D-48D4-A2A1-84101FB68BF2}" type="presParOf" srcId="{1830FF34-33CC-4E0B-87F9-4474EF7EB0AB}" destId="{7AF24F3A-54B9-4F35-BD2B-89E51D8ECE3F}" srcOrd="1" destOrd="0" presId="urn:microsoft.com/office/officeart/2016/7/layout/VerticalDownArrowProcess"/>
    <dgm:cxn modelId="{2A465B6C-FA10-4EB3-81F4-3D53DE59E67E}" type="presParOf" srcId="{01F8C732-C6BC-4CC9-BEBA-31290A7259C6}" destId="{27FAFDEA-413D-41D8-8D53-BCA5C907994E}" srcOrd="1" destOrd="0" presId="urn:microsoft.com/office/officeart/2016/7/layout/VerticalDownArrowProcess"/>
    <dgm:cxn modelId="{ED7FEF41-2B15-4ABD-A579-2A7657EF86BC}" type="presParOf" srcId="{01F8C732-C6BC-4CC9-BEBA-31290A7259C6}" destId="{3173FA1E-DD14-4306-B4EA-119A8708ECDD}" srcOrd="2" destOrd="0" presId="urn:microsoft.com/office/officeart/2016/7/layout/VerticalDownArrowProcess"/>
    <dgm:cxn modelId="{6933D4CD-4ACF-4151-BF6B-ACD6EE903A93}" type="presParOf" srcId="{3173FA1E-DD14-4306-B4EA-119A8708ECDD}" destId="{292234D5-7787-4EC9-956C-FF1179E134EB}" srcOrd="0" destOrd="0" presId="urn:microsoft.com/office/officeart/2016/7/layout/VerticalDownArrowProcess"/>
    <dgm:cxn modelId="{829EFA15-2B54-43CF-AD3E-8096F674EF72}" type="presParOf" srcId="{3173FA1E-DD14-4306-B4EA-119A8708ECDD}" destId="{670EC992-DA7E-4636-80E6-2C47C0DC322A}" srcOrd="1" destOrd="0" presId="urn:microsoft.com/office/officeart/2016/7/layout/VerticalDownArrowProcess"/>
    <dgm:cxn modelId="{1D4CC95D-BD05-4FB3-B136-387DAB0994A2}" type="presParOf" srcId="{3173FA1E-DD14-4306-B4EA-119A8708ECDD}" destId="{52797B8C-D012-45CE-BB6C-AAEE44B42106}" srcOrd="2" destOrd="0" presId="urn:microsoft.com/office/officeart/2016/7/layout/VerticalDownArrowProcess"/>
    <dgm:cxn modelId="{FB1EF26C-C248-4CD5-977A-08C0DAA0C8D7}" type="presParOf" srcId="{01F8C732-C6BC-4CC9-BEBA-31290A7259C6}" destId="{B9C61F34-38BF-4528-A9E7-A4C0986C1E7A}" srcOrd="3" destOrd="0" presId="urn:microsoft.com/office/officeart/2016/7/layout/VerticalDownArrowProcess"/>
    <dgm:cxn modelId="{BE65ABDE-1E6B-4769-B99A-B00DB0708BB7}" type="presParOf" srcId="{01F8C732-C6BC-4CC9-BEBA-31290A7259C6}" destId="{76EEF84B-F3B1-4B92-A1C4-D1D70869076A}" srcOrd="4" destOrd="0" presId="urn:microsoft.com/office/officeart/2016/7/layout/VerticalDownArrowProcess"/>
    <dgm:cxn modelId="{3FC5178F-4D57-4B30-900C-238D9571311B}" type="presParOf" srcId="{76EEF84B-F3B1-4B92-A1C4-D1D70869076A}" destId="{5EF49ED7-6C3A-4A57-B81F-8217AA019FF1}" srcOrd="0" destOrd="0" presId="urn:microsoft.com/office/officeart/2016/7/layout/VerticalDownArrowProcess"/>
    <dgm:cxn modelId="{CAF1B510-5D83-478B-9E20-A0C30E05C0B2}" type="presParOf" srcId="{76EEF84B-F3B1-4B92-A1C4-D1D70869076A}" destId="{80597604-FBDA-4BBE-AB97-0796F6C3227F}" srcOrd="1" destOrd="0" presId="urn:microsoft.com/office/officeart/2016/7/layout/VerticalDownArrowProcess"/>
    <dgm:cxn modelId="{77C28520-5258-41A6-8CCC-BC8B0D06190D}" type="presParOf" srcId="{76EEF84B-F3B1-4B92-A1C4-D1D70869076A}" destId="{0787CCAC-3ACF-4F5C-9462-7807E5BF0F7B}" srcOrd="2" destOrd="0" presId="urn:microsoft.com/office/officeart/2016/7/layout/VerticalDownArrowProcess"/>
    <dgm:cxn modelId="{FA20BF04-CBC9-485B-8E74-7AC95C143C17}" type="presParOf" srcId="{01F8C732-C6BC-4CC9-BEBA-31290A7259C6}" destId="{FDACDD16-BCA8-44E8-91DD-FE66A9A333B6}" srcOrd="5" destOrd="0" presId="urn:microsoft.com/office/officeart/2016/7/layout/VerticalDownArrowProcess"/>
    <dgm:cxn modelId="{58A4134D-AD3B-4BC9-9241-EBB850FA36D9}" type="presParOf" srcId="{01F8C732-C6BC-4CC9-BEBA-31290A7259C6}" destId="{D9CEFD51-7496-437A-81BA-9EB7F5C182FC}" srcOrd="6" destOrd="0" presId="urn:microsoft.com/office/officeart/2016/7/layout/VerticalDownArrowProcess"/>
    <dgm:cxn modelId="{4A730352-2C86-4FA6-8E46-5C17B8F676EF}" type="presParOf" srcId="{D9CEFD51-7496-437A-81BA-9EB7F5C182FC}" destId="{33A67505-AF92-45EF-9BFC-77C4FFB49989}" srcOrd="0" destOrd="0" presId="urn:microsoft.com/office/officeart/2016/7/layout/VerticalDownArrowProcess"/>
    <dgm:cxn modelId="{27ADEEC5-CDD8-41BE-899B-48502E732E5E}" type="presParOf" srcId="{D9CEFD51-7496-437A-81BA-9EB7F5C182FC}" destId="{26BA3A9E-C303-4A72-810F-271B7E2B10C4}" srcOrd="1" destOrd="0" presId="urn:microsoft.com/office/officeart/2016/7/layout/VerticalDownArrowProcess"/>
    <dgm:cxn modelId="{7CDBCF69-A17F-41B0-8840-D3D97B6317B1}" type="presParOf" srcId="{D9CEFD51-7496-437A-81BA-9EB7F5C182FC}" destId="{FFF81C2E-2912-4E7E-BEB1-634114FED451}" srcOrd="2" destOrd="0" presId="urn:microsoft.com/office/officeart/2016/7/layout/VerticalDownArrowProcess"/>
    <dgm:cxn modelId="{DA8A14A8-5733-44BE-A7C4-B01C6BEE03AC}" type="presParOf" srcId="{01F8C732-C6BC-4CC9-BEBA-31290A7259C6}" destId="{CCA3E129-8A86-434B-B1B0-0A750BC17B2F}" srcOrd="7" destOrd="0" presId="urn:microsoft.com/office/officeart/2016/7/layout/VerticalDownArrowProcess"/>
    <dgm:cxn modelId="{37CB07D7-572A-4BC6-AD0A-46AA6162C6CF}" type="presParOf" srcId="{01F8C732-C6BC-4CC9-BEBA-31290A7259C6}" destId="{0E7B0941-0E38-4B1A-A91F-937B41B6AB7A}" srcOrd="8" destOrd="0" presId="urn:microsoft.com/office/officeart/2016/7/layout/VerticalDownArrowProcess"/>
    <dgm:cxn modelId="{F0992641-A8D8-43B2-9795-287F4B931692}" type="presParOf" srcId="{0E7B0941-0E38-4B1A-A91F-937B41B6AB7A}" destId="{9EFB984E-D9BC-42EC-A281-ABF8EE9CFD8B}" srcOrd="0" destOrd="0" presId="urn:microsoft.com/office/officeart/2016/7/layout/VerticalDownArrowProcess"/>
    <dgm:cxn modelId="{8AC5A127-2702-43F8-B2DB-DD23BC5568CF}" type="presParOf" srcId="{0E7B0941-0E38-4B1A-A91F-937B41B6AB7A}" destId="{3D6D1708-D962-48A3-9623-A0C8B91AF977}" srcOrd="1" destOrd="0" presId="urn:microsoft.com/office/officeart/2016/7/layout/VerticalDownArrowProcess"/>
    <dgm:cxn modelId="{BDCCD83B-CD32-4BF7-877F-01DCC2DFFB73}" type="presParOf" srcId="{0E7B0941-0E38-4B1A-A91F-937B41B6AB7A}" destId="{5BA9262C-7A8C-4E42-B74B-B390F38F8E41}" srcOrd="2" destOrd="0" presId="urn:microsoft.com/office/officeart/2016/7/layout/VerticalDownArrowProcess"/>
    <dgm:cxn modelId="{839D16FF-01ED-41F2-90E2-60622A95DAAC}" type="presParOf" srcId="{01F8C732-C6BC-4CC9-BEBA-31290A7259C6}" destId="{0B570FB6-192F-4F62-9833-D45272F4CF97}" srcOrd="9" destOrd="0" presId="urn:microsoft.com/office/officeart/2016/7/layout/VerticalDownArrowProcess"/>
    <dgm:cxn modelId="{90EBB1C5-2674-4A64-B038-923C1AE9E788}" type="presParOf" srcId="{01F8C732-C6BC-4CC9-BEBA-31290A7259C6}" destId="{6925477D-D9BF-4C8F-8876-639C16337E38}" srcOrd="10" destOrd="0" presId="urn:microsoft.com/office/officeart/2016/7/layout/VerticalDownArrowProcess"/>
    <dgm:cxn modelId="{3D6C880C-098F-43D5-8772-B68B2FF25A4C}" type="presParOf" srcId="{6925477D-D9BF-4C8F-8876-639C16337E38}" destId="{E445D8BB-C9E7-476C-AC19-F06888C96D27}" srcOrd="0" destOrd="0" presId="urn:microsoft.com/office/officeart/2016/7/layout/VerticalDownArrowProcess"/>
    <dgm:cxn modelId="{465F3267-8028-4FFD-A862-44652567028C}" type="presParOf" srcId="{6925477D-D9BF-4C8F-8876-639C16337E38}" destId="{C1944E99-1DAA-43E2-A371-1FAE790A3ABB}" srcOrd="1" destOrd="0" presId="urn:microsoft.com/office/officeart/2016/7/layout/VerticalDownArrowProcess"/>
    <dgm:cxn modelId="{A8F9FA00-9B44-426C-AC69-C1400283DBB6}" type="presParOf" srcId="{6925477D-D9BF-4C8F-8876-639C16337E38}" destId="{CB9CC860-7E40-428C-95AB-99A3B60E29D1}" srcOrd="2" destOrd="0" presId="urn:microsoft.com/office/officeart/2016/7/layout/VerticalDownArrowProcess"/>
    <dgm:cxn modelId="{922BE86C-E7D6-49CD-9FA1-D7598143D192}" type="presParOf" srcId="{01F8C732-C6BC-4CC9-BEBA-31290A7259C6}" destId="{7C3BC1A7-4DC0-42B3-BB4B-66E2CD1ADDF2}" srcOrd="11" destOrd="0" presId="urn:microsoft.com/office/officeart/2016/7/layout/VerticalDownArrowProcess"/>
    <dgm:cxn modelId="{83F59965-CAE7-4B84-A6EE-D2B34ECA3506}" type="presParOf" srcId="{01F8C732-C6BC-4CC9-BEBA-31290A7259C6}" destId="{AC111542-44D9-48B0-B8BD-9938C4E507E1}" srcOrd="12" destOrd="0" presId="urn:microsoft.com/office/officeart/2016/7/layout/VerticalDownArrowProcess"/>
    <dgm:cxn modelId="{907B1385-AA2E-4639-BC5E-DD73FC00F579}" type="presParOf" srcId="{AC111542-44D9-48B0-B8BD-9938C4E507E1}" destId="{2971FD0C-32CE-4A83-B4A7-BD7686514A83}" srcOrd="0" destOrd="0" presId="urn:microsoft.com/office/officeart/2016/7/layout/VerticalDownArrowProcess"/>
    <dgm:cxn modelId="{687E0485-6C6D-4E6F-A19D-31A4DE9082BE}" type="presParOf" srcId="{AC111542-44D9-48B0-B8BD-9938C4E507E1}" destId="{83B0CCA1-59E1-4710-93F7-2E51F02CCA05}" srcOrd="1" destOrd="0" presId="urn:microsoft.com/office/officeart/2016/7/layout/VerticalDownArrowProcess"/>
    <dgm:cxn modelId="{86D3C31D-EFC8-4DD5-B6AA-5740CA032192}" type="presParOf" srcId="{AC111542-44D9-48B0-B8BD-9938C4E507E1}" destId="{ED7C7BD1-A06D-4534-802C-87AA88A9DD93}" srcOrd="2" destOrd="0" presId="urn:microsoft.com/office/officeart/2016/7/layout/VerticalDownArrowProcess"/>
    <dgm:cxn modelId="{9FCA5BD8-3CC5-4414-8C8C-8975D3C6B666}" type="presParOf" srcId="{01F8C732-C6BC-4CC9-BEBA-31290A7259C6}" destId="{BED31B6B-3C90-4E7E-B86C-21C621AE6180}" srcOrd="13" destOrd="0" presId="urn:microsoft.com/office/officeart/2016/7/layout/VerticalDownArrowProcess"/>
    <dgm:cxn modelId="{DF5A8515-5C62-4240-B88E-025846C75BF5}" type="presParOf" srcId="{01F8C732-C6BC-4CC9-BEBA-31290A7259C6}" destId="{1BA89B25-0500-45A1-B3CF-7C7C704ABCCF}" srcOrd="14" destOrd="0" presId="urn:microsoft.com/office/officeart/2016/7/layout/VerticalDownArrowProcess"/>
    <dgm:cxn modelId="{EF1D876C-DAE9-464F-A017-9E6F23BD56AC}" type="presParOf" srcId="{1BA89B25-0500-45A1-B3CF-7C7C704ABCCF}" destId="{C8390170-0D85-476E-AADF-C8AAB14E7C9A}" srcOrd="0" destOrd="0" presId="urn:microsoft.com/office/officeart/2016/7/layout/VerticalDownArrowProcess"/>
    <dgm:cxn modelId="{D6783931-375D-4971-BB8C-ADBE46466677}" type="presParOf" srcId="{1BA89B25-0500-45A1-B3CF-7C7C704ABCCF}" destId="{17CE574E-B1BC-4E6D-B601-6E338DF85ABD}" srcOrd="1" destOrd="0" presId="urn:microsoft.com/office/officeart/2016/7/layout/VerticalDownArrowProcess"/>
    <dgm:cxn modelId="{55F7CD27-661D-4FDD-AE04-6D6E471A75EB}" type="presParOf" srcId="{1BA89B25-0500-45A1-B3CF-7C7C704ABCCF}" destId="{D9712A42-CC09-43C9-A1C3-4548AA2F1254}"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1CA2189-4314-4A09-BB06-BFFDD15280A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73D4C83-E2B3-4312-9ED3-9DFDF55E32D5}">
      <dgm:prSet custT="1"/>
      <dgm:spPr/>
      <dgm:t>
        <a:bodyPr/>
        <a:lstStyle/>
        <a:p>
          <a:r>
            <a:rPr lang="en-US" sz="2600" dirty="0"/>
            <a:t>The MSW program at the University of Memphis offers one specialization: </a:t>
          </a:r>
          <a:r>
            <a:rPr lang="en-US" sz="3200" b="1" i="1" dirty="0"/>
            <a:t>Advanced Practice Across Systems</a:t>
          </a:r>
          <a:endParaRPr lang="en-US" sz="2600" b="1" dirty="0"/>
        </a:p>
      </dgm:t>
    </dgm:pt>
    <dgm:pt modelId="{51EC3E71-9BDF-40F4-8D07-904C159F1E52}" type="parTrans" cxnId="{A802DA9D-269A-4C28-BDA2-FFA17226CBC6}">
      <dgm:prSet/>
      <dgm:spPr/>
      <dgm:t>
        <a:bodyPr/>
        <a:lstStyle/>
        <a:p>
          <a:endParaRPr lang="en-US"/>
        </a:p>
      </dgm:t>
    </dgm:pt>
    <dgm:pt modelId="{88574BD9-E9D9-4A39-A628-044F04196774}" type="sibTrans" cxnId="{A802DA9D-269A-4C28-BDA2-FFA17226CBC6}">
      <dgm:prSet/>
      <dgm:spPr/>
      <dgm:t>
        <a:bodyPr/>
        <a:lstStyle/>
        <a:p>
          <a:endParaRPr lang="en-US"/>
        </a:p>
      </dgm:t>
    </dgm:pt>
    <dgm:pt modelId="{C63E1938-B03C-40C0-891A-40E8002DA49B}">
      <dgm:prSet/>
      <dgm:spPr/>
      <dgm:t>
        <a:bodyPr/>
        <a:lstStyle/>
        <a:p>
          <a:r>
            <a:rPr lang="en-US" dirty="0"/>
            <a:t>The goal of specialization is to advance the generalist practice content in a manner that prepares students to utilize evidence‐based, ethically‐informed social work practices to help promote, restore, and maintain social functioning. </a:t>
          </a:r>
        </a:p>
      </dgm:t>
    </dgm:pt>
    <dgm:pt modelId="{89653415-2925-4DB7-8649-AA01D7B7A9BB}" type="parTrans" cxnId="{4C79ADB0-3C80-4C76-9B3E-9BCB353B254F}">
      <dgm:prSet/>
      <dgm:spPr/>
      <dgm:t>
        <a:bodyPr/>
        <a:lstStyle/>
        <a:p>
          <a:endParaRPr lang="en-US"/>
        </a:p>
      </dgm:t>
    </dgm:pt>
    <dgm:pt modelId="{66B2C175-6A70-45D7-8C9F-739606B93594}" type="sibTrans" cxnId="{4C79ADB0-3C80-4C76-9B3E-9BCB353B254F}">
      <dgm:prSet/>
      <dgm:spPr/>
      <dgm:t>
        <a:bodyPr/>
        <a:lstStyle/>
        <a:p>
          <a:endParaRPr lang="en-US"/>
        </a:p>
      </dgm:t>
    </dgm:pt>
    <dgm:pt modelId="{DB173BB9-560F-411B-88CA-F67F6EEF36F7}" type="pres">
      <dgm:prSet presAssocID="{51CA2189-4314-4A09-BB06-BFFDD15280A8}" presName="linear" presStyleCnt="0">
        <dgm:presLayoutVars>
          <dgm:animLvl val="lvl"/>
          <dgm:resizeHandles val="exact"/>
        </dgm:presLayoutVars>
      </dgm:prSet>
      <dgm:spPr/>
    </dgm:pt>
    <dgm:pt modelId="{1F28C8B9-6B00-4860-8290-2951ED796F2E}" type="pres">
      <dgm:prSet presAssocID="{273D4C83-E2B3-4312-9ED3-9DFDF55E32D5}" presName="parentText" presStyleLbl="node1" presStyleIdx="0" presStyleCnt="2">
        <dgm:presLayoutVars>
          <dgm:chMax val="0"/>
          <dgm:bulletEnabled val="1"/>
        </dgm:presLayoutVars>
      </dgm:prSet>
      <dgm:spPr/>
    </dgm:pt>
    <dgm:pt modelId="{0964A2E6-4C2C-41EA-9BCD-3EBF0DA3458C}" type="pres">
      <dgm:prSet presAssocID="{88574BD9-E9D9-4A39-A628-044F04196774}" presName="spacer" presStyleCnt="0"/>
      <dgm:spPr/>
    </dgm:pt>
    <dgm:pt modelId="{490A7EA4-4BB5-4281-B6B9-B2CE83943CE2}" type="pres">
      <dgm:prSet presAssocID="{C63E1938-B03C-40C0-891A-40E8002DA49B}" presName="parentText" presStyleLbl="node1" presStyleIdx="1" presStyleCnt="2">
        <dgm:presLayoutVars>
          <dgm:chMax val="0"/>
          <dgm:bulletEnabled val="1"/>
        </dgm:presLayoutVars>
      </dgm:prSet>
      <dgm:spPr/>
    </dgm:pt>
  </dgm:ptLst>
  <dgm:cxnLst>
    <dgm:cxn modelId="{8E59082E-D4D3-4FAD-8EF7-A70524AB4428}" type="presOf" srcId="{51CA2189-4314-4A09-BB06-BFFDD15280A8}" destId="{DB173BB9-560F-411B-88CA-F67F6EEF36F7}" srcOrd="0" destOrd="0" presId="urn:microsoft.com/office/officeart/2005/8/layout/vList2"/>
    <dgm:cxn modelId="{A802DA9D-269A-4C28-BDA2-FFA17226CBC6}" srcId="{51CA2189-4314-4A09-BB06-BFFDD15280A8}" destId="{273D4C83-E2B3-4312-9ED3-9DFDF55E32D5}" srcOrd="0" destOrd="0" parTransId="{51EC3E71-9BDF-40F4-8D07-904C159F1E52}" sibTransId="{88574BD9-E9D9-4A39-A628-044F04196774}"/>
    <dgm:cxn modelId="{597B7CAF-A1EB-4A8E-8FFE-9078184F4C0A}" type="presOf" srcId="{273D4C83-E2B3-4312-9ED3-9DFDF55E32D5}" destId="{1F28C8B9-6B00-4860-8290-2951ED796F2E}" srcOrd="0" destOrd="0" presId="urn:microsoft.com/office/officeart/2005/8/layout/vList2"/>
    <dgm:cxn modelId="{4C79ADB0-3C80-4C76-9B3E-9BCB353B254F}" srcId="{51CA2189-4314-4A09-BB06-BFFDD15280A8}" destId="{C63E1938-B03C-40C0-891A-40E8002DA49B}" srcOrd="1" destOrd="0" parTransId="{89653415-2925-4DB7-8649-AA01D7B7A9BB}" sibTransId="{66B2C175-6A70-45D7-8C9F-739606B93594}"/>
    <dgm:cxn modelId="{D9A343F8-FF2E-4729-BBB3-BBBEDCAB9FA5}" type="presOf" srcId="{C63E1938-B03C-40C0-891A-40E8002DA49B}" destId="{490A7EA4-4BB5-4281-B6B9-B2CE83943CE2}" srcOrd="0" destOrd="0" presId="urn:microsoft.com/office/officeart/2005/8/layout/vList2"/>
    <dgm:cxn modelId="{65213631-175F-4614-BC16-41CFB6C8E6BA}" type="presParOf" srcId="{DB173BB9-560F-411B-88CA-F67F6EEF36F7}" destId="{1F28C8B9-6B00-4860-8290-2951ED796F2E}" srcOrd="0" destOrd="0" presId="urn:microsoft.com/office/officeart/2005/8/layout/vList2"/>
    <dgm:cxn modelId="{E7526262-7738-4E2C-8A52-0F442301CC6D}" type="presParOf" srcId="{DB173BB9-560F-411B-88CA-F67F6EEF36F7}" destId="{0964A2E6-4C2C-41EA-9BCD-3EBF0DA3458C}" srcOrd="1" destOrd="0" presId="urn:microsoft.com/office/officeart/2005/8/layout/vList2"/>
    <dgm:cxn modelId="{A5107ED9-5838-4A3D-B603-A879B443CC55}" type="presParOf" srcId="{DB173BB9-560F-411B-88CA-F67F6EEF36F7}" destId="{490A7EA4-4BB5-4281-B6B9-B2CE83943CE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6C32F2D-D602-464E-BA63-B559C943896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2A15027-0EFA-4358-ABBF-FA3411020BBB}">
      <dgm:prSet/>
      <dgm:spPr/>
      <dgm:t>
        <a:bodyPr/>
        <a:lstStyle/>
        <a:p>
          <a:r>
            <a:rPr lang="en-US" u="sng"/>
            <a:t>1</a:t>
          </a:r>
          <a:r>
            <a:rPr lang="en-US" u="sng" baseline="30000"/>
            <a:t>st</a:t>
          </a:r>
          <a:r>
            <a:rPr lang="en-US" u="sng"/>
            <a:t> Year MSW</a:t>
          </a:r>
          <a:endParaRPr lang="en-US"/>
        </a:p>
      </dgm:t>
    </dgm:pt>
    <dgm:pt modelId="{000AC9F5-E684-40EE-83C8-C2A803215637}" type="parTrans" cxnId="{CBED67F4-BEC6-482B-BC32-DB8DCA497D36}">
      <dgm:prSet/>
      <dgm:spPr/>
      <dgm:t>
        <a:bodyPr/>
        <a:lstStyle/>
        <a:p>
          <a:endParaRPr lang="en-US"/>
        </a:p>
      </dgm:t>
    </dgm:pt>
    <dgm:pt modelId="{9293F278-0FDC-449D-9388-0D29C43181D6}" type="sibTrans" cxnId="{CBED67F4-BEC6-482B-BC32-DB8DCA497D36}">
      <dgm:prSet/>
      <dgm:spPr/>
      <dgm:t>
        <a:bodyPr/>
        <a:lstStyle/>
        <a:p>
          <a:endParaRPr lang="en-US"/>
        </a:p>
      </dgm:t>
    </dgm:pt>
    <dgm:pt modelId="{48E594EC-2CD0-4495-A1D2-5FDFD0D59A91}">
      <dgm:prSet/>
      <dgm:spPr/>
      <dgm:t>
        <a:bodyPr/>
        <a:lstStyle/>
        <a:p>
          <a:r>
            <a:rPr lang="en-US" dirty="0"/>
            <a:t>SWRK 7051 Foundation Field Placement I – 160 (14-16 </a:t>
          </a:r>
          <a:r>
            <a:rPr lang="en-US" dirty="0" err="1"/>
            <a:t>hrs</a:t>
          </a:r>
          <a:r>
            <a:rPr lang="en-US" dirty="0"/>
            <a:t> a week)</a:t>
          </a:r>
        </a:p>
      </dgm:t>
    </dgm:pt>
    <dgm:pt modelId="{6B237C60-E58A-44D9-A1C3-913DA8F8CAE0}" type="parTrans" cxnId="{E6475A57-58CD-4702-AABA-56B3A7AB5506}">
      <dgm:prSet/>
      <dgm:spPr/>
      <dgm:t>
        <a:bodyPr/>
        <a:lstStyle/>
        <a:p>
          <a:endParaRPr lang="en-US"/>
        </a:p>
      </dgm:t>
    </dgm:pt>
    <dgm:pt modelId="{09FF4704-DD0D-4C70-9FAA-F0C40F7FE29D}" type="sibTrans" cxnId="{E6475A57-58CD-4702-AABA-56B3A7AB5506}">
      <dgm:prSet/>
      <dgm:spPr/>
      <dgm:t>
        <a:bodyPr/>
        <a:lstStyle/>
        <a:p>
          <a:endParaRPr lang="en-US"/>
        </a:p>
      </dgm:t>
    </dgm:pt>
    <dgm:pt modelId="{869E4CFC-652C-4E48-8DD3-7E2A6317800B}">
      <dgm:prSet/>
      <dgm:spPr/>
      <dgm:t>
        <a:bodyPr/>
        <a:lstStyle/>
        <a:p>
          <a:r>
            <a:rPr lang="en-US" dirty="0"/>
            <a:t>SWRK 7052 Foundation Field Placement II –180 (16-18 </a:t>
          </a:r>
          <a:r>
            <a:rPr lang="en-US" dirty="0" err="1"/>
            <a:t>hrs</a:t>
          </a:r>
          <a:r>
            <a:rPr lang="en-US" dirty="0"/>
            <a:t> a week)</a:t>
          </a:r>
        </a:p>
      </dgm:t>
    </dgm:pt>
    <dgm:pt modelId="{CA371BBD-CD8C-4D28-8966-9A6AAEF12ECC}" type="parTrans" cxnId="{23BD9CB9-2592-40A5-B685-BF067A88B7A1}">
      <dgm:prSet/>
      <dgm:spPr/>
      <dgm:t>
        <a:bodyPr/>
        <a:lstStyle/>
        <a:p>
          <a:endParaRPr lang="en-US"/>
        </a:p>
      </dgm:t>
    </dgm:pt>
    <dgm:pt modelId="{3F32B2D1-BF4D-4D4E-B1F7-C4ED7A9F2358}" type="sibTrans" cxnId="{23BD9CB9-2592-40A5-B685-BF067A88B7A1}">
      <dgm:prSet/>
      <dgm:spPr/>
      <dgm:t>
        <a:bodyPr/>
        <a:lstStyle/>
        <a:p>
          <a:endParaRPr lang="en-US"/>
        </a:p>
      </dgm:t>
    </dgm:pt>
    <dgm:pt modelId="{E49344DF-F6B8-4655-A7A0-7B397A43A2C1}">
      <dgm:prSet custT="1"/>
      <dgm:spPr/>
      <dgm:t>
        <a:bodyPr/>
        <a:lstStyle/>
        <a:p>
          <a:r>
            <a:rPr lang="en-US" sz="3900" dirty="0"/>
            <a:t>Total Hours: 340 </a:t>
          </a:r>
          <a:br>
            <a:rPr lang="en-US" sz="3900" dirty="0"/>
          </a:br>
          <a:r>
            <a:rPr lang="en-US" sz="3600" dirty="0"/>
            <a:t>(COVID-19 REDUCED HOURS)</a:t>
          </a:r>
          <a:endParaRPr lang="en-US" sz="3900" dirty="0"/>
        </a:p>
      </dgm:t>
    </dgm:pt>
    <dgm:pt modelId="{AA0565F6-81CC-452F-B13A-9CCB469AB4E7}" type="parTrans" cxnId="{F60E8CC4-E828-4228-98B8-CF3A4D41FDC1}">
      <dgm:prSet/>
      <dgm:spPr/>
      <dgm:t>
        <a:bodyPr/>
        <a:lstStyle/>
        <a:p>
          <a:endParaRPr lang="en-US"/>
        </a:p>
      </dgm:t>
    </dgm:pt>
    <dgm:pt modelId="{A7218EE5-7D22-4DA0-B1E2-D6BD023E4F5A}" type="sibTrans" cxnId="{F60E8CC4-E828-4228-98B8-CF3A4D41FDC1}">
      <dgm:prSet/>
      <dgm:spPr/>
      <dgm:t>
        <a:bodyPr/>
        <a:lstStyle/>
        <a:p>
          <a:endParaRPr lang="en-US"/>
        </a:p>
      </dgm:t>
    </dgm:pt>
    <dgm:pt modelId="{D90E470D-8461-402E-926D-272B20CDDE63}" type="pres">
      <dgm:prSet presAssocID="{26C32F2D-D602-464E-BA63-B559C9438965}" presName="linear" presStyleCnt="0">
        <dgm:presLayoutVars>
          <dgm:animLvl val="lvl"/>
          <dgm:resizeHandles val="exact"/>
        </dgm:presLayoutVars>
      </dgm:prSet>
      <dgm:spPr/>
    </dgm:pt>
    <dgm:pt modelId="{05CC62EE-CFEC-4D42-9154-9E5D554F5AEA}" type="pres">
      <dgm:prSet presAssocID="{B2A15027-0EFA-4358-ABBF-FA3411020BBB}" presName="parentText" presStyleLbl="node1" presStyleIdx="0" presStyleCnt="2">
        <dgm:presLayoutVars>
          <dgm:chMax val="0"/>
          <dgm:bulletEnabled val="1"/>
        </dgm:presLayoutVars>
      </dgm:prSet>
      <dgm:spPr/>
    </dgm:pt>
    <dgm:pt modelId="{791A6B2E-A325-4410-8C73-53043C70FE80}" type="pres">
      <dgm:prSet presAssocID="{B2A15027-0EFA-4358-ABBF-FA3411020BBB}" presName="childText" presStyleLbl="revTx" presStyleIdx="0" presStyleCnt="1">
        <dgm:presLayoutVars>
          <dgm:bulletEnabled val="1"/>
        </dgm:presLayoutVars>
      </dgm:prSet>
      <dgm:spPr/>
    </dgm:pt>
    <dgm:pt modelId="{91C59745-F088-4C7E-B335-76F458A3353F}" type="pres">
      <dgm:prSet presAssocID="{E49344DF-F6B8-4655-A7A0-7B397A43A2C1}" presName="parentText" presStyleLbl="node1" presStyleIdx="1" presStyleCnt="2">
        <dgm:presLayoutVars>
          <dgm:chMax val="0"/>
          <dgm:bulletEnabled val="1"/>
        </dgm:presLayoutVars>
      </dgm:prSet>
      <dgm:spPr/>
    </dgm:pt>
  </dgm:ptLst>
  <dgm:cxnLst>
    <dgm:cxn modelId="{E6475A57-58CD-4702-AABA-56B3A7AB5506}" srcId="{B2A15027-0EFA-4358-ABBF-FA3411020BBB}" destId="{48E594EC-2CD0-4495-A1D2-5FDFD0D59A91}" srcOrd="0" destOrd="0" parTransId="{6B237C60-E58A-44D9-A1C3-913DA8F8CAE0}" sibTransId="{09FF4704-DD0D-4C70-9FAA-F0C40F7FE29D}"/>
    <dgm:cxn modelId="{B5C38D8B-66DA-45B6-AE46-06DF6D30D5D3}" type="presOf" srcId="{B2A15027-0EFA-4358-ABBF-FA3411020BBB}" destId="{05CC62EE-CFEC-4D42-9154-9E5D554F5AEA}" srcOrd="0" destOrd="0" presId="urn:microsoft.com/office/officeart/2005/8/layout/vList2"/>
    <dgm:cxn modelId="{8AA09FA3-AA11-4C9D-BAB1-594F839FF62F}" type="presOf" srcId="{E49344DF-F6B8-4655-A7A0-7B397A43A2C1}" destId="{91C59745-F088-4C7E-B335-76F458A3353F}" srcOrd="0" destOrd="0" presId="urn:microsoft.com/office/officeart/2005/8/layout/vList2"/>
    <dgm:cxn modelId="{B7FA85B9-B113-4AE6-9888-6A21D84228B9}" type="presOf" srcId="{869E4CFC-652C-4E48-8DD3-7E2A6317800B}" destId="{791A6B2E-A325-4410-8C73-53043C70FE80}" srcOrd="0" destOrd="1" presId="urn:microsoft.com/office/officeart/2005/8/layout/vList2"/>
    <dgm:cxn modelId="{23BD9CB9-2592-40A5-B685-BF067A88B7A1}" srcId="{B2A15027-0EFA-4358-ABBF-FA3411020BBB}" destId="{869E4CFC-652C-4E48-8DD3-7E2A6317800B}" srcOrd="1" destOrd="0" parTransId="{CA371BBD-CD8C-4D28-8966-9A6AAEF12ECC}" sibTransId="{3F32B2D1-BF4D-4D4E-B1F7-C4ED7A9F2358}"/>
    <dgm:cxn modelId="{F60E8CC4-E828-4228-98B8-CF3A4D41FDC1}" srcId="{26C32F2D-D602-464E-BA63-B559C9438965}" destId="{E49344DF-F6B8-4655-A7A0-7B397A43A2C1}" srcOrd="1" destOrd="0" parTransId="{AA0565F6-81CC-452F-B13A-9CCB469AB4E7}" sibTransId="{A7218EE5-7D22-4DA0-B1E2-D6BD023E4F5A}"/>
    <dgm:cxn modelId="{EEEF53CB-70B6-4939-A64A-BCF851136E23}" type="presOf" srcId="{26C32F2D-D602-464E-BA63-B559C9438965}" destId="{D90E470D-8461-402E-926D-272B20CDDE63}" srcOrd="0" destOrd="0" presId="urn:microsoft.com/office/officeart/2005/8/layout/vList2"/>
    <dgm:cxn modelId="{131DEAF2-F561-47E3-9C4E-28D201AB81C1}" type="presOf" srcId="{48E594EC-2CD0-4495-A1D2-5FDFD0D59A91}" destId="{791A6B2E-A325-4410-8C73-53043C70FE80}" srcOrd="0" destOrd="0" presId="urn:microsoft.com/office/officeart/2005/8/layout/vList2"/>
    <dgm:cxn modelId="{CBED67F4-BEC6-482B-BC32-DB8DCA497D36}" srcId="{26C32F2D-D602-464E-BA63-B559C9438965}" destId="{B2A15027-0EFA-4358-ABBF-FA3411020BBB}" srcOrd="0" destOrd="0" parTransId="{000AC9F5-E684-40EE-83C8-C2A803215637}" sibTransId="{9293F278-0FDC-449D-9388-0D29C43181D6}"/>
    <dgm:cxn modelId="{9F64BAE7-05D8-48F4-95F0-9EBF49AA979A}" type="presParOf" srcId="{D90E470D-8461-402E-926D-272B20CDDE63}" destId="{05CC62EE-CFEC-4D42-9154-9E5D554F5AEA}" srcOrd="0" destOrd="0" presId="urn:microsoft.com/office/officeart/2005/8/layout/vList2"/>
    <dgm:cxn modelId="{4B7EF81F-BC07-4C9C-AEC6-09E04BAD6087}" type="presParOf" srcId="{D90E470D-8461-402E-926D-272B20CDDE63}" destId="{791A6B2E-A325-4410-8C73-53043C70FE80}" srcOrd="1" destOrd="0" presId="urn:microsoft.com/office/officeart/2005/8/layout/vList2"/>
    <dgm:cxn modelId="{CACEC42F-0ADA-432C-95D4-8A38AE387904}" type="presParOf" srcId="{D90E470D-8461-402E-926D-272B20CDDE63}" destId="{91C59745-F088-4C7E-B335-76F458A3353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6ADB22D-DDDA-4EE2-A1E3-2FBDD2BD1058}"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B686AE48-019C-4E1E-8E43-E873AFD417E1}">
      <dgm:prSet/>
      <dgm:spPr/>
      <dgm:t>
        <a:bodyPr/>
        <a:lstStyle/>
        <a:p>
          <a:r>
            <a:rPr lang="en-US"/>
            <a:t>Students are required to participate in field seminar classes</a:t>
          </a:r>
        </a:p>
      </dgm:t>
    </dgm:pt>
    <dgm:pt modelId="{44302BD2-0310-4404-89D1-8D51687D407C}" type="parTrans" cxnId="{5EEC07D2-E1E1-424C-80AE-CAB3A45E2DDA}">
      <dgm:prSet/>
      <dgm:spPr/>
      <dgm:t>
        <a:bodyPr/>
        <a:lstStyle/>
        <a:p>
          <a:endParaRPr lang="en-US"/>
        </a:p>
      </dgm:t>
    </dgm:pt>
    <dgm:pt modelId="{445465A6-3B64-4640-A27F-EE0701FB8D22}" type="sibTrans" cxnId="{5EEC07D2-E1E1-424C-80AE-CAB3A45E2DDA}">
      <dgm:prSet/>
      <dgm:spPr/>
      <dgm:t>
        <a:bodyPr/>
        <a:lstStyle/>
        <a:p>
          <a:endParaRPr lang="en-US"/>
        </a:p>
      </dgm:t>
    </dgm:pt>
    <dgm:pt modelId="{57F76F34-46DC-4D44-988F-16D38D934FAB}">
      <dgm:prSet/>
      <dgm:spPr/>
      <dgm:t>
        <a:bodyPr/>
        <a:lstStyle/>
        <a:p>
          <a:r>
            <a:rPr lang="en-US" u="sng"/>
            <a:t>1</a:t>
          </a:r>
          <a:r>
            <a:rPr lang="en-US" u="sng" baseline="30000"/>
            <a:t>st</a:t>
          </a:r>
          <a:r>
            <a:rPr lang="en-US" u="sng"/>
            <a:t> year MSW Full-Time (7051/7052)</a:t>
          </a:r>
          <a:endParaRPr lang="en-US"/>
        </a:p>
      </dgm:t>
    </dgm:pt>
    <dgm:pt modelId="{A2FAADFB-82D0-4920-9AD4-E07252904E87}" type="parTrans" cxnId="{7B31C257-F50E-4F29-B2E2-C555BD0BDE46}">
      <dgm:prSet/>
      <dgm:spPr/>
      <dgm:t>
        <a:bodyPr/>
        <a:lstStyle/>
        <a:p>
          <a:endParaRPr lang="en-US"/>
        </a:p>
      </dgm:t>
    </dgm:pt>
    <dgm:pt modelId="{1348F561-28E6-4D12-AA0F-6971C49EF939}" type="sibTrans" cxnId="{7B31C257-F50E-4F29-B2E2-C555BD0BDE46}">
      <dgm:prSet/>
      <dgm:spPr/>
      <dgm:t>
        <a:bodyPr/>
        <a:lstStyle/>
        <a:p>
          <a:endParaRPr lang="en-US"/>
        </a:p>
      </dgm:t>
    </dgm:pt>
    <dgm:pt modelId="{AA958B7D-80AB-43C6-93EC-E2386CB4D361}">
      <dgm:prSet/>
      <dgm:spPr/>
      <dgm:t>
        <a:bodyPr/>
        <a:lstStyle/>
        <a:p>
          <a:r>
            <a:rPr lang="en-US" dirty="0"/>
            <a:t>Have seminar class monthly throughout the semester (MUST complete SWRK 7001 course before starting field)</a:t>
          </a:r>
        </a:p>
      </dgm:t>
    </dgm:pt>
    <dgm:pt modelId="{59C9CC26-7477-4680-B8FC-1CDE270E6698}" type="parTrans" cxnId="{BC825FD9-364A-444A-80B3-A19099FACDEA}">
      <dgm:prSet/>
      <dgm:spPr/>
      <dgm:t>
        <a:bodyPr/>
        <a:lstStyle/>
        <a:p>
          <a:endParaRPr lang="en-US"/>
        </a:p>
      </dgm:t>
    </dgm:pt>
    <dgm:pt modelId="{989D319A-5999-450A-A5C8-A39EE88969C0}" type="sibTrans" cxnId="{BC825FD9-364A-444A-80B3-A19099FACDEA}">
      <dgm:prSet/>
      <dgm:spPr/>
      <dgm:t>
        <a:bodyPr/>
        <a:lstStyle/>
        <a:p>
          <a:endParaRPr lang="en-US"/>
        </a:p>
      </dgm:t>
    </dgm:pt>
    <dgm:pt modelId="{1D056967-2E77-4A2C-B294-BB686972F334}">
      <dgm:prSet/>
      <dgm:spPr/>
      <dgm:t>
        <a:bodyPr/>
        <a:lstStyle/>
        <a:p>
          <a:r>
            <a:rPr lang="en-US" dirty="0"/>
            <a:t>Will start field the week of October 1st (possibly sooner)</a:t>
          </a:r>
        </a:p>
      </dgm:t>
    </dgm:pt>
    <dgm:pt modelId="{928FB298-057E-4871-A308-9B2E7DF01327}" type="parTrans" cxnId="{33C9B899-2C57-4D2F-94D7-90F0BE3EACCD}">
      <dgm:prSet/>
      <dgm:spPr/>
      <dgm:t>
        <a:bodyPr/>
        <a:lstStyle/>
        <a:p>
          <a:endParaRPr lang="en-US"/>
        </a:p>
      </dgm:t>
    </dgm:pt>
    <dgm:pt modelId="{2CD86E14-B0C3-4143-8118-8BE8D12DFE66}" type="sibTrans" cxnId="{33C9B899-2C57-4D2F-94D7-90F0BE3EACCD}">
      <dgm:prSet/>
      <dgm:spPr/>
      <dgm:t>
        <a:bodyPr/>
        <a:lstStyle/>
        <a:p>
          <a:endParaRPr lang="en-US"/>
        </a:p>
      </dgm:t>
    </dgm:pt>
    <dgm:pt modelId="{D8EA7697-50D0-49C3-9EB7-6281D28BA423}">
      <dgm:prSet/>
      <dgm:spPr/>
      <dgm:t>
        <a:bodyPr/>
        <a:lstStyle/>
        <a:p>
          <a:r>
            <a:rPr lang="en-US" dirty="0"/>
            <a:t>In class one Tuesday a month (9:30-12:30), and they will get field hours for in-person class</a:t>
          </a:r>
        </a:p>
      </dgm:t>
    </dgm:pt>
    <dgm:pt modelId="{26E050DD-3E25-4B9F-98C1-8AE02EB76528}" type="parTrans" cxnId="{18B36CCA-A85F-4EAE-BEDD-5812BA45467E}">
      <dgm:prSet/>
      <dgm:spPr/>
      <dgm:t>
        <a:bodyPr/>
        <a:lstStyle/>
        <a:p>
          <a:endParaRPr lang="en-US"/>
        </a:p>
      </dgm:t>
    </dgm:pt>
    <dgm:pt modelId="{DFB086B7-456E-4251-BFF2-74585693B07B}" type="sibTrans" cxnId="{18B36CCA-A85F-4EAE-BEDD-5812BA45467E}">
      <dgm:prSet/>
      <dgm:spPr/>
      <dgm:t>
        <a:bodyPr/>
        <a:lstStyle/>
        <a:p>
          <a:endParaRPr lang="en-US"/>
        </a:p>
      </dgm:t>
    </dgm:pt>
    <dgm:pt modelId="{4CF91C92-3980-4EB3-92E2-4476B78A29D2}">
      <dgm:prSet/>
      <dgm:spPr/>
      <dgm:t>
        <a:bodyPr/>
        <a:lstStyle/>
        <a:p>
          <a:r>
            <a:rPr lang="en-US" u="sng"/>
            <a:t>1</a:t>
          </a:r>
          <a:r>
            <a:rPr lang="en-US" u="sng" baseline="30000"/>
            <a:t>st</a:t>
          </a:r>
          <a:r>
            <a:rPr lang="en-US" u="sng"/>
            <a:t> year MSW Extended Study (7051/7052)</a:t>
          </a:r>
          <a:endParaRPr lang="en-US"/>
        </a:p>
      </dgm:t>
    </dgm:pt>
    <dgm:pt modelId="{A8F6BAF5-EF79-406A-9E64-6F79564E89F4}" type="parTrans" cxnId="{D9281766-01A5-4578-B423-8A13224239FD}">
      <dgm:prSet/>
      <dgm:spPr/>
      <dgm:t>
        <a:bodyPr/>
        <a:lstStyle/>
        <a:p>
          <a:endParaRPr lang="en-US"/>
        </a:p>
      </dgm:t>
    </dgm:pt>
    <dgm:pt modelId="{C720839D-E671-4313-8C5C-283E84EE92A9}" type="sibTrans" cxnId="{D9281766-01A5-4578-B423-8A13224239FD}">
      <dgm:prSet/>
      <dgm:spPr/>
      <dgm:t>
        <a:bodyPr/>
        <a:lstStyle/>
        <a:p>
          <a:endParaRPr lang="en-US"/>
        </a:p>
      </dgm:t>
    </dgm:pt>
    <dgm:pt modelId="{AA450597-C68B-4202-9ABA-4675E7AA16D4}">
      <dgm:prSet/>
      <dgm:spPr/>
      <dgm:t>
        <a:bodyPr/>
        <a:lstStyle/>
        <a:p>
          <a:r>
            <a:rPr lang="en-US"/>
            <a:t>Extended Study students have completed SWRK 7001 and will start field in August</a:t>
          </a:r>
        </a:p>
      </dgm:t>
    </dgm:pt>
    <dgm:pt modelId="{9E4B542B-BB20-4B22-B1DD-2CADC655E7F7}" type="parTrans" cxnId="{79B35809-AC8E-4CE2-8834-7B16A9469A82}">
      <dgm:prSet/>
      <dgm:spPr/>
      <dgm:t>
        <a:bodyPr/>
        <a:lstStyle/>
        <a:p>
          <a:endParaRPr lang="en-US"/>
        </a:p>
      </dgm:t>
    </dgm:pt>
    <dgm:pt modelId="{7579FC98-C3EA-4B06-B8BD-D63050EF94C6}" type="sibTrans" cxnId="{79B35809-AC8E-4CE2-8834-7B16A9469A82}">
      <dgm:prSet/>
      <dgm:spPr/>
      <dgm:t>
        <a:bodyPr/>
        <a:lstStyle/>
        <a:p>
          <a:endParaRPr lang="en-US"/>
        </a:p>
      </dgm:t>
    </dgm:pt>
    <dgm:pt modelId="{5F327B44-EE9E-406E-B4F9-D361C77482C6}">
      <dgm:prSet/>
      <dgm:spPr/>
      <dgm:t>
        <a:bodyPr/>
        <a:lstStyle/>
        <a:p>
          <a:r>
            <a:rPr lang="en-US" dirty="0"/>
            <a:t>In class online</a:t>
          </a:r>
        </a:p>
      </dgm:t>
    </dgm:pt>
    <dgm:pt modelId="{6F1F5F66-FC47-4534-AD5E-E9B3F835477D}" type="parTrans" cxnId="{9D68B3C2-6077-4990-9E0D-04EF69861354}">
      <dgm:prSet/>
      <dgm:spPr/>
      <dgm:t>
        <a:bodyPr/>
        <a:lstStyle/>
        <a:p>
          <a:endParaRPr lang="en-US"/>
        </a:p>
      </dgm:t>
    </dgm:pt>
    <dgm:pt modelId="{79B9087F-CFDA-451E-81BD-020B79C9F6DC}" type="sibTrans" cxnId="{9D68B3C2-6077-4990-9E0D-04EF69861354}">
      <dgm:prSet/>
      <dgm:spPr/>
      <dgm:t>
        <a:bodyPr/>
        <a:lstStyle/>
        <a:p>
          <a:endParaRPr lang="en-US"/>
        </a:p>
      </dgm:t>
    </dgm:pt>
    <dgm:pt modelId="{047E52C6-C004-4809-A693-860D8BF37C01}" type="pres">
      <dgm:prSet presAssocID="{46ADB22D-DDDA-4EE2-A1E3-2FBDD2BD1058}" presName="Name0" presStyleCnt="0">
        <dgm:presLayoutVars>
          <dgm:dir/>
          <dgm:animLvl val="lvl"/>
          <dgm:resizeHandles val="exact"/>
        </dgm:presLayoutVars>
      </dgm:prSet>
      <dgm:spPr/>
    </dgm:pt>
    <dgm:pt modelId="{86FDFD20-D9F0-448E-988B-EFEB1F203969}" type="pres">
      <dgm:prSet presAssocID="{B686AE48-019C-4E1E-8E43-E873AFD417E1}" presName="linNode" presStyleCnt="0"/>
      <dgm:spPr/>
    </dgm:pt>
    <dgm:pt modelId="{E5B6FC87-763E-4C5A-965B-31A132C7D28B}" type="pres">
      <dgm:prSet presAssocID="{B686AE48-019C-4E1E-8E43-E873AFD417E1}" presName="parentText" presStyleLbl="node1" presStyleIdx="0" presStyleCnt="3" custScaleX="277778">
        <dgm:presLayoutVars>
          <dgm:chMax val="1"/>
          <dgm:bulletEnabled val="1"/>
        </dgm:presLayoutVars>
      </dgm:prSet>
      <dgm:spPr/>
    </dgm:pt>
    <dgm:pt modelId="{9BF99873-CB1A-4A53-8797-CF68E5DF0461}" type="pres">
      <dgm:prSet presAssocID="{445465A6-3B64-4640-A27F-EE0701FB8D22}" presName="sp" presStyleCnt="0"/>
      <dgm:spPr/>
    </dgm:pt>
    <dgm:pt modelId="{5DA75D80-EE66-4C5E-9D72-0DC2558978B4}" type="pres">
      <dgm:prSet presAssocID="{57F76F34-46DC-4D44-988F-16D38D934FAB}" presName="linNode" presStyleCnt="0"/>
      <dgm:spPr/>
    </dgm:pt>
    <dgm:pt modelId="{2436E204-5F2B-463D-B0D3-44F270814801}" type="pres">
      <dgm:prSet presAssocID="{57F76F34-46DC-4D44-988F-16D38D934FAB}" presName="parentText" presStyleLbl="node1" presStyleIdx="1" presStyleCnt="3">
        <dgm:presLayoutVars>
          <dgm:chMax val="1"/>
          <dgm:bulletEnabled val="1"/>
        </dgm:presLayoutVars>
      </dgm:prSet>
      <dgm:spPr/>
    </dgm:pt>
    <dgm:pt modelId="{7178DD5F-E41C-4E58-BD67-B12F9754D5E3}" type="pres">
      <dgm:prSet presAssocID="{57F76F34-46DC-4D44-988F-16D38D934FAB}" presName="descendantText" presStyleLbl="alignAccFollowNode1" presStyleIdx="0" presStyleCnt="2">
        <dgm:presLayoutVars>
          <dgm:bulletEnabled val="1"/>
        </dgm:presLayoutVars>
      </dgm:prSet>
      <dgm:spPr/>
    </dgm:pt>
    <dgm:pt modelId="{E2735833-DD28-4120-B39B-D7A6DE04C261}" type="pres">
      <dgm:prSet presAssocID="{1348F561-28E6-4D12-AA0F-6971C49EF939}" presName="sp" presStyleCnt="0"/>
      <dgm:spPr/>
    </dgm:pt>
    <dgm:pt modelId="{55CC1AB2-950A-4A28-ADBE-138DCCF75E4C}" type="pres">
      <dgm:prSet presAssocID="{4CF91C92-3980-4EB3-92E2-4476B78A29D2}" presName="linNode" presStyleCnt="0"/>
      <dgm:spPr/>
    </dgm:pt>
    <dgm:pt modelId="{5BC82A46-6433-46F6-8095-623A23EF2471}" type="pres">
      <dgm:prSet presAssocID="{4CF91C92-3980-4EB3-92E2-4476B78A29D2}" presName="parentText" presStyleLbl="node1" presStyleIdx="2" presStyleCnt="3">
        <dgm:presLayoutVars>
          <dgm:chMax val="1"/>
          <dgm:bulletEnabled val="1"/>
        </dgm:presLayoutVars>
      </dgm:prSet>
      <dgm:spPr/>
    </dgm:pt>
    <dgm:pt modelId="{6256BABF-161E-4A7D-839D-2C8CDC5B9C24}" type="pres">
      <dgm:prSet presAssocID="{4CF91C92-3980-4EB3-92E2-4476B78A29D2}" presName="descendantText" presStyleLbl="alignAccFollowNode1" presStyleIdx="1" presStyleCnt="2">
        <dgm:presLayoutVars>
          <dgm:bulletEnabled val="1"/>
        </dgm:presLayoutVars>
      </dgm:prSet>
      <dgm:spPr/>
    </dgm:pt>
  </dgm:ptLst>
  <dgm:cxnLst>
    <dgm:cxn modelId="{0906C108-965D-44ED-8330-8E1273A72D98}" type="presOf" srcId="{57F76F34-46DC-4D44-988F-16D38D934FAB}" destId="{2436E204-5F2B-463D-B0D3-44F270814801}" srcOrd="0" destOrd="0" presId="urn:microsoft.com/office/officeart/2005/8/layout/vList5"/>
    <dgm:cxn modelId="{79B35809-AC8E-4CE2-8834-7B16A9469A82}" srcId="{4CF91C92-3980-4EB3-92E2-4476B78A29D2}" destId="{AA450597-C68B-4202-9ABA-4675E7AA16D4}" srcOrd="0" destOrd="0" parTransId="{9E4B542B-BB20-4B22-B1DD-2CADC655E7F7}" sibTransId="{7579FC98-C3EA-4B06-B8BD-D63050EF94C6}"/>
    <dgm:cxn modelId="{64A19112-9E0B-4845-AC7B-013A150DB48A}" type="presOf" srcId="{5F327B44-EE9E-406E-B4F9-D361C77482C6}" destId="{6256BABF-161E-4A7D-839D-2C8CDC5B9C24}" srcOrd="0" destOrd="1" presId="urn:microsoft.com/office/officeart/2005/8/layout/vList5"/>
    <dgm:cxn modelId="{4E75055C-85A4-441A-AAFD-537B12A7FCB9}" type="presOf" srcId="{D8EA7697-50D0-49C3-9EB7-6281D28BA423}" destId="{7178DD5F-E41C-4E58-BD67-B12F9754D5E3}" srcOrd="0" destOrd="2" presId="urn:microsoft.com/office/officeart/2005/8/layout/vList5"/>
    <dgm:cxn modelId="{84DD2645-2431-46F9-9BEF-9620144FF399}" type="presOf" srcId="{46ADB22D-DDDA-4EE2-A1E3-2FBDD2BD1058}" destId="{047E52C6-C004-4809-A693-860D8BF37C01}" srcOrd="0" destOrd="0" presId="urn:microsoft.com/office/officeart/2005/8/layout/vList5"/>
    <dgm:cxn modelId="{D9281766-01A5-4578-B423-8A13224239FD}" srcId="{46ADB22D-DDDA-4EE2-A1E3-2FBDD2BD1058}" destId="{4CF91C92-3980-4EB3-92E2-4476B78A29D2}" srcOrd="2" destOrd="0" parTransId="{A8F6BAF5-EF79-406A-9E64-6F79564E89F4}" sibTransId="{C720839D-E671-4313-8C5C-283E84EE92A9}"/>
    <dgm:cxn modelId="{E36FB96E-B74E-45F3-88D8-32BCC7B7245C}" type="presOf" srcId="{4CF91C92-3980-4EB3-92E2-4476B78A29D2}" destId="{5BC82A46-6433-46F6-8095-623A23EF2471}" srcOrd="0" destOrd="0" presId="urn:microsoft.com/office/officeart/2005/8/layout/vList5"/>
    <dgm:cxn modelId="{7B31C257-F50E-4F29-B2E2-C555BD0BDE46}" srcId="{46ADB22D-DDDA-4EE2-A1E3-2FBDD2BD1058}" destId="{57F76F34-46DC-4D44-988F-16D38D934FAB}" srcOrd="1" destOrd="0" parTransId="{A2FAADFB-82D0-4920-9AD4-E07252904E87}" sibTransId="{1348F561-28E6-4D12-AA0F-6971C49EF939}"/>
    <dgm:cxn modelId="{33C9B899-2C57-4D2F-94D7-90F0BE3EACCD}" srcId="{57F76F34-46DC-4D44-988F-16D38D934FAB}" destId="{1D056967-2E77-4A2C-B294-BB686972F334}" srcOrd="1" destOrd="0" parTransId="{928FB298-057E-4871-A308-9B2E7DF01327}" sibTransId="{2CD86E14-B0C3-4143-8118-8BE8D12DFE66}"/>
    <dgm:cxn modelId="{DDF754B0-3FDB-4A58-81A6-E982673C0757}" type="presOf" srcId="{B686AE48-019C-4E1E-8E43-E873AFD417E1}" destId="{E5B6FC87-763E-4C5A-965B-31A132C7D28B}" srcOrd="0" destOrd="0" presId="urn:microsoft.com/office/officeart/2005/8/layout/vList5"/>
    <dgm:cxn modelId="{F2AF69BD-F083-4FDE-A80F-AA24D0657F9B}" type="presOf" srcId="{AA450597-C68B-4202-9ABA-4675E7AA16D4}" destId="{6256BABF-161E-4A7D-839D-2C8CDC5B9C24}" srcOrd="0" destOrd="0" presId="urn:microsoft.com/office/officeart/2005/8/layout/vList5"/>
    <dgm:cxn modelId="{9D68B3C2-6077-4990-9E0D-04EF69861354}" srcId="{4CF91C92-3980-4EB3-92E2-4476B78A29D2}" destId="{5F327B44-EE9E-406E-B4F9-D361C77482C6}" srcOrd="1" destOrd="0" parTransId="{6F1F5F66-FC47-4534-AD5E-E9B3F835477D}" sibTransId="{79B9087F-CFDA-451E-81BD-020B79C9F6DC}"/>
    <dgm:cxn modelId="{C4B322C7-24B3-4AF3-9BDA-F06A4A8ED2F4}" type="presOf" srcId="{1D056967-2E77-4A2C-B294-BB686972F334}" destId="{7178DD5F-E41C-4E58-BD67-B12F9754D5E3}" srcOrd="0" destOrd="1" presId="urn:microsoft.com/office/officeart/2005/8/layout/vList5"/>
    <dgm:cxn modelId="{18B36CCA-A85F-4EAE-BEDD-5812BA45467E}" srcId="{57F76F34-46DC-4D44-988F-16D38D934FAB}" destId="{D8EA7697-50D0-49C3-9EB7-6281D28BA423}" srcOrd="2" destOrd="0" parTransId="{26E050DD-3E25-4B9F-98C1-8AE02EB76528}" sibTransId="{DFB086B7-456E-4251-BFF2-74585693B07B}"/>
    <dgm:cxn modelId="{5EEC07D2-E1E1-424C-80AE-CAB3A45E2DDA}" srcId="{46ADB22D-DDDA-4EE2-A1E3-2FBDD2BD1058}" destId="{B686AE48-019C-4E1E-8E43-E873AFD417E1}" srcOrd="0" destOrd="0" parTransId="{44302BD2-0310-4404-89D1-8D51687D407C}" sibTransId="{445465A6-3B64-4640-A27F-EE0701FB8D22}"/>
    <dgm:cxn modelId="{27B54CD8-8FFE-4FD3-879F-9C577EC9656F}" type="presOf" srcId="{AA958B7D-80AB-43C6-93EC-E2386CB4D361}" destId="{7178DD5F-E41C-4E58-BD67-B12F9754D5E3}" srcOrd="0" destOrd="0" presId="urn:microsoft.com/office/officeart/2005/8/layout/vList5"/>
    <dgm:cxn modelId="{BC825FD9-364A-444A-80B3-A19099FACDEA}" srcId="{57F76F34-46DC-4D44-988F-16D38D934FAB}" destId="{AA958B7D-80AB-43C6-93EC-E2386CB4D361}" srcOrd="0" destOrd="0" parTransId="{59C9CC26-7477-4680-B8FC-1CDE270E6698}" sibTransId="{989D319A-5999-450A-A5C8-A39EE88969C0}"/>
    <dgm:cxn modelId="{C1CE616F-C3E3-4D6F-A554-F77A79D30B24}" type="presParOf" srcId="{047E52C6-C004-4809-A693-860D8BF37C01}" destId="{86FDFD20-D9F0-448E-988B-EFEB1F203969}" srcOrd="0" destOrd="0" presId="urn:microsoft.com/office/officeart/2005/8/layout/vList5"/>
    <dgm:cxn modelId="{899FC3E6-13C9-4709-8972-4DA8FB47DE8B}" type="presParOf" srcId="{86FDFD20-D9F0-448E-988B-EFEB1F203969}" destId="{E5B6FC87-763E-4C5A-965B-31A132C7D28B}" srcOrd="0" destOrd="0" presId="urn:microsoft.com/office/officeart/2005/8/layout/vList5"/>
    <dgm:cxn modelId="{933C91EB-7321-4C2A-ACBA-6C3EC5D5D1EA}" type="presParOf" srcId="{047E52C6-C004-4809-A693-860D8BF37C01}" destId="{9BF99873-CB1A-4A53-8797-CF68E5DF0461}" srcOrd="1" destOrd="0" presId="urn:microsoft.com/office/officeart/2005/8/layout/vList5"/>
    <dgm:cxn modelId="{61183B9F-1957-4361-8815-559BE64126B9}" type="presParOf" srcId="{047E52C6-C004-4809-A693-860D8BF37C01}" destId="{5DA75D80-EE66-4C5E-9D72-0DC2558978B4}" srcOrd="2" destOrd="0" presId="urn:microsoft.com/office/officeart/2005/8/layout/vList5"/>
    <dgm:cxn modelId="{B2D63BC6-4660-4BF0-A841-27BDED7403E9}" type="presParOf" srcId="{5DA75D80-EE66-4C5E-9D72-0DC2558978B4}" destId="{2436E204-5F2B-463D-B0D3-44F270814801}" srcOrd="0" destOrd="0" presId="urn:microsoft.com/office/officeart/2005/8/layout/vList5"/>
    <dgm:cxn modelId="{2DB7C721-DC58-4604-9465-D38768B92C5D}" type="presParOf" srcId="{5DA75D80-EE66-4C5E-9D72-0DC2558978B4}" destId="{7178DD5F-E41C-4E58-BD67-B12F9754D5E3}" srcOrd="1" destOrd="0" presId="urn:microsoft.com/office/officeart/2005/8/layout/vList5"/>
    <dgm:cxn modelId="{8C64C880-342D-48F8-A623-055851DAE109}" type="presParOf" srcId="{047E52C6-C004-4809-A693-860D8BF37C01}" destId="{E2735833-DD28-4120-B39B-D7A6DE04C261}" srcOrd="3" destOrd="0" presId="urn:microsoft.com/office/officeart/2005/8/layout/vList5"/>
    <dgm:cxn modelId="{1430408C-FB14-4051-BEF6-292EA30CAF09}" type="presParOf" srcId="{047E52C6-C004-4809-A693-860D8BF37C01}" destId="{55CC1AB2-950A-4A28-ADBE-138DCCF75E4C}" srcOrd="4" destOrd="0" presId="urn:microsoft.com/office/officeart/2005/8/layout/vList5"/>
    <dgm:cxn modelId="{1C84A1CF-C365-45FE-B05F-8FFDEE2A66F4}" type="presParOf" srcId="{55CC1AB2-950A-4A28-ADBE-138DCCF75E4C}" destId="{5BC82A46-6433-46F6-8095-623A23EF2471}" srcOrd="0" destOrd="0" presId="urn:microsoft.com/office/officeart/2005/8/layout/vList5"/>
    <dgm:cxn modelId="{E4C58FB9-65D7-4358-88DA-CC95D140144A}" type="presParOf" srcId="{55CC1AB2-950A-4A28-ADBE-138DCCF75E4C}" destId="{6256BABF-161E-4A7D-839D-2C8CDC5B9C2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95215-673E-4328-B1A7-E9817D6FD21A}">
      <dsp:nvSpPr>
        <dsp:cNvPr id="0" name=""/>
        <dsp:cNvSpPr/>
      </dsp:nvSpPr>
      <dsp:spPr>
        <a:xfrm>
          <a:off x="0" y="226606"/>
          <a:ext cx="6263640" cy="15590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b="1" kern="1200" dirty="0"/>
            <a:t>Welcome</a:t>
          </a:r>
          <a:endParaRPr lang="en-US" sz="6500" kern="1200" dirty="0"/>
        </a:p>
      </dsp:txBody>
      <dsp:txXfrm>
        <a:off x="76105" y="302711"/>
        <a:ext cx="6111430" cy="1406815"/>
      </dsp:txXfrm>
    </dsp:sp>
    <dsp:sp modelId="{267D97DC-6345-46B0-93F4-8E2B254F7D27}">
      <dsp:nvSpPr>
        <dsp:cNvPr id="0" name=""/>
        <dsp:cNvSpPr/>
      </dsp:nvSpPr>
      <dsp:spPr>
        <a:xfrm>
          <a:off x="0" y="1972831"/>
          <a:ext cx="6263640" cy="1559025"/>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b="1" kern="1200"/>
            <a:t>Training </a:t>
          </a:r>
          <a:endParaRPr lang="en-US" sz="6500" kern="1200"/>
        </a:p>
      </dsp:txBody>
      <dsp:txXfrm>
        <a:off x="76105" y="2048936"/>
        <a:ext cx="6111430" cy="1406815"/>
      </dsp:txXfrm>
    </dsp:sp>
    <dsp:sp modelId="{663E82DC-A2C7-452D-85AD-F636440AF8F7}">
      <dsp:nvSpPr>
        <dsp:cNvPr id="0" name=""/>
        <dsp:cNvSpPr/>
      </dsp:nvSpPr>
      <dsp:spPr>
        <a:xfrm>
          <a:off x="0" y="3719056"/>
          <a:ext cx="6263640" cy="1559025"/>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b="1" kern="1200"/>
            <a:t>Closing </a:t>
          </a:r>
          <a:endParaRPr lang="en-US" sz="6500" kern="1200"/>
        </a:p>
      </dsp:txBody>
      <dsp:txXfrm>
        <a:off x="76105" y="3795161"/>
        <a:ext cx="6111430" cy="14068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4EE4E-202B-4C74-B951-ED002C517FE8}">
      <dsp:nvSpPr>
        <dsp:cNvPr id="0" name=""/>
        <dsp:cNvSpPr/>
      </dsp:nvSpPr>
      <dsp:spPr>
        <a:xfrm>
          <a:off x="130938" y="1393"/>
          <a:ext cx="4224635" cy="26826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628B4A-1D5B-4A63-BEAE-A2F2B2A5519B}">
      <dsp:nvSpPr>
        <dsp:cNvPr id="0" name=""/>
        <dsp:cNvSpPr/>
      </dsp:nvSpPr>
      <dsp:spPr>
        <a:xfrm>
          <a:off x="600342" y="447327"/>
          <a:ext cx="4224635" cy="26826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Field education is the signature pedagogy in social work education</a:t>
          </a:r>
        </a:p>
      </dsp:txBody>
      <dsp:txXfrm>
        <a:off x="678914" y="525899"/>
        <a:ext cx="4067491" cy="2525499"/>
      </dsp:txXfrm>
    </dsp:sp>
    <dsp:sp modelId="{99C3DB08-BBFF-468C-81F2-C0D1BB6016EB}">
      <dsp:nvSpPr>
        <dsp:cNvPr id="0" name=""/>
        <dsp:cNvSpPr/>
      </dsp:nvSpPr>
      <dsp:spPr>
        <a:xfrm>
          <a:off x="5294381" y="1393"/>
          <a:ext cx="4224635" cy="26826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A10B94-1A5F-4669-987E-6CDBF1ED38EF}">
      <dsp:nvSpPr>
        <dsp:cNvPr id="0" name=""/>
        <dsp:cNvSpPr/>
      </dsp:nvSpPr>
      <dsp:spPr>
        <a:xfrm>
          <a:off x="5763785" y="447327"/>
          <a:ext cx="4224635" cy="26826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Like all accredited social work programs, the School of Social Work utilizes a competency-based approach to identify and assess what students demonstrate in practice.</a:t>
          </a:r>
        </a:p>
      </dsp:txBody>
      <dsp:txXfrm>
        <a:off x="5842357" y="525899"/>
        <a:ext cx="4067491" cy="25254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BE19B-02D9-4788-862B-01CF5A913117}">
      <dsp:nvSpPr>
        <dsp:cNvPr id="0" name=""/>
        <dsp:cNvSpPr/>
      </dsp:nvSpPr>
      <dsp:spPr>
        <a:xfrm>
          <a:off x="2023872" y="363"/>
          <a:ext cx="8095488" cy="49019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7075" tIns="124509" rIns="157075" bIns="124509" numCol="1" spcCol="1270" anchor="ctr" anchorCtr="0">
          <a:noAutofit/>
        </a:bodyPr>
        <a:lstStyle/>
        <a:p>
          <a:pPr marL="0" lvl="0" indent="0" algn="l" defTabSz="755650">
            <a:lnSpc>
              <a:spcPct val="90000"/>
            </a:lnSpc>
            <a:spcBef>
              <a:spcPct val="0"/>
            </a:spcBef>
            <a:spcAft>
              <a:spcPct val="35000"/>
            </a:spcAft>
            <a:buNone/>
          </a:pPr>
          <a:r>
            <a:rPr lang="en-US" sz="1700" kern="1200"/>
            <a:t>Demonstrate Ethical and Professional Behavior</a:t>
          </a:r>
        </a:p>
      </dsp:txBody>
      <dsp:txXfrm>
        <a:off x="2023872" y="363"/>
        <a:ext cx="8095488" cy="490192"/>
      </dsp:txXfrm>
    </dsp:sp>
    <dsp:sp modelId="{A8421B09-60BD-45CA-8153-E915171997AC}">
      <dsp:nvSpPr>
        <dsp:cNvPr id="0" name=""/>
        <dsp:cNvSpPr/>
      </dsp:nvSpPr>
      <dsp:spPr>
        <a:xfrm>
          <a:off x="0" y="363"/>
          <a:ext cx="2023872" cy="49019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097" tIns="48420" rIns="107097" bIns="48420" numCol="1" spcCol="1270" anchor="ctr" anchorCtr="0">
          <a:noAutofit/>
        </a:bodyPr>
        <a:lstStyle/>
        <a:p>
          <a:pPr marL="0" lvl="0" indent="0" algn="ctr" defTabSz="933450">
            <a:lnSpc>
              <a:spcPct val="90000"/>
            </a:lnSpc>
            <a:spcBef>
              <a:spcPct val="0"/>
            </a:spcBef>
            <a:spcAft>
              <a:spcPct val="35000"/>
            </a:spcAft>
            <a:buNone/>
          </a:pPr>
          <a:r>
            <a:rPr lang="en-US" sz="2100" kern="1200" dirty="0"/>
            <a:t>Demonstrate</a:t>
          </a:r>
        </a:p>
      </dsp:txBody>
      <dsp:txXfrm>
        <a:off x="0" y="363"/>
        <a:ext cx="2023872" cy="490192"/>
      </dsp:txXfrm>
    </dsp:sp>
    <dsp:sp modelId="{79C2C5A0-DA37-4475-A5E4-86B115670549}">
      <dsp:nvSpPr>
        <dsp:cNvPr id="0" name=""/>
        <dsp:cNvSpPr/>
      </dsp:nvSpPr>
      <dsp:spPr>
        <a:xfrm>
          <a:off x="2023872" y="519967"/>
          <a:ext cx="8095488" cy="490192"/>
        </a:xfrm>
        <a:prstGeom prst="rect">
          <a:avLst/>
        </a:prstGeom>
        <a:solidFill>
          <a:schemeClr val="accent2">
            <a:tint val="40000"/>
            <a:alpha val="90000"/>
            <a:hueOff val="-106153"/>
            <a:satOff val="-9418"/>
            <a:lumOff val="-96"/>
            <a:alphaOff val="0"/>
          </a:schemeClr>
        </a:solidFill>
        <a:ln w="12700" cap="flat" cmpd="sng" algn="ctr">
          <a:solidFill>
            <a:schemeClr val="accent2">
              <a:tint val="40000"/>
              <a:alpha val="90000"/>
              <a:hueOff val="-106153"/>
              <a:satOff val="-9418"/>
              <a:lumOff val="-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7075" tIns="124509" rIns="157075" bIns="124509" numCol="1" spcCol="1270" anchor="ctr" anchorCtr="0">
          <a:noAutofit/>
        </a:bodyPr>
        <a:lstStyle/>
        <a:p>
          <a:pPr marL="0" lvl="0" indent="0" algn="l" defTabSz="755650">
            <a:lnSpc>
              <a:spcPct val="90000"/>
            </a:lnSpc>
            <a:spcBef>
              <a:spcPct val="0"/>
            </a:spcBef>
            <a:spcAft>
              <a:spcPct val="35000"/>
            </a:spcAft>
            <a:buNone/>
          </a:pPr>
          <a:r>
            <a:rPr lang="en-US" sz="1700" kern="1200"/>
            <a:t>Engage Diversity and Difference in Practice</a:t>
          </a:r>
        </a:p>
      </dsp:txBody>
      <dsp:txXfrm>
        <a:off x="2023872" y="519967"/>
        <a:ext cx="8095488" cy="490192"/>
      </dsp:txXfrm>
    </dsp:sp>
    <dsp:sp modelId="{2ED0C347-80A2-4BAA-88ED-FBB22FEFDC2C}">
      <dsp:nvSpPr>
        <dsp:cNvPr id="0" name=""/>
        <dsp:cNvSpPr/>
      </dsp:nvSpPr>
      <dsp:spPr>
        <a:xfrm>
          <a:off x="0" y="519967"/>
          <a:ext cx="2023872" cy="490192"/>
        </a:xfrm>
        <a:prstGeom prst="rect">
          <a:avLst/>
        </a:prstGeom>
        <a:solidFill>
          <a:schemeClr val="accent2">
            <a:hueOff val="-181920"/>
            <a:satOff val="-10491"/>
            <a:lumOff val="1078"/>
            <a:alphaOff val="0"/>
          </a:schemeClr>
        </a:solidFill>
        <a:ln w="12700" cap="flat" cmpd="sng" algn="ctr">
          <a:solidFill>
            <a:schemeClr val="accent2">
              <a:hueOff val="-181920"/>
              <a:satOff val="-10491"/>
              <a:lumOff val="107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097" tIns="48420" rIns="107097" bIns="48420" numCol="1" spcCol="1270" anchor="ctr" anchorCtr="0">
          <a:noAutofit/>
        </a:bodyPr>
        <a:lstStyle/>
        <a:p>
          <a:pPr marL="0" lvl="0" indent="0" algn="ctr" defTabSz="933450">
            <a:lnSpc>
              <a:spcPct val="90000"/>
            </a:lnSpc>
            <a:spcBef>
              <a:spcPct val="0"/>
            </a:spcBef>
            <a:spcAft>
              <a:spcPct val="35000"/>
            </a:spcAft>
            <a:buNone/>
          </a:pPr>
          <a:r>
            <a:rPr lang="en-US" sz="2100" kern="1200"/>
            <a:t>Engage</a:t>
          </a:r>
        </a:p>
      </dsp:txBody>
      <dsp:txXfrm>
        <a:off x="0" y="519967"/>
        <a:ext cx="2023872" cy="490192"/>
      </dsp:txXfrm>
    </dsp:sp>
    <dsp:sp modelId="{F29508FC-6895-4FC5-A174-E5C91FD106B9}">
      <dsp:nvSpPr>
        <dsp:cNvPr id="0" name=""/>
        <dsp:cNvSpPr/>
      </dsp:nvSpPr>
      <dsp:spPr>
        <a:xfrm>
          <a:off x="2023872" y="1039570"/>
          <a:ext cx="8095488" cy="490192"/>
        </a:xfrm>
        <a:prstGeom prst="rect">
          <a:avLst/>
        </a:prstGeom>
        <a:solidFill>
          <a:schemeClr val="accent2">
            <a:tint val="40000"/>
            <a:alpha val="90000"/>
            <a:hueOff val="-212306"/>
            <a:satOff val="-18836"/>
            <a:lumOff val="-192"/>
            <a:alphaOff val="0"/>
          </a:schemeClr>
        </a:solidFill>
        <a:ln w="12700" cap="flat" cmpd="sng" algn="ctr">
          <a:solidFill>
            <a:schemeClr val="accent2">
              <a:tint val="40000"/>
              <a:alpha val="90000"/>
              <a:hueOff val="-212306"/>
              <a:satOff val="-18836"/>
              <a:lumOff val="-1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7075" tIns="124509" rIns="157075" bIns="124509" numCol="1" spcCol="1270" anchor="ctr" anchorCtr="0">
          <a:noAutofit/>
        </a:bodyPr>
        <a:lstStyle/>
        <a:p>
          <a:pPr marL="0" lvl="0" indent="0" algn="l" defTabSz="755650">
            <a:lnSpc>
              <a:spcPct val="90000"/>
            </a:lnSpc>
            <a:spcBef>
              <a:spcPct val="0"/>
            </a:spcBef>
            <a:spcAft>
              <a:spcPct val="35000"/>
            </a:spcAft>
            <a:buNone/>
          </a:pPr>
          <a:r>
            <a:rPr lang="en-US" sz="1700" kern="1200"/>
            <a:t>Advance Human Rights and Social, Economic, and Environmental Justice</a:t>
          </a:r>
        </a:p>
      </dsp:txBody>
      <dsp:txXfrm>
        <a:off x="2023872" y="1039570"/>
        <a:ext cx="8095488" cy="490192"/>
      </dsp:txXfrm>
    </dsp:sp>
    <dsp:sp modelId="{DE3E94C7-7C69-4213-ACDC-16B886645177}">
      <dsp:nvSpPr>
        <dsp:cNvPr id="0" name=""/>
        <dsp:cNvSpPr/>
      </dsp:nvSpPr>
      <dsp:spPr>
        <a:xfrm>
          <a:off x="0" y="1039570"/>
          <a:ext cx="2023872" cy="490192"/>
        </a:xfrm>
        <a:prstGeom prst="rect">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097" tIns="48420" rIns="107097" bIns="48420" numCol="1" spcCol="1270" anchor="ctr" anchorCtr="0">
          <a:noAutofit/>
        </a:bodyPr>
        <a:lstStyle/>
        <a:p>
          <a:pPr marL="0" lvl="0" indent="0" algn="ctr" defTabSz="933450">
            <a:lnSpc>
              <a:spcPct val="90000"/>
            </a:lnSpc>
            <a:spcBef>
              <a:spcPct val="0"/>
            </a:spcBef>
            <a:spcAft>
              <a:spcPct val="35000"/>
            </a:spcAft>
            <a:buNone/>
          </a:pPr>
          <a:r>
            <a:rPr lang="en-US" sz="2100" kern="1200"/>
            <a:t>Advance</a:t>
          </a:r>
        </a:p>
      </dsp:txBody>
      <dsp:txXfrm>
        <a:off x="0" y="1039570"/>
        <a:ext cx="2023872" cy="490192"/>
      </dsp:txXfrm>
    </dsp:sp>
    <dsp:sp modelId="{7F15039C-F6D7-4804-BAB9-FF5E2A482566}">
      <dsp:nvSpPr>
        <dsp:cNvPr id="0" name=""/>
        <dsp:cNvSpPr/>
      </dsp:nvSpPr>
      <dsp:spPr>
        <a:xfrm>
          <a:off x="2023872" y="1559174"/>
          <a:ext cx="8095488" cy="490192"/>
        </a:xfrm>
        <a:prstGeom prst="rect">
          <a:avLst/>
        </a:prstGeom>
        <a:solidFill>
          <a:schemeClr val="accent2">
            <a:tint val="40000"/>
            <a:alpha val="90000"/>
            <a:hueOff val="-318460"/>
            <a:satOff val="-28255"/>
            <a:lumOff val="-288"/>
            <a:alphaOff val="0"/>
          </a:schemeClr>
        </a:solidFill>
        <a:ln w="12700" cap="flat" cmpd="sng" algn="ctr">
          <a:solidFill>
            <a:schemeClr val="accent2">
              <a:tint val="40000"/>
              <a:alpha val="90000"/>
              <a:hueOff val="-318460"/>
              <a:satOff val="-28255"/>
              <a:lumOff val="-2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7075" tIns="124509" rIns="157075" bIns="124509" numCol="1" spcCol="1270" anchor="ctr" anchorCtr="0">
          <a:noAutofit/>
        </a:bodyPr>
        <a:lstStyle/>
        <a:p>
          <a:pPr marL="0" lvl="0" indent="0" algn="l" defTabSz="755650">
            <a:lnSpc>
              <a:spcPct val="90000"/>
            </a:lnSpc>
            <a:spcBef>
              <a:spcPct val="0"/>
            </a:spcBef>
            <a:spcAft>
              <a:spcPct val="35000"/>
            </a:spcAft>
            <a:buNone/>
          </a:pPr>
          <a:r>
            <a:rPr lang="en-US" sz="1700" kern="1200" dirty="0"/>
            <a:t>Engage in Practice-informed Research and Research-informed Practice</a:t>
          </a:r>
        </a:p>
      </dsp:txBody>
      <dsp:txXfrm>
        <a:off x="2023872" y="1559174"/>
        <a:ext cx="8095488" cy="490192"/>
      </dsp:txXfrm>
    </dsp:sp>
    <dsp:sp modelId="{45E6E95A-A47D-45D0-839A-76C126F168FC}">
      <dsp:nvSpPr>
        <dsp:cNvPr id="0" name=""/>
        <dsp:cNvSpPr/>
      </dsp:nvSpPr>
      <dsp:spPr>
        <a:xfrm>
          <a:off x="0" y="1559174"/>
          <a:ext cx="2023872" cy="490192"/>
        </a:xfrm>
        <a:prstGeom prst="rect">
          <a:avLst/>
        </a:prstGeom>
        <a:solidFill>
          <a:schemeClr val="accent2">
            <a:hueOff val="-545761"/>
            <a:satOff val="-31473"/>
            <a:lumOff val="3235"/>
            <a:alphaOff val="0"/>
          </a:schemeClr>
        </a:solidFill>
        <a:ln w="12700" cap="flat" cmpd="sng" algn="ctr">
          <a:solidFill>
            <a:schemeClr val="accent2">
              <a:hueOff val="-545761"/>
              <a:satOff val="-31473"/>
              <a:lumOff val="3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097" tIns="48420" rIns="107097" bIns="48420" numCol="1" spcCol="1270" anchor="ctr" anchorCtr="0">
          <a:noAutofit/>
        </a:bodyPr>
        <a:lstStyle/>
        <a:p>
          <a:pPr marL="0" lvl="0" indent="0" algn="ctr" defTabSz="933450">
            <a:lnSpc>
              <a:spcPct val="90000"/>
            </a:lnSpc>
            <a:spcBef>
              <a:spcPct val="0"/>
            </a:spcBef>
            <a:spcAft>
              <a:spcPct val="35000"/>
            </a:spcAft>
            <a:buNone/>
          </a:pPr>
          <a:r>
            <a:rPr lang="en-US" sz="2100" kern="1200" dirty="0"/>
            <a:t>Engage</a:t>
          </a:r>
        </a:p>
      </dsp:txBody>
      <dsp:txXfrm>
        <a:off x="0" y="1559174"/>
        <a:ext cx="2023872" cy="490192"/>
      </dsp:txXfrm>
    </dsp:sp>
    <dsp:sp modelId="{F02157A0-2B2C-49F4-88CC-8C383BF3D902}">
      <dsp:nvSpPr>
        <dsp:cNvPr id="0" name=""/>
        <dsp:cNvSpPr/>
      </dsp:nvSpPr>
      <dsp:spPr>
        <a:xfrm>
          <a:off x="2023872" y="2078778"/>
          <a:ext cx="8095488" cy="490192"/>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7075" tIns="124509" rIns="157075" bIns="124509" numCol="1" spcCol="1270" anchor="ctr" anchorCtr="0">
          <a:noAutofit/>
        </a:bodyPr>
        <a:lstStyle/>
        <a:p>
          <a:pPr marL="0" lvl="0" indent="0" algn="l" defTabSz="755650">
            <a:lnSpc>
              <a:spcPct val="90000"/>
            </a:lnSpc>
            <a:spcBef>
              <a:spcPct val="0"/>
            </a:spcBef>
            <a:spcAft>
              <a:spcPct val="35000"/>
            </a:spcAft>
            <a:buNone/>
          </a:pPr>
          <a:r>
            <a:rPr lang="en-US" sz="1700" kern="1200"/>
            <a:t>Engage in Policy Practice</a:t>
          </a:r>
        </a:p>
      </dsp:txBody>
      <dsp:txXfrm>
        <a:off x="2023872" y="2078778"/>
        <a:ext cx="8095488" cy="490192"/>
      </dsp:txXfrm>
    </dsp:sp>
    <dsp:sp modelId="{A62B5433-E737-4912-86A7-2EC5FBD39FFA}">
      <dsp:nvSpPr>
        <dsp:cNvPr id="0" name=""/>
        <dsp:cNvSpPr/>
      </dsp:nvSpPr>
      <dsp:spPr>
        <a:xfrm>
          <a:off x="0" y="2078778"/>
          <a:ext cx="2023872" cy="490192"/>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097" tIns="48420" rIns="107097" bIns="48420" numCol="1" spcCol="1270" anchor="ctr" anchorCtr="0">
          <a:noAutofit/>
        </a:bodyPr>
        <a:lstStyle/>
        <a:p>
          <a:pPr marL="0" lvl="0" indent="0" algn="ctr" defTabSz="933450">
            <a:lnSpc>
              <a:spcPct val="90000"/>
            </a:lnSpc>
            <a:spcBef>
              <a:spcPct val="0"/>
            </a:spcBef>
            <a:spcAft>
              <a:spcPct val="35000"/>
            </a:spcAft>
            <a:buNone/>
          </a:pPr>
          <a:r>
            <a:rPr lang="en-US" sz="2100" kern="1200" dirty="0"/>
            <a:t>Engage</a:t>
          </a:r>
        </a:p>
      </dsp:txBody>
      <dsp:txXfrm>
        <a:off x="0" y="2078778"/>
        <a:ext cx="2023872" cy="490192"/>
      </dsp:txXfrm>
    </dsp:sp>
    <dsp:sp modelId="{62E626DB-17CD-4DD4-9927-46D00D46AA1E}">
      <dsp:nvSpPr>
        <dsp:cNvPr id="0" name=""/>
        <dsp:cNvSpPr/>
      </dsp:nvSpPr>
      <dsp:spPr>
        <a:xfrm>
          <a:off x="2023872" y="2598382"/>
          <a:ext cx="8095488" cy="490192"/>
        </a:xfrm>
        <a:prstGeom prst="rect">
          <a:avLst/>
        </a:prstGeom>
        <a:solidFill>
          <a:schemeClr val="accent2">
            <a:tint val="40000"/>
            <a:alpha val="90000"/>
            <a:hueOff val="-530766"/>
            <a:satOff val="-47091"/>
            <a:lumOff val="-481"/>
            <a:alphaOff val="0"/>
          </a:schemeClr>
        </a:solidFill>
        <a:ln w="12700" cap="flat" cmpd="sng" algn="ctr">
          <a:solidFill>
            <a:schemeClr val="accent2">
              <a:tint val="40000"/>
              <a:alpha val="90000"/>
              <a:hueOff val="-530766"/>
              <a:satOff val="-47091"/>
              <a:lumOff val="-4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7075" tIns="124509" rIns="157075" bIns="124509" numCol="1" spcCol="1270" anchor="ctr" anchorCtr="0">
          <a:noAutofit/>
        </a:bodyPr>
        <a:lstStyle/>
        <a:p>
          <a:pPr marL="0" lvl="0" indent="0" algn="l" defTabSz="755650">
            <a:lnSpc>
              <a:spcPct val="90000"/>
            </a:lnSpc>
            <a:spcBef>
              <a:spcPct val="0"/>
            </a:spcBef>
            <a:spcAft>
              <a:spcPct val="35000"/>
            </a:spcAft>
            <a:buNone/>
          </a:pPr>
          <a:r>
            <a:rPr lang="en-US" sz="1700" kern="1200"/>
            <a:t>Engage with Individuals, Families, Groups, Organizations, and Communities</a:t>
          </a:r>
        </a:p>
      </dsp:txBody>
      <dsp:txXfrm>
        <a:off x="2023872" y="2598382"/>
        <a:ext cx="8095488" cy="490192"/>
      </dsp:txXfrm>
    </dsp:sp>
    <dsp:sp modelId="{004C9C29-9236-4600-AF0A-CA6CAB074E72}">
      <dsp:nvSpPr>
        <dsp:cNvPr id="0" name=""/>
        <dsp:cNvSpPr/>
      </dsp:nvSpPr>
      <dsp:spPr>
        <a:xfrm>
          <a:off x="0" y="2598382"/>
          <a:ext cx="2023872" cy="490192"/>
        </a:xfrm>
        <a:prstGeom prst="rect">
          <a:avLst/>
        </a:prstGeom>
        <a:solidFill>
          <a:schemeClr val="accent2">
            <a:hueOff val="-909602"/>
            <a:satOff val="-52455"/>
            <a:lumOff val="5392"/>
            <a:alphaOff val="0"/>
          </a:schemeClr>
        </a:solidFill>
        <a:ln w="12700" cap="flat" cmpd="sng" algn="ctr">
          <a:solidFill>
            <a:schemeClr val="accent2">
              <a:hueOff val="-909602"/>
              <a:satOff val="-52455"/>
              <a:lumOff val="5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097" tIns="48420" rIns="107097" bIns="48420" numCol="1" spcCol="1270" anchor="ctr" anchorCtr="0">
          <a:noAutofit/>
        </a:bodyPr>
        <a:lstStyle/>
        <a:p>
          <a:pPr marL="0" lvl="0" indent="0" algn="ctr" defTabSz="933450">
            <a:lnSpc>
              <a:spcPct val="90000"/>
            </a:lnSpc>
            <a:spcBef>
              <a:spcPct val="0"/>
            </a:spcBef>
            <a:spcAft>
              <a:spcPct val="35000"/>
            </a:spcAft>
            <a:buNone/>
          </a:pPr>
          <a:r>
            <a:rPr lang="en-US" sz="2100" kern="1200"/>
            <a:t>Engage</a:t>
          </a:r>
        </a:p>
      </dsp:txBody>
      <dsp:txXfrm>
        <a:off x="0" y="2598382"/>
        <a:ext cx="2023872" cy="490192"/>
      </dsp:txXfrm>
    </dsp:sp>
    <dsp:sp modelId="{5F3BDE04-8CD4-40B5-BB91-DC24A1B5C898}">
      <dsp:nvSpPr>
        <dsp:cNvPr id="0" name=""/>
        <dsp:cNvSpPr/>
      </dsp:nvSpPr>
      <dsp:spPr>
        <a:xfrm>
          <a:off x="2023872" y="3117986"/>
          <a:ext cx="8095488" cy="490192"/>
        </a:xfrm>
        <a:prstGeom prst="rect">
          <a:avLst/>
        </a:prstGeom>
        <a:solidFill>
          <a:schemeClr val="accent2">
            <a:tint val="40000"/>
            <a:alpha val="90000"/>
            <a:hueOff val="-636919"/>
            <a:satOff val="-56510"/>
            <a:lumOff val="-577"/>
            <a:alphaOff val="0"/>
          </a:schemeClr>
        </a:solidFill>
        <a:ln w="12700" cap="flat" cmpd="sng" algn="ctr">
          <a:solidFill>
            <a:schemeClr val="accent2">
              <a:tint val="40000"/>
              <a:alpha val="90000"/>
              <a:hueOff val="-636919"/>
              <a:satOff val="-56510"/>
              <a:lumOff val="-5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7075" tIns="124509" rIns="157075" bIns="124509" numCol="1" spcCol="1270" anchor="ctr" anchorCtr="0">
          <a:noAutofit/>
        </a:bodyPr>
        <a:lstStyle/>
        <a:p>
          <a:pPr marL="0" lvl="0" indent="0" algn="l" defTabSz="755650">
            <a:lnSpc>
              <a:spcPct val="90000"/>
            </a:lnSpc>
            <a:spcBef>
              <a:spcPct val="0"/>
            </a:spcBef>
            <a:spcAft>
              <a:spcPct val="35000"/>
            </a:spcAft>
            <a:buNone/>
          </a:pPr>
          <a:r>
            <a:rPr lang="en-US" sz="1700" kern="1200"/>
            <a:t>Assess Individuals, Families, Groups, Organizations, and Communities </a:t>
          </a:r>
        </a:p>
      </dsp:txBody>
      <dsp:txXfrm>
        <a:off x="2023872" y="3117986"/>
        <a:ext cx="8095488" cy="490192"/>
      </dsp:txXfrm>
    </dsp:sp>
    <dsp:sp modelId="{A5F6E754-810E-4B60-827A-351E8E27A1D6}">
      <dsp:nvSpPr>
        <dsp:cNvPr id="0" name=""/>
        <dsp:cNvSpPr/>
      </dsp:nvSpPr>
      <dsp:spPr>
        <a:xfrm>
          <a:off x="0" y="3117986"/>
          <a:ext cx="2023872" cy="490192"/>
        </a:xfrm>
        <a:prstGeom prst="rect">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097" tIns="48420" rIns="107097" bIns="48420" numCol="1" spcCol="1270" anchor="ctr" anchorCtr="0">
          <a:noAutofit/>
        </a:bodyPr>
        <a:lstStyle/>
        <a:p>
          <a:pPr marL="0" lvl="0" indent="0" algn="ctr" defTabSz="933450">
            <a:lnSpc>
              <a:spcPct val="90000"/>
            </a:lnSpc>
            <a:spcBef>
              <a:spcPct val="0"/>
            </a:spcBef>
            <a:spcAft>
              <a:spcPct val="35000"/>
            </a:spcAft>
            <a:buNone/>
          </a:pPr>
          <a:r>
            <a:rPr lang="en-US" sz="2100" kern="1200"/>
            <a:t>Assess</a:t>
          </a:r>
        </a:p>
      </dsp:txBody>
      <dsp:txXfrm>
        <a:off x="0" y="3117986"/>
        <a:ext cx="2023872" cy="490192"/>
      </dsp:txXfrm>
    </dsp:sp>
    <dsp:sp modelId="{4720B610-0371-48AD-BEF8-9515F0A39167}">
      <dsp:nvSpPr>
        <dsp:cNvPr id="0" name=""/>
        <dsp:cNvSpPr/>
      </dsp:nvSpPr>
      <dsp:spPr>
        <a:xfrm>
          <a:off x="2023872" y="3637590"/>
          <a:ext cx="8095488" cy="490192"/>
        </a:xfrm>
        <a:prstGeom prst="rect">
          <a:avLst/>
        </a:prstGeom>
        <a:solidFill>
          <a:schemeClr val="accent2">
            <a:tint val="40000"/>
            <a:alpha val="90000"/>
            <a:hueOff val="-743073"/>
            <a:satOff val="-65928"/>
            <a:lumOff val="-673"/>
            <a:alphaOff val="0"/>
          </a:schemeClr>
        </a:solidFill>
        <a:ln w="12700" cap="flat" cmpd="sng" algn="ctr">
          <a:solidFill>
            <a:schemeClr val="accent2">
              <a:tint val="40000"/>
              <a:alpha val="90000"/>
              <a:hueOff val="-743073"/>
              <a:satOff val="-65928"/>
              <a:lumOff val="-67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7075" tIns="124509" rIns="157075" bIns="124509" numCol="1" spcCol="1270" anchor="ctr" anchorCtr="0">
          <a:noAutofit/>
        </a:bodyPr>
        <a:lstStyle/>
        <a:p>
          <a:pPr marL="0" lvl="0" indent="0" algn="l" defTabSz="755650">
            <a:lnSpc>
              <a:spcPct val="90000"/>
            </a:lnSpc>
            <a:spcBef>
              <a:spcPct val="0"/>
            </a:spcBef>
            <a:spcAft>
              <a:spcPct val="35000"/>
            </a:spcAft>
            <a:buNone/>
          </a:pPr>
          <a:r>
            <a:rPr lang="en-US" sz="1700" kern="1200"/>
            <a:t>Intervene with Individuals, Families, Groups, Organizations, and Communities</a:t>
          </a:r>
        </a:p>
      </dsp:txBody>
      <dsp:txXfrm>
        <a:off x="2023872" y="3637590"/>
        <a:ext cx="8095488" cy="490192"/>
      </dsp:txXfrm>
    </dsp:sp>
    <dsp:sp modelId="{EF0ECA28-1B49-4B56-9245-B8D5379372DB}">
      <dsp:nvSpPr>
        <dsp:cNvPr id="0" name=""/>
        <dsp:cNvSpPr/>
      </dsp:nvSpPr>
      <dsp:spPr>
        <a:xfrm>
          <a:off x="0" y="3637590"/>
          <a:ext cx="2023872" cy="490192"/>
        </a:xfrm>
        <a:prstGeom prst="rect">
          <a:avLst/>
        </a:prstGeom>
        <a:solidFill>
          <a:schemeClr val="accent2">
            <a:hueOff val="-1273443"/>
            <a:satOff val="-73437"/>
            <a:lumOff val="7549"/>
            <a:alphaOff val="0"/>
          </a:schemeClr>
        </a:solidFill>
        <a:ln w="12700" cap="flat" cmpd="sng" algn="ctr">
          <a:solidFill>
            <a:schemeClr val="accent2">
              <a:hueOff val="-1273443"/>
              <a:satOff val="-73437"/>
              <a:lumOff val="75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097" tIns="48420" rIns="107097" bIns="48420" numCol="1" spcCol="1270" anchor="ctr" anchorCtr="0">
          <a:noAutofit/>
        </a:bodyPr>
        <a:lstStyle/>
        <a:p>
          <a:pPr marL="0" lvl="0" indent="0" algn="ctr" defTabSz="933450">
            <a:lnSpc>
              <a:spcPct val="90000"/>
            </a:lnSpc>
            <a:spcBef>
              <a:spcPct val="0"/>
            </a:spcBef>
            <a:spcAft>
              <a:spcPct val="35000"/>
            </a:spcAft>
            <a:buNone/>
          </a:pPr>
          <a:r>
            <a:rPr lang="en-US" sz="2100" kern="1200"/>
            <a:t>Intervene</a:t>
          </a:r>
        </a:p>
      </dsp:txBody>
      <dsp:txXfrm>
        <a:off x="0" y="3637590"/>
        <a:ext cx="2023872" cy="490192"/>
      </dsp:txXfrm>
    </dsp:sp>
    <dsp:sp modelId="{16DC2CB6-F513-4D2C-9292-E2466B24FED9}">
      <dsp:nvSpPr>
        <dsp:cNvPr id="0" name=""/>
        <dsp:cNvSpPr/>
      </dsp:nvSpPr>
      <dsp:spPr>
        <a:xfrm>
          <a:off x="2023872" y="4157194"/>
          <a:ext cx="8095488" cy="490192"/>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7075" tIns="124509" rIns="157075" bIns="124509" numCol="1" spcCol="1270" anchor="ctr" anchorCtr="0">
          <a:noAutofit/>
        </a:bodyPr>
        <a:lstStyle/>
        <a:p>
          <a:pPr marL="0" lvl="0" indent="0" algn="l" defTabSz="755650">
            <a:lnSpc>
              <a:spcPct val="90000"/>
            </a:lnSpc>
            <a:spcBef>
              <a:spcPct val="0"/>
            </a:spcBef>
            <a:spcAft>
              <a:spcPct val="35000"/>
            </a:spcAft>
            <a:buNone/>
          </a:pPr>
          <a:r>
            <a:rPr lang="en-US" sz="1700" kern="1200"/>
            <a:t>Evaluate Practice with Individuals, Families, Groups, Organizations, and Communities</a:t>
          </a:r>
        </a:p>
      </dsp:txBody>
      <dsp:txXfrm>
        <a:off x="2023872" y="4157194"/>
        <a:ext cx="8095488" cy="490192"/>
      </dsp:txXfrm>
    </dsp:sp>
    <dsp:sp modelId="{09C75011-AD93-43C2-B313-61CCA5162E00}">
      <dsp:nvSpPr>
        <dsp:cNvPr id="0" name=""/>
        <dsp:cNvSpPr/>
      </dsp:nvSpPr>
      <dsp:spPr>
        <a:xfrm>
          <a:off x="0" y="4157194"/>
          <a:ext cx="2023872" cy="490192"/>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097" tIns="48420" rIns="107097" bIns="48420" numCol="1" spcCol="1270" anchor="ctr" anchorCtr="0">
          <a:noAutofit/>
        </a:bodyPr>
        <a:lstStyle/>
        <a:p>
          <a:pPr marL="0" lvl="0" indent="0" algn="ctr" defTabSz="933450">
            <a:lnSpc>
              <a:spcPct val="90000"/>
            </a:lnSpc>
            <a:spcBef>
              <a:spcPct val="0"/>
            </a:spcBef>
            <a:spcAft>
              <a:spcPct val="35000"/>
            </a:spcAft>
            <a:buNone/>
          </a:pPr>
          <a:r>
            <a:rPr lang="en-US" sz="2100" kern="1200"/>
            <a:t>Evaluate</a:t>
          </a:r>
        </a:p>
      </dsp:txBody>
      <dsp:txXfrm>
        <a:off x="0" y="4157194"/>
        <a:ext cx="2023872" cy="4901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FBE58-9264-4125-BAEE-ED22C5D1B751}">
      <dsp:nvSpPr>
        <dsp:cNvPr id="0" name=""/>
        <dsp:cNvSpPr/>
      </dsp:nvSpPr>
      <dsp:spPr>
        <a:xfrm>
          <a:off x="0" y="19778"/>
          <a:ext cx="7453086" cy="13425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Provides context for learning and professional development </a:t>
          </a:r>
        </a:p>
      </dsp:txBody>
      <dsp:txXfrm>
        <a:off x="65539" y="85317"/>
        <a:ext cx="7322008" cy="1211496"/>
      </dsp:txXfrm>
    </dsp:sp>
    <dsp:sp modelId="{35020864-367D-45D9-8D33-5E69C0733443}">
      <dsp:nvSpPr>
        <dsp:cNvPr id="0" name=""/>
        <dsp:cNvSpPr/>
      </dsp:nvSpPr>
      <dsp:spPr>
        <a:xfrm>
          <a:off x="0" y="1431473"/>
          <a:ext cx="7453086" cy="13425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An opportunity to step back from the immediate, intense experience of the work we do and consider what the experience really means </a:t>
          </a:r>
        </a:p>
      </dsp:txBody>
      <dsp:txXfrm>
        <a:off x="65539" y="1497012"/>
        <a:ext cx="7322008" cy="1211496"/>
      </dsp:txXfrm>
    </dsp:sp>
    <dsp:sp modelId="{1DA8643B-72C8-4BF3-A0AD-3CDFBCFB3AAE}">
      <dsp:nvSpPr>
        <dsp:cNvPr id="0" name=""/>
        <dsp:cNvSpPr/>
      </dsp:nvSpPr>
      <dsp:spPr>
        <a:xfrm>
          <a:off x="0" y="2843168"/>
          <a:ext cx="7453086" cy="13425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Allows the supervisee to examine their thoughts and feelings about their work and identify interventions that best meet the need of the client being served </a:t>
          </a:r>
        </a:p>
      </dsp:txBody>
      <dsp:txXfrm>
        <a:off x="65539" y="2908707"/>
        <a:ext cx="7322008" cy="1211496"/>
      </dsp:txXfrm>
    </dsp:sp>
    <dsp:sp modelId="{9F1A454D-7579-4922-87E5-D62E3A8201D2}">
      <dsp:nvSpPr>
        <dsp:cNvPr id="0" name=""/>
        <dsp:cNvSpPr/>
      </dsp:nvSpPr>
      <dsp:spPr>
        <a:xfrm>
          <a:off x="0" y="4254863"/>
          <a:ext cx="7453086" cy="13425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Goal is to create an environment in which the supervisee can do their best thinking and subsequent performance</a:t>
          </a:r>
        </a:p>
      </dsp:txBody>
      <dsp:txXfrm>
        <a:off x="65539" y="4320402"/>
        <a:ext cx="7322008" cy="12114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B5F795-8D4F-43E8-9B99-9FBF793156D3}">
      <dsp:nvSpPr>
        <dsp:cNvPr id="0" name=""/>
        <dsp:cNvSpPr/>
      </dsp:nvSpPr>
      <dsp:spPr>
        <a:xfrm>
          <a:off x="0" y="388336"/>
          <a:ext cx="10243457" cy="191360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A cluster of functions -- administrative, educational and supportive -- performed within the context of a positive relationship by a person (supervisor) to whom authority has been delegated to direct, coordinate, enhance and evaluate the on-the-job performance of the supervisee(s) for whose work s/he is held accountable. </a:t>
          </a:r>
        </a:p>
      </dsp:txBody>
      <dsp:txXfrm>
        <a:off x="93415" y="481751"/>
        <a:ext cx="10056627" cy="1726778"/>
      </dsp:txXfrm>
    </dsp:sp>
    <dsp:sp modelId="{6E7FEFDD-4A9E-4E8C-8C5A-2F9AF3E87789}">
      <dsp:nvSpPr>
        <dsp:cNvPr id="0" name=""/>
        <dsp:cNvSpPr/>
      </dsp:nvSpPr>
      <dsp:spPr>
        <a:xfrm>
          <a:off x="0" y="2365305"/>
          <a:ext cx="10243457" cy="1913608"/>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The primary goal of supervision is the establishment of an </a:t>
          </a:r>
          <a:r>
            <a:rPr lang="en-US" sz="2200" b="1" i="1" kern="1200" dirty="0"/>
            <a:t>on-going relationship </a:t>
          </a:r>
          <a:r>
            <a:rPr lang="en-US" sz="2200" kern="1200" dirty="0"/>
            <a:t>in which the supervisor designs specific learning tasks and teaching strategies related to the intern’s </a:t>
          </a:r>
          <a:r>
            <a:rPr lang="en-US" sz="2200" b="1" i="1" kern="1200" dirty="0"/>
            <a:t>development as a professional. </a:t>
          </a:r>
          <a:r>
            <a:rPr lang="en-US" sz="2200" kern="1200" dirty="0"/>
            <a:t>The supervisor empowers the intern to enter the profession by helping him/ her understand the core competencies of the profession. The supervisor guides the relationship to help him/her achieve success. </a:t>
          </a:r>
        </a:p>
      </dsp:txBody>
      <dsp:txXfrm>
        <a:off x="93415" y="2458720"/>
        <a:ext cx="10056627" cy="17267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D37D52-2D66-4C75-AD77-9BFCF48BE5E5}">
      <dsp:nvSpPr>
        <dsp:cNvPr id="0" name=""/>
        <dsp:cNvSpPr/>
      </dsp:nvSpPr>
      <dsp:spPr>
        <a:xfrm>
          <a:off x="0" y="6030209"/>
          <a:ext cx="1609164" cy="565406"/>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444" tIns="113792" rIns="114444" bIns="113792" numCol="1" spcCol="1270" anchor="ctr" anchorCtr="0">
          <a:noAutofit/>
        </a:bodyPr>
        <a:lstStyle/>
        <a:p>
          <a:pPr marL="0" lvl="0" indent="0" algn="ctr" defTabSz="711200">
            <a:lnSpc>
              <a:spcPct val="90000"/>
            </a:lnSpc>
            <a:spcBef>
              <a:spcPct val="0"/>
            </a:spcBef>
            <a:spcAft>
              <a:spcPct val="35000"/>
            </a:spcAft>
            <a:buNone/>
          </a:pPr>
          <a:r>
            <a:rPr lang="en-US" sz="1600" kern="1200"/>
            <a:t>Interview</a:t>
          </a:r>
        </a:p>
      </dsp:txBody>
      <dsp:txXfrm>
        <a:off x="0" y="6030209"/>
        <a:ext cx="1609164" cy="565406"/>
      </dsp:txXfrm>
    </dsp:sp>
    <dsp:sp modelId="{7AF24F3A-54B9-4F35-BD2B-89E51D8ECE3F}">
      <dsp:nvSpPr>
        <dsp:cNvPr id="0" name=""/>
        <dsp:cNvSpPr/>
      </dsp:nvSpPr>
      <dsp:spPr>
        <a:xfrm>
          <a:off x="1609164" y="6030209"/>
          <a:ext cx="4827494" cy="565406"/>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7924" tIns="177800" rIns="97924" bIns="177800" numCol="1" spcCol="1270" anchor="ctr" anchorCtr="0">
          <a:noAutofit/>
        </a:bodyPr>
        <a:lstStyle/>
        <a:p>
          <a:pPr marL="0" lvl="0" indent="0" algn="l" defTabSz="622300">
            <a:lnSpc>
              <a:spcPct val="90000"/>
            </a:lnSpc>
            <a:spcBef>
              <a:spcPct val="0"/>
            </a:spcBef>
            <a:spcAft>
              <a:spcPct val="35000"/>
            </a:spcAft>
            <a:buNone/>
          </a:pPr>
          <a:r>
            <a:rPr lang="en-US" sz="1400" kern="1200" dirty="0"/>
            <a:t>Interview with agency and if both parties are in agreement, identify start date and any necessary paperwork that must be completed. </a:t>
          </a:r>
        </a:p>
      </dsp:txBody>
      <dsp:txXfrm>
        <a:off x="1609164" y="6030209"/>
        <a:ext cx="4827494" cy="565406"/>
      </dsp:txXfrm>
    </dsp:sp>
    <dsp:sp modelId="{670EC992-DA7E-4636-80E6-2C47C0DC322A}">
      <dsp:nvSpPr>
        <dsp:cNvPr id="0" name=""/>
        <dsp:cNvSpPr/>
      </dsp:nvSpPr>
      <dsp:spPr>
        <a:xfrm rot="10800000">
          <a:off x="0" y="5169095"/>
          <a:ext cx="1609164" cy="869595"/>
        </a:xfrm>
        <a:prstGeom prst="upArrowCallout">
          <a:avLst>
            <a:gd name="adj1" fmla="val 5000"/>
            <a:gd name="adj2" fmla="val 10000"/>
            <a:gd name="adj3" fmla="val 15000"/>
            <a:gd name="adj4" fmla="val 64977"/>
          </a:avLst>
        </a:prstGeom>
        <a:solidFill>
          <a:schemeClr val="accent5">
            <a:hueOff val="-1050478"/>
            <a:satOff val="-1461"/>
            <a:lumOff val="-560"/>
            <a:alphaOff val="0"/>
          </a:schemeClr>
        </a:solidFill>
        <a:ln w="12700" cap="flat" cmpd="sng" algn="ctr">
          <a:solidFill>
            <a:schemeClr val="accent5">
              <a:hueOff val="-1050478"/>
              <a:satOff val="-1461"/>
              <a:lumOff val="-56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444" tIns="113792" rIns="114444" bIns="113792" numCol="1" spcCol="1270" anchor="ctr" anchorCtr="0">
          <a:noAutofit/>
        </a:bodyPr>
        <a:lstStyle/>
        <a:p>
          <a:pPr marL="0" lvl="0" indent="0" algn="ctr" defTabSz="711200">
            <a:lnSpc>
              <a:spcPct val="90000"/>
            </a:lnSpc>
            <a:spcBef>
              <a:spcPct val="0"/>
            </a:spcBef>
            <a:spcAft>
              <a:spcPct val="35000"/>
            </a:spcAft>
            <a:buNone/>
          </a:pPr>
          <a:r>
            <a:rPr lang="en-US" sz="1600" kern="1200"/>
            <a:t>Receive</a:t>
          </a:r>
        </a:p>
      </dsp:txBody>
      <dsp:txXfrm rot="-10800000">
        <a:off x="0" y="5169095"/>
        <a:ext cx="1609164" cy="565237"/>
      </dsp:txXfrm>
    </dsp:sp>
    <dsp:sp modelId="{52797B8C-D012-45CE-BB6C-AAEE44B42106}">
      <dsp:nvSpPr>
        <dsp:cNvPr id="0" name=""/>
        <dsp:cNvSpPr/>
      </dsp:nvSpPr>
      <dsp:spPr>
        <a:xfrm>
          <a:off x="1609164" y="5169095"/>
          <a:ext cx="4827494" cy="565237"/>
        </a:xfrm>
        <a:prstGeom prst="rect">
          <a:avLst/>
        </a:prstGeom>
        <a:solidFill>
          <a:schemeClr val="accent5">
            <a:tint val="40000"/>
            <a:alpha val="90000"/>
            <a:hueOff val="-1055965"/>
            <a:satOff val="-1831"/>
            <a:lumOff val="-184"/>
            <a:alphaOff val="0"/>
          </a:schemeClr>
        </a:solidFill>
        <a:ln w="12700" cap="flat" cmpd="sng" algn="ctr">
          <a:solidFill>
            <a:schemeClr val="accent5">
              <a:tint val="40000"/>
              <a:alpha val="90000"/>
              <a:hueOff val="-1055965"/>
              <a:satOff val="-1831"/>
              <a:lumOff val="-18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7924" tIns="177800" rIns="97924" bIns="177800" numCol="1" spcCol="1270" anchor="ctr" anchorCtr="0">
          <a:noAutofit/>
        </a:bodyPr>
        <a:lstStyle/>
        <a:p>
          <a:pPr marL="0" lvl="0" indent="0" algn="l" defTabSz="622300">
            <a:lnSpc>
              <a:spcPct val="90000"/>
            </a:lnSpc>
            <a:spcBef>
              <a:spcPct val="0"/>
            </a:spcBef>
            <a:spcAft>
              <a:spcPct val="35000"/>
            </a:spcAft>
            <a:buNone/>
          </a:pPr>
          <a:r>
            <a:rPr lang="en-US" sz="1400" kern="1200"/>
            <a:t>Receive potential placement and schedule interview</a:t>
          </a:r>
        </a:p>
      </dsp:txBody>
      <dsp:txXfrm>
        <a:off x="1609164" y="5169095"/>
        <a:ext cx="4827494" cy="565237"/>
      </dsp:txXfrm>
    </dsp:sp>
    <dsp:sp modelId="{80597604-FBDA-4BBE-AB97-0796F6C3227F}">
      <dsp:nvSpPr>
        <dsp:cNvPr id="0" name=""/>
        <dsp:cNvSpPr/>
      </dsp:nvSpPr>
      <dsp:spPr>
        <a:xfrm rot="10800000">
          <a:off x="0" y="4307980"/>
          <a:ext cx="1609164" cy="869595"/>
        </a:xfrm>
        <a:prstGeom prst="upArrowCallout">
          <a:avLst>
            <a:gd name="adj1" fmla="val 5000"/>
            <a:gd name="adj2" fmla="val 10000"/>
            <a:gd name="adj3" fmla="val 15000"/>
            <a:gd name="adj4" fmla="val 64977"/>
          </a:avLst>
        </a:prstGeom>
        <a:solidFill>
          <a:schemeClr val="accent5">
            <a:hueOff val="-2100956"/>
            <a:satOff val="-2922"/>
            <a:lumOff val="-1121"/>
            <a:alphaOff val="0"/>
          </a:schemeClr>
        </a:solidFill>
        <a:ln w="12700" cap="flat" cmpd="sng" algn="ctr">
          <a:solidFill>
            <a:schemeClr val="accent5">
              <a:hueOff val="-2100956"/>
              <a:satOff val="-2922"/>
              <a:lumOff val="-112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444" tIns="113792" rIns="114444" bIns="113792" numCol="1" spcCol="1270" anchor="ctr" anchorCtr="0">
          <a:noAutofit/>
        </a:bodyPr>
        <a:lstStyle/>
        <a:p>
          <a:pPr marL="0" lvl="0" indent="0" algn="ctr" defTabSz="711200">
            <a:lnSpc>
              <a:spcPct val="90000"/>
            </a:lnSpc>
            <a:spcBef>
              <a:spcPct val="0"/>
            </a:spcBef>
            <a:spcAft>
              <a:spcPct val="35000"/>
            </a:spcAft>
            <a:buNone/>
          </a:pPr>
          <a:r>
            <a:rPr lang="en-US" sz="1600" kern="1200"/>
            <a:t>Schedule</a:t>
          </a:r>
        </a:p>
      </dsp:txBody>
      <dsp:txXfrm rot="-10800000">
        <a:off x="0" y="4307980"/>
        <a:ext cx="1609164" cy="565237"/>
      </dsp:txXfrm>
    </dsp:sp>
    <dsp:sp modelId="{0787CCAC-3ACF-4F5C-9462-7807E5BF0F7B}">
      <dsp:nvSpPr>
        <dsp:cNvPr id="0" name=""/>
        <dsp:cNvSpPr/>
      </dsp:nvSpPr>
      <dsp:spPr>
        <a:xfrm>
          <a:off x="1609164" y="4307980"/>
          <a:ext cx="4827494" cy="565237"/>
        </a:xfrm>
        <a:prstGeom prst="rect">
          <a:avLst/>
        </a:prstGeom>
        <a:solidFill>
          <a:schemeClr val="accent5">
            <a:tint val="40000"/>
            <a:alpha val="90000"/>
            <a:hueOff val="-2111930"/>
            <a:satOff val="-3662"/>
            <a:lumOff val="-368"/>
            <a:alphaOff val="0"/>
          </a:schemeClr>
        </a:solidFill>
        <a:ln w="12700" cap="flat" cmpd="sng" algn="ctr">
          <a:solidFill>
            <a:schemeClr val="accent5">
              <a:tint val="40000"/>
              <a:alpha val="90000"/>
              <a:hueOff val="-2111930"/>
              <a:satOff val="-3662"/>
              <a:lumOff val="-36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7924" tIns="177800" rIns="97924" bIns="177800" numCol="1" spcCol="1270" anchor="ctr" anchorCtr="0">
          <a:noAutofit/>
        </a:bodyPr>
        <a:lstStyle/>
        <a:p>
          <a:pPr marL="0" lvl="0" indent="0" algn="l" defTabSz="622300">
            <a:lnSpc>
              <a:spcPct val="90000"/>
            </a:lnSpc>
            <a:spcBef>
              <a:spcPct val="0"/>
            </a:spcBef>
            <a:spcAft>
              <a:spcPct val="35000"/>
            </a:spcAft>
            <a:buNone/>
          </a:pPr>
          <a:r>
            <a:rPr lang="en-US" sz="1400" kern="1200"/>
            <a:t>Schedule individual meeting with Director of Field Placement </a:t>
          </a:r>
        </a:p>
      </dsp:txBody>
      <dsp:txXfrm>
        <a:off x="1609164" y="4307980"/>
        <a:ext cx="4827494" cy="565237"/>
      </dsp:txXfrm>
    </dsp:sp>
    <dsp:sp modelId="{26BA3A9E-C303-4A72-810F-271B7E2B10C4}">
      <dsp:nvSpPr>
        <dsp:cNvPr id="0" name=""/>
        <dsp:cNvSpPr/>
      </dsp:nvSpPr>
      <dsp:spPr>
        <a:xfrm rot="10800000">
          <a:off x="0" y="3446865"/>
          <a:ext cx="1609164" cy="869595"/>
        </a:xfrm>
        <a:prstGeom prst="upArrowCallout">
          <a:avLst>
            <a:gd name="adj1" fmla="val 5000"/>
            <a:gd name="adj2" fmla="val 10000"/>
            <a:gd name="adj3" fmla="val 15000"/>
            <a:gd name="adj4" fmla="val 64977"/>
          </a:avLst>
        </a:prstGeom>
        <a:solidFill>
          <a:schemeClr val="accent5">
            <a:hueOff val="-3151433"/>
            <a:satOff val="-4383"/>
            <a:lumOff val="-1681"/>
            <a:alphaOff val="0"/>
          </a:schemeClr>
        </a:solidFill>
        <a:ln w="12700" cap="flat" cmpd="sng" algn="ctr">
          <a:solidFill>
            <a:schemeClr val="accent5">
              <a:hueOff val="-3151433"/>
              <a:satOff val="-4383"/>
              <a:lumOff val="-16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444" tIns="113792" rIns="114444" bIns="113792" numCol="1" spcCol="1270" anchor="ctr" anchorCtr="0">
          <a:noAutofit/>
        </a:bodyPr>
        <a:lstStyle/>
        <a:p>
          <a:pPr marL="0" lvl="0" indent="0" algn="ctr" defTabSz="711200">
            <a:lnSpc>
              <a:spcPct val="90000"/>
            </a:lnSpc>
            <a:spcBef>
              <a:spcPct val="0"/>
            </a:spcBef>
            <a:spcAft>
              <a:spcPct val="35000"/>
            </a:spcAft>
            <a:buNone/>
          </a:pPr>
          <a:r>
            <a:rPr lang="en-US" sz="1600" kern="1200"/>
            <a:t>Review</a:t>
          </a:r>
        </a:p>
      </dsp:txBody>
      <dsp:txXfrm rot="-10800000">
        <a:off x="0" y="3446865"/>
        <a:ext cx="1609164" cy="565237"/>
      </dsp:txXfrm>
    </dsp:sp>
    <dsp:sp modelId="{FFF81C2E-2912-4E7E-BEB1-634114FED451}">
      <dsp:nvSpPr>
        <dsp:cNvPr id="0" name=""/>
        <dsp:cNvSpPr/>
      </dsp:nvSpPr>
      <dsp:spPr>
        <a:xfrm>
          <a:off x="1609164" y="3446865"/>
          <a:ext cx="4827494" cy="565237"/>
        </a:xfrm>
        <a:prstGeom prst="rect">
          <a:avLst/>
        </a:prstGeom>
        <a:solidFill>
          <a:schemeClr val="accent5">
            <a:tint val="40000"/>
            <a:alpha val="90000"/>
            <a:hueOff val="-3167895"/>
            <a:satOff val="-5493"/>
            <a:lumOff val="-552"/>
            <a:alphaOff val="0"/>
          </a:schemeClr>
        </a:solidFill>
        <a:ln w="12700" cap="flat" cmpd="sng" algn="ctr">
          <a:solidFill>
            <a:schemeClr val="accent5">
              <a:tint val="40000"/>
              <a:alpha val="90000"/>
              <a:hueOff val="-3167895"/>
              <a:satOff val="-5493"/>
              <a:lumOff val="-5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7924" tIns="177800" rIns="97924" bIns="177800" numCol="1" spcCol="1270" anchor="ctr" anchorCtr="0">
          <a:noAutofit/>
        </a:bodyPr>
        <a:lstStyle/>
        <a:p>
          <a:pPr marL="0" lvl="0" indent="0" algn="l" defTabSz="622300">
            <a:lnSpc>
              <a:spcPct val="90000"/>
            </a:lnSpc>
            <a:spcBef>
              <a:spcPct val="0"/>
            </a:spcBef>
            <a:spcAft>
              <a:spcPct val="35000"/>
            </a:spcAft>
            <a:buNone/>
          </a:pPr>
          <a:r>
            <a:rPr lang="en-US" sz="1400" kern="1200"/>
            <a:t>Review the Council on Social Work Education (CSWE) 9 Core Competencies</a:t>
          </a:r>
        </a:p>
      </dsp:txBody>
      <dsp:txXfrm>
        <a:off x="1609164" y="3446865"/>
        <a:ext cx="4827494" cy="565237"/>
      </dsp:txXfrm>
    </dsp:sp>
    <dsp:sp modelId="{3D6D1708-D962-48A3-9623-A0C8B91AF977}">
      <dsp:nvSpPr>
        <dsp:cNvPr id="0" name=""/>
        <dsp:cNvSpPr/>
      </dsp:nvSpPr>
      <dsp:spPr>
        <a:xfrm rot="10800000">
          <a:off x="0" y="2585751"/>
          <a:ext cx="1609164" cy="869595"/>
        </a:xfrm>
        <a:prstGeom prst="upArrowCallout">
          <a:avLst>
            <a:gd name="adj1" fmla="val 5000"/>
            <a:gd name="adj2" fmla="val 10000"/>
            <a:gd name="adj3" fmla="val 15000"/>
            <a:gd name="adj4" fmla="val 64977"/>
          </a:avLst>
        </a:prstGeom>
        <a:solidFill>
          <a:schemeClr val="accent5">
            <a:hueOff val="-4201911"/>
            <a:satOff val="-5845"/>
            <a:lumOff val="-2241"/>
            <a:alphaOff val="0"/>
          </a:schemeClr>
        </a:solidFill>
        <a:ln w="12700" cap="flat" cmpd="sng" algn="ctr">
          <a:solidFill>
            <a:schemeClr val="accent5">
              <a:hueOff val="-4201911"/>
              <a:satOff val="-5845"/>
              <a:lumOff val="-22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444" tIns="113792" rIns="114444" bIns="113792" numCol="1" spcCol="1270" anchor="ctr" anchorCtr="0">
          <a:noAutofit/>
        </a:bodyPr>
        <a:lstStyle/>
        <a:p>
          <a:pPr marL="0" lvl="0" indent="0" algn="ctr" defTabSz="711200">
            <a:lnSpc>
              <a:spcPct val="90000"/>
            </a:lnSpc>
            <a:spcBef>
              <a:spcPct val="0"/>
            </a:spcBef>
            <a:spcAft>
              <a:spcPct val="35000"/>
            </a:spcAft>
            <a:buNone/>
          </a:pPr>
          <a:r>
            <a:rPr lang="en-US" sz="1600" kern="1200"/>
            <a:t>View</a:t>
          </a:r>
        </a:p>
      </dsp:txBody>
      <dsp:txXfrm rot="-10800000">
        <a:off x="0" y="2585751"/>
        <a:ext cx="1609164" cy="565237"/>
      </dsp:txXfrm>
    </dsp:sp>
    <dsp:sp modelId="{5BA9262C-7A8C-4E42-B74B-B390F38F8E41}">
      <dsp:nvSpPr>
        <dsp:cNvPr id="0" name=""/>
        <dsp:cNvSpPr/>
      </dsp:nvSpPr>
      <dsp:spPr>
        <a:xfrm>
          <a:off x="1609164" y="2585751"/>
          <a:ext cx="4827494" cy="565237"/>
        </a:xfrm>
        <a:prstGeom prst="rect">
          <a:avLst/>
        </a:prstGeom>
        <a:solidFill>
          <a:schemeClr val="accent5">
            <a:tint val="40000"/>
            <a:alpha val="90000"/>
            <a:hueOff val="-4223860"/>
            <a:satOff val="-7323"/>
            <a:lumOff val="-737"/>
            <a:alphaOff val="0"/>
          </a:schemeClr>
        </a:solidFill>
        <a:ln w="12700" cap="flat" cmpd="sng" algn="ctr">
          <a:solidFill>
            <a:schemeClr val="accent5">
              <a:tint val="40000"/>
              <a:alpha val="90000"/>
              <a:hueOff val="-4223860"/>
              <a:satOff val="-7323"/>
              <a:lumOff val="-73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7924" tIns="177800" rIns="97924" bIns="177800" numCol="1" spcCol="1270" anchor="ctr" anchorCtr="0">
          <a:noAutofit/>
        </a:bodyPr>
        <a:lstStyle/>
        <a:p>
          <a:pPr marL="0" lvl="0" indent="0" algn="l" defTabSz="622300">
            <a:lnSpc>
              <a:spcPct val="90000"/>
            </a:lnSpc>
            <a:spcBef>
              <a:spcPct val="0"/>
            </a:spcBef>
            <a:spcAft>
              <a:spcPct val="35000"/>
            </a:spcAft>
            <a:buNone/>
          </a:pPr>
          <a:r>
            <a:rPr lang="en-US" sz="1400" kern="1200"/>
            <a:t>View video, “A Day In The Life of A Social Worker”</a:t>
          </a:r>
        </a:p>
      </dsp:txBody>
      <dsp:txXfrm>
        <a:off x="1609164" y="2585751"/>
        <a:ext cx="4827494" cy="565237"/>
      </dsp:txXfrm>
    </dsp:sp>
    <dsp:sp modelId="{C1944E99-1DAA-43E2-A371-1FAE790A3ABB}">
      <dsp:nvSpPr>
        <dsp:cNvPr id="0" name=""/>
        <dsp:cNvSpPr/>
      </dsp:nvSpPr>
      <dsp:spPr>
        <a:xfrm rot="10800000">
          <a:off x="0" y="1724636"/>
          <a:ext cx="1609164" cy="869595"/>
        </a:xfrm>
        <a:prstGeom prst="upArrowCallout">
          <a:avLst>
            <a:gd name="adj1" fmla="val 5000"/>
            <a:gd name="adj2" fmla="val 10000"/>
            <a:gd name="adj3" fmla="val 15000"/>
            <a:gd name="adj4" fmla="val 64977"/>
          </a:avLst>
        </a:prstGeom>
        <a:solidFill>
          <a:schemeClr val="accent5">
            <a:hueOff val="-5252389"/>
            <a:satOff val="-7306"/>
            <a:lumOff val="-2801"/>
            <a:alphaOff val="0"/>
          </a:schemeClr>
        </a:solidFill>
        <a:ln w="12700" cap="flat" cmpd="sng" algn="ctr">
          <a:solidFill>
            <a:schemeClr val="accent5">
              <a:hueOff val="-5252389"/>
              <a:satOff val="-7306"/>
              <a:lumOff val="-280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444" tIns="113792" rIns="114444" bIns="113792" numCol="1" spcCol="1270" anchor="ctr" anchorCtr="0">
          <a:noAutofit/>
        </a:bodyPr>
        <a:lstStyle/>
        <a:p>
          <a:pPr marL="0" lvl="0" indent="0" algn="ctr" defTabSz="711200">
            <a:lnSpc>
              <a:spcPct val="90000"/>
            </a:lnSpc>
            <a:spcBef>
              <a:spcPct val="0"/>
            </a:spcBef>
            <a:spcAft>
              <a:spcPct val="35000"/>
            </a:spcAft>
            <a:buNone/>
          </a:pPr>
          <a:r>
            <a:rPr lang="en-US" sz="1600" kern="1200"/>
            <a:t>Complete and submit</a:t>
          </a:r>
        </a:p>
      </dsp:txBody>
      <dsp:txXfrm rot="-10800000">
        <a:off x="0" y="1724636"/>
        <a:ext cx="1609164" cy="565237"/>
      </dsp:txXfrm>
    </dsp:sp>
    <dsp:sp modelId="{CB9CC860-7E40-428C-95AB-99A3B60E29D1}">
      <dsp:nvSpPr>
        <dsp:cNvPr id="0" name=""/>
        <dsp:cNvSpPr/>
      </dsp:nvSpPr>
      <dsp:spPr>
        <a:xfrm>
          <a:off x="1609164" y="1724636"/>
          <a:ext cx="4827494" cy="565237"/>
        </a:xfrm>
        <a:prstGeom prst="rect">
          <a:avLst/>
        </a:prstGeom>
        <a:solidFill>
          <a:schemeClr val="accent5">
            <a:tint val="40000"/>
            <a:alpha val="90000"/>
            <a:hueOff val="-5279825"/>
            <a:satOff val="-9154"/>
            <a:lumOff val="-921"/>
            <a:alphaOff val="0"/>
          </a:schemeClr>
        </a:solidFill>
        <a:ln w="12700" cap="flat" cmpd="sng" algn="ctr">
          <a:solidFill>
            <a:schemeClr val="accent5">
              <a:tint val="40000"/>
              <a:alpha val="90000"/>
              <a:hueOff val="-5279825"/>
              <a:satOff val="-9154"/>
              <a:lumOff val="-92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7924" tIns="177800" rIns="97924" bIns="177800" numCol="1" spcCol="1270" anchor="ctr" anchorCtr="0">
          <a:noAutofit/>
        </a:bodyPr>
        <a:lstStyle/>
        <a:p>
          <a:pPr marL="0" lvl="0" indent="0" algn="l" defTabSz="622300">
            <a:lnSpc>
              <a:spcPct val="90000"/>
            </a:lnSpc>
            <a:spcBef>
              <a:spcPct val="0"/>
            </a:spcBef>
            <a:spcAft>
              <a:spcPct val="35000"/>
            </a:spcAft>
            <a:buNone/>
          </a:pPr>
          <a:r>
            <a:rPr lang="en-US" sz="1400" kern="1200"/>
            <a:t>Complete and submit field practicum application with an attached resume</a:t>
          </a:r>
        </a:p>
      </dsp:txBody>
      <dsp:txXfrm>
        <a:off x="1609164" y="1724636"/>
        <a:ext cx="4827494" cy="565237"/>
      </dsp:txXfrm>
    </dsp:sp>
    <dsp:sp modelId="{83B0CCA1-59E1-4710-93F7-2E51F02CCA05}">
      <dsp:nvSpPr>
        <dsp:cNvPr id="0" name=""/>
        <dsp:cNvSpPr/>
      </dsp:nvSpPr>
      <dsp:spPr>
        <a:xfrm rot="10800000">
          <a:off x="0" y="863522"/>
          <a:ext cx="1609164" cy="869595"/>
        </a:xfrm>
        <a:prstGeom prst="upArrowCallout">
          <a:avLst>
            <a:gd name="adj1" fmla="val 5000"/>
            <a:gd name="adj2" fmla="val 10000"/>
            <a:gd name="adj3" fmla="val 15000"/>
            <a:gd name="adj4" fmla="val 64977"/>
          </a:avLst>
        </a:prstGeom>
        <a:solidFill>
          <a:schemeClr val="accent5">
            <a:hueOff val="-6302867"/>
            <a:satOff val="-8767"/>
            <a:lumOff val="-3362"/>
            <a:alphaOff val="0"/>
          </a:schemeClr>
        </a:solidFill>
        <a:ln w="12700" cap="flat" cmpd="sng" algn="ctr">
          <a:solidFill>
            <a:schemeClr val="accent5">
              <a:hueOff val="-6302867"/>
              <a:satOff val="-8767"/>
              <a:lumOff val="-336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444" tIns="113792" rIns="114444" bIns="113792" numCol="1" spcCol="1270" anchor="ctr" anchorCtr="0">
          <a:noAutofit/>
        </a:bodyPr>
        <a:lstStyle/>
        <a:p>
          <a:pPr marL="0" lvl="0" indent="0" algn="ctr" defTabSz="711200">
            <a:lnSpc>
              <a:spcPct val="90000"/>
            </a:lnSpc>
            <a:spcBef>
              <a:spcPct val="0"/>
            </a:spcBef>
            <a:spcAft>
              <a:spcPct val="35000"/>
            </a:spcAft>
            <a:buNone/>
          </a:pPr>
          <a:r>
            <a:rPr lang="en-US" sz="1600" kern="1200"/>
            <a:t>Pass</a:t>
          </a:r>
        </a:p>
      </dsp:txBody>
      <dsp:txXfrm rot="-10800000">
        <a:off x="0" y="863522"/>
        <a:ext cx="1609164" cy="565237"/>
      </dsp:txXfrm>
    </dsp:sp>
    <dsp:sp modelId="{ED7C7BD1-A06D-4534-802C-87AA88A9DD93}">
      <dsp:nvSpPr>
        <dsp:cNvPr id="0" name=""/>
        <dsp:cNvSpPr/>
      </dsp:nvSpPr>
      <dsp:spPr>
        <a:xfrm>
          <a:off x="1609164" y="863522"/>
          <a:ext cx="4827494" cy="565237"/>
        </a:xfrm>
        <a:prstGeom prst="rect">
          <a:avLst/>
        </a:prstGeom>
        <a:solidFill>
          <a:schemeClr val="accent5">
            <a:tint val="40000"/>
            <a:alpha val="90000"/>
            <a:hueOff val="-6335790"/>
            <a:satOff val="-10985"/>
            <a:lumOff val="-1105"/>
            <a:alphaOff val="0"/>
          </a:schemeClr>
        </a:solidFill>
        <a:ln w="12700" cap="flat" cmpd="sng" algn="ctr">
          <a:solidFill>
            <a:schemeClr val="accent5">
              <a:tint val="40000"/>
              <a:alpha val="90000"/>
              <a:hueOff val="-6335790"/>
              <a:satOff val="-10985"/>
              <a:lumOff val="-110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7924" tIns="177800" rIns="97924" bIns="177800" numCol="1" spcCol="1270" anchor="ctr" anchorCtr="0">
          <a:noAutofit/>
        </a:bodyPr>
        <a:lstStyle/>
        <a:p>
          <a:pPr marL="0" lvl="0" indent="0" algn="l" defTabSz="622300">
            <a:lnSpc>
              <a:spcPct val="90000"/>
            </a:lnSpc>
            <a:spcBef>
              <a:spcPct val="0"/>
            </a:spcBef>
            <a:spcAft>
              <a:spcPct val="35000"/>
            </a:spcAft>
            <a:buNone/>
          </a:pPr>
          <a:r>
            <a:rPr lang="en-US" sz="1400" kern="1200" dirty="0"/>
            <a:t>Successfully pass 8 core social work courses with a C- or higher</a:t>
          </a:r>
        </a:p>
      </dsp:txBody>
      <dsp:txXfrm>
        <a:off x="1609164" y="863522"/>
        <a:ext cx="4827494" cy="565237"/>
      </dsp:txXfrm>
    </dsp:sp>
    <dsp:sp modelId="{17CE574E-B1BC-4E6D-B601-6E338DF85ABD}">
      <dsp:nvSpPr>
        <dsp:cNvPr id="0" name=""/>
        <dsp:cNvSpPr/>
      </dsp:nvSpPr>
      <dsp:spPr>
        <a:xfrm rot="10800000">
          <a:off x="0" y="2407"/>
          <a:ext cx="1609164" cy="869595"/>
        </a:xfrm>
        <a:prstGeom prst="upArrowCallout">
          <a:avLst>
            <a:gd name="adj1" fmla="val 5000"/>
            <a:gd name="adj2" fmla="val 10000"/>
            <a:gd name="adj3" fmla="val 15000"/>
            <a:gd name="adj4" fmla="val 64977"/>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444" tIns="113792" rIns="114444" bIns="113792" numCol="1" spcCol="1270" anchor="ctr" anchorCtr="0">
          <a:noAutofit/>
        </a:bodyPr>
        <a:lstStyle/>
        <a:p>
          <a:pPr marL="0" lvl="0" indent="0" algn="ctr" defTabSz="711200">
            <a:lnSpc>
              <a:spcPct val="90000"/>
            </a:lnSpc>
            <a:spcBef>
              <a:spcPct val="0"/>
            </a:spcBef>
            <a:spcAft>
              <a:spcPct val="35000"/>
            </a:spcAft>
            <a:buNone/>
          </a:pPr>
          <a:r>
            <a:rPr lang="en-US" sz="1600" kern="1200"/>
            <a:t>Attend</a:t>
          </a:r>
        </a:p>
      </dsp:txBody>
      <dsp:txXfrm rot="-10800000">
        <a:off x="0" y="2407"/>
        <a:ext cx="1609164" cy="565237"/>
      </dsp:txXfrm>
    </dsp:sp>
    <dsp:sp modelId="{D9712A42-CC09-43C9-A1C3-4548AA2F1254}">
      <dsp:nvSpPr>
        <dsp:cNvPr id="0" name=""/>
        <dsp:cNvSpPr/>
      </dsp:nvSpPr>
      <dsp:spPr>
        <a:xfrm>
          <a:off x="1609164" y="2407"/>
          <a:ext cx="4827494" cy="565237"/>
        </a:xfrm>
        <a:prstGeom prst="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7924" tIns="177800" rIns="97924" bIns="177800" numCol="1" spcCol="1270" anchor="ctr" anchorCtr="0">
          <a:noAutofit/>
        </a:bodyPr>
        <a:lstStyle/>
        <a:p>
          <a:pPr marL="0" lvl="0" indent="0" algn="l" defTabSz="622300">
            <a:lnSpc>
              <a:spcPct val="90000"/>
            </a:lnSpc>
            <a:spcBef>
              <a:spcPct val="0"/>
            </a:spcBef>
            <a:spcAft>
              <a:spcPct val="35000"/>
            </a:spcAft>
            <a:buNone/>
          </a:pPr>
          <a:r>
            <a:rPr lang="en-US" sz="1400" kern="1200"/>
            <a:t>Attend Field Forum </a:t>
          </a:r>
        </a:p>
      </dsp:txBody>
      <dsp:txXfrm>
        <a:off x="1609164" y="2407"/>
        <a:ext cx="4827494" cy="5652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8C8B9-6B00-4860-8290-2951ED796F2E}">
      <dsp:nvSpPr>
        <dsp:cNvPr id="0" name=""/>
        <dsp:cNvSpPr/>
      </dsp:nvSpPr>
      <dsp:spPr>
        <a:xfrm>
          <a:off x="0" y="241143"/>
          <a:ext cx="6445623" cy="283885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The MSW program at the University of Memphis offers one specialization: </a:t>
          </a:r>
          <a:r>
            <a:rPr lang="en-US" sz="3200" b="1" i="1" kern="1200" dirty="0"/>
            <a:t>Advanced Practice Across Systems</a:t>
          </a:r>
          <a:endParaRPr lang="en-US" sz="2600" b="1" kern="1200" dirty="0"/>
        </a:p>
      </dsp:txBody>
      <dsp:txXfrm>
        <a:off x="138582" y="379725"/>
        <a:ext cx="6168459" cy="2561694"/>
      </dsp:txXfrm>
    </dsp:sp>
    <dsp:sp modelId="{490A7EA4-4BB5-4281-B6B9-B2CE83943CE2}">
      <dsp:nvSpPr>
        <dsp:cNvPr id="0" name=""/>
        <dsp:cNvSpPr/>
      </dsp:nvSpPr>
      <dsp:spPr>
        <a:xfrm>
          <a:off x="0" y="3160642"/>
          <a:ext cx="6445623" cy="2838858"/>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The goal of specialization is to advance the generalist practice content in a manner that prepares students to utilize evidence‐based, ethically‐informed social work practices to help promote, restore, and maintain social functioning. </a:t>
          </a:r>
        </a:p>
      </dsp:txBody>
      <dsp:txXfrm>
        <a:off x="138582" y="3299224"/>
        <a:ext cx="6168459" cy="25616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C62EE-CFEC-4D42-9154-9E5D554F5AEA}">
      <dsp:nvSpPr>
        <dsp:cNvPr id="0" name=""/>
        <dsp:cNvSpPr/>
      </dsp:nvSpPr>
      <dsp:spPr>
        <a:xfrm>
          <a:off x="0" y="41708"/>
          <a:ext cx="6427693" cy="149906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u="sng" kern="1200"/>
            <a:t>1</a:t>
          </a:r>
          <a:r>
            <a:rPr lang="en-US" sz="4000" u="sng" kern="1200" baseline="30000"/>
            <a:t>st</a:t>
          </a:r>
          <a:r>
            <a:rPr lang="en-US" sz="4000" u="sng" kern="1200"/>
            <a:t> Year MSW</a:t>
          </a:r>
          <a:endParaRPr lang="en-US" sz="4000" kern="1200"/>
        </a:p>
      </dsp:txBody>
      <dsp:txXfrm>
        <a:off x="73178" y="114886"/>
        <a:ext cx="6281337" cy="1352706"/>
      </dsp:txXfrm>
    </dsp:sp>
    <dsp:sp modelId="{791A6B2E-A325-4410-8C73-53043C70FE80}">
      <dsp:nvSpPr>
        <dsp:cNvPr id="0" name=""/>
        <dsp:cNvSpPr/>
      </dsp:nvSpPr>
      <dsp:spPr>
        <a:xfrm>
          <a:off x="0" y="1540771"/>
          <a:ext cx="6427693" cy="281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4079" tIns="50800" rIns="284480" bIns="50800" numCol="1" spcCol="1270" anchor="t" anchorCtr="0">
          <a:noAutofit/>
        </a:bodyPr>
        <a:lstStyle/>
        <a:p>
          <a:pPr marL="285750" lvl="1" indent="-285750" algn="l" defTabSz="1377950">
            <a:lnSpc>
              <a:spcPct val="90000"/>
            </a:lnSpc>
            <a:spcBef>
              <a:spcPct val="0"/>
            </a:spcBef>
            <a:spcAft>
              <a:spcPct val="20000"/>
            </a:spcAft>
            <a:buChar char="•"/>
          </a:pPr>
          <a:r>
            <a:rPr lang="en-US" sz="3100" kern="1200" dirty="0"/>
            <a:t>SWRK 7051 Foundation Field Placement I – 160 (14-16 </a:t>
          </a:r>
          <a:r>
            <a:rPr lang="en-US" sz="3100" kern="1200" dirty="0" err="1"/>
            <a:t>hrs</a:t>
          </a:r>
          <a:r>
            <a:rPr lang="en-US" sz="3100" kern="1200" dirty="0"/>
            <a:t> a week)</a:t>
          </a:r>
        </a:p>
        <a:p>
          <a:pPr marL="285750" lvl="1" indent="-285750" algn="l" defTabSz="1377950">
            <a:lnSpc>
              <a:spcPct val="90000"/>
            </a:lnSpc>
            <a:spcBef>
              <a:spcPct val="0"/>
            </a:spcBef>
            <a:spcAft>
              <a:spcPct val="20000"/>
            </a:spcAft>
            <a:buChar char="•"/>
          </a:pPr>
          <a:r>
            <a:rPr lang="en-US" sz="3100" kern="1200" dirty="0"/>
            <a:t>SWRK 7052 Foundation Field Placement II –180 (16-18 </a:t>
          </a:r>
          <a:r>
            <a:rPr lang="en-US" sz="3100" kern="1200" dirty="0" err="1"/>
            <a:t>hrs</a:t>
          </a:r>
          <a:r>
            <a:rPr lang="en-US" sz="3100" kern="1200" dirty="0"/>
            <a:t> a week)</a:t>
          </a:r>
        </a:p>
      </dsp:txBody>
      <dsp:txXfrm>
        <a:off x="0" y="1540771"/>
        <a:ext cx="6427693" cy="2815200"/>
      </dsp:txXfrm>
    </dsp:sp>
    <dsp:sp modelId="{91C59745-F088-4C7E-B335-76F458A3353F}">
      <dsp:nvSpPr>
        <dsp:cNvPr id="0" name=""/>
        <dsp:cNvSpPr/>
      </dsp:nvSpPr>
      <dsp:spPr>
        <a:xfrm>
          <a:off x="0" y="4355971"/>
          <a:ext cx="6427693" cy="1499062"/>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Total Hours: 340 </a:t>
          </a:r>
          <a:br>
            <a:rPr lang="en-US" sz="3900" kern="1200" dirty="0"/>
          </a:br>
          <a:r>
            <a:rPr lang="en-US" sz="3600" kern="1200" dirty="0"/>
            <a:t>(COVID-19 REDUCED HOURS)</a:t>
          </a:r>
          <a:endParaRPr lang="en-US" sz="3900" kern="1200" dirty="0"/>
        </a:p>
      </dsp:txBody>
      <dsp:txXfrm>
        <a:off x="73178" y="4429149"/>
        <a:ext cx="6281337" cy="13527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B6FC87-763E-4C5A-965B-31A132C7D28B}">
      <dsp:nvSpPr>
        <dsp:cNvPr id="0" name=""/>
        <dsp:cNvSpPr/>
      </dsp:nvSpPr>
      <dsp:spPr>
        <a:xfrm>
          <a:off x="0" y="3094"/>
          <a:ext cx="7217069" cy="204253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a:t>Students are required to participate in field seminar classes</a:t>
          </a:r>
        </a:p>
      </dsp:txBody>
      <dsp:txXfrm>
        <a:off x="99708" y="102802"/>
        <a:ext cx="7017653" cy="1843118"/>
      </dsp:txXfrm>
    </dsp:sp>
    <dsp:sp modelId="{7178DD5F-E41C-4E58-BD67-B12F9754D5E3}">
      <dsp:nvSpPr>
        <dsp:cNvPr id="0" name=""/>
        <dsp:cNvSpPr/>
      </dsp:nvSpPr>
      <dsp:spPr>
        <a:xfrm rot="5400000">
          <a:off x="4095386" y="857305"/>
          <a:ext cx="1634027" cy="4623436"/>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Have seminar class monthly throughout the semester (MUST complete SWRK 7001 course before starting field)</a:t>
          </a:r>
        </a:p>
        <a:p>
          <a:pPr marL="114300" lvl="1" indent="-114300" algn="l" defTabSz="622300">
            <a:lnSpc>
              <a:spcPct val="90000"/>
            </a:lnSpc>
            <a:spcBef>
              <a:spcPct val="0"/>
            </a:spcBef>
            <a:spcAft>
              <a:spcPct val="15000"/>
            </a:spcAft>
            <a:buChar char="•"/>
          </a:pPr>
          <a:r>
            <a:rPr lang="en-US" sz="1400" kern="1200" dirty="0"/>
            <a:t>Will start field the week of October 1st (possibly sooner)</a:t>
          </a:r>
        </a:p>
        <a:p>
          <a:pPr marL="114300" lvl="1" indent="-114300" algn="l" defTabSz="622300">
            <a:lnSpc>
              <a:spcPct val="90000"/>
            </a:lnSpc>
            <a:spcBef>
              <a:spcPct val="0"/>
            </a:spcBef>
            <a:spcAft>
              <a:spcPct val="15000"/>
            </a:spcAft>
            <a:buChar char="•"/>
          </a:pPr>
          <a:r>
            <a:rPr lang="en-US" sz="1400" kern="1200" dirty="0"/>
            <a:t>In class one Tuesday a month (9:30-12:30), and they will get field hours for in-person class</a:t>
          </a:r>
        </a:p>
      </dsp:txBody>
      <dsp:txXfrm rot="-5400000">
        <a:off x="2600682" y="2431777"/>
        <a:ext cx="4543669" cy="1474493"/>
      </dsp:txXfrm>
    </dsp:sp>
    <dsp:sp modelId="{2436E204-5F2B-463D-B0D3-44F270814801}">
      <dsp:nvSpPr>
        <dsp:cNvPr id="0" name=""/>
        <dsp:cNvSpPr/>
      </dsp:nvSpPr>
      <dsp:spPr>
        <a:xfrm>
          <a:off x="0" y="2147756"/>
          <a:ext cx="2600682" cy="2042534"/>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u="sng" kern="1200"/>
            <a:t>1</a:t>
          </a:r>
          <a:r>
            <a:rPr lang="en-US" sz="3000" u="sng" kern="1200" baseline="30000"/>
            <a:t>st</a:t>
          </a:r>
          <a:r>
            <a:rPr lang="en-US" sz="3000" u="sng" kern="1200"/>
            <a:t> year MSW Full-Time (7051/7052)</a:t>
          </a:r>
          <a:endParaRPr lang="en-US" sz="3000" kern="1200"/>
        </a:p>
      </dsp:txBody>
      <dsp:txXfrm>
        <a:off x="99708" y="2247464"/>
        <a:ext cx="2401266" cy="1843118"/>
      </dsp:txXfrm>
    </dsp:sp>
    <dsp:sp modelId="{6256BABF-161E-4A7D-839D-2C8CDC5B9C24}">
      <dsp:nvSpPr>
        <dsp:cNvPr id="0" name=""/>
        <dsp:cNvSpPr/>
      </dsp:nvSpPr>
      <dsp:spPr>
        <a:xfrm rot="5400000">
          <a:off x="4095386" y="3001967"/>
          <a:ext cx="1634027" cy="4623436"/>
        </a:xfrm>
        <a:prstGeom prst="round2Same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a:t>Extended Study students have completed SWRK 7001 and will start field in August</a:t>
          </a:r>
        </a:p>
        <a:p>
          <a:pPr marL="114300" lvl="1" indent="-114300" algn="l" defTabSz="622300">
            <a:lnSpc>
              <a:spcPct val="90000"/>
            </a:lnSpc>
            <a:spcBef>
              <a:spcPct val="0"/>
            </a:spcBef>
            <a:spcAft>
              <a:spcPct val="15000"/>
            </a:spcAft>
            <a:buChar char="•"/>
          </a:pPr>
          <a:r>
            <a:rPr lang="en-US" sz="1400" kern="1200" dirty="0"/>
            <a:t>In class online</a:t>
          </a:r>
        </a:p>
      </dsp:txBody>
      <dsp:txXfrm rot="-5400000">
        <a:off x="2600682" y="4576439"/>
        <a:ext cx="4543669" cy="1474493"/>
      </dsp:txXfrm>
    </dsp:sp>
    <dsp:sp modelId="{5BC82A46-6433-46F6-8095-623A23EF2471}">
      <dsp:nvSpPr>
        <dsp:cNvPr id="0" name=""/>
        <dsp:cNvSpPr/>
      </dsp:nvSpPr>
      <dsp:spPr>
        <a:xfrm>
          <a:off x="0" y="4292418"/>
          <a:ext cx="2600682" cy="2042534"/>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u="sng" kern="1200"/>
            <a:t>1</a:t>
          </a:r>
          <a:r>
            <a:rPr lang="en-US" sz="3000" u="sng" kern="1200" baseline="30000"/>
            <a:t>st</a:t>
          </a:r>
          <a:r>
            <a:rPr lang="en-US" sz="3000" u="sng" kern="1200"/>
            <a:t> year MSW Extended Study (7051/7052)</a:t>
          </a:r>
          <a:endParaRPr lang="en-US" sz="3000" kern="1200"/>
        </a:p>
      </dsp:txBody>
      <dsp:txXfrm>
        <a:off x="99708" y="4392126"/>
        <a:ext cx="2401266" cy="184311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5"/>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884614" y="0"/>
            <a:ext cx="2971800" cy="466435"/>
          </a:xfrm>
          <a:prstGeom prst="rect">
            <a:avLst/>
          </a:prstGeom>
        </p:spPr>
        <p:txBody>
          <a:bodyPr vert="horz" lIns="92492" tIns="46246" rIns="92492" bIns="46246" rtlCol="0"/>
          <a:lstStyle>
            <a:lvl1pPr algn="r">
              <a:defRPr sz="1200"/>
            </a:lvl1pPr>
          </a:lstStyle>
          <a:p>
            <a:fld id="{FAD81917-7899-E64E-B02B-E15173E7BF85}" type="datetimeFigureOut">
              <a:rPr lang="en-US" smtClean="0"/>
              <a:t>7/9/2021</a:t>
            </a:fld>
            <a:endParaRPr lang="en-US"/>
          </a:p>
        </p:txBody>
      </p:sp>
      <p:sp>
        <p:nvSpPr>
          <p:cNvPr id="4" name="Slide Image Placeholder 3"/>
          <p:cNvSpPr>
            <a:spLocks noGrp="1" noRot="1" noChangeAspect="1"/>
          </p:cNvSpPr>
          <p:nvPr>
            <p:ph type="sldImg" idx="2"/>
          </p:nvPr>
        </p:nvSpPr>
        <p:spPr>
          <a:xfrm>
            <a:off x="639763" y="1162050"/>
            <a:ext cx="5578475" cy="3138488"/>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71800" cy="46643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29968"/>
            <a:ext cx="2971800" cy="466434"/>
          </a:xfrm>
          <a:prstGeom prst="rect">
            <a:avLst/>
          </a:prstGeom>
        </p:spPr>
        <p:txBody>
          <a:bodyPr vert="horz" lIns="92492" tIns="46246" rIns="92492" bIns="46246" rtlCol="0" anchor="b"/>
          <a:lstStyle>
            <a:lvl1pPr algn="r">
              <a:defRPr sz="1200"/>
            </a:lvl1pPr>
          </a:lstStyle>
          <a:p>
            <a:fld id="{06BFC0AE-51E2-C54D-BAC1-4FFAF52A4F7C}" type="slidenum">
              <a:rPr lang="en-US" smtClean="0"/>
              <a:t>‹#›</a:t>
            </a:fld>
            <a:endParaRPr lang="en-US"/>
          </a:p>
        </p:txBody>
      </p:sp>
    </p:spTree>
    <p:extLst>
      <p:ext uri="{BB962C8B-B14F-4D97-AF65-F5344CB8AC3E}">
        <p14:creationId xmlns:p14="http://schemas.microsoft.com/office/powerpoint/2010/main" val="922050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clip art</a:t>
            </a:r>
          </a:p>
        </p:txBody>
      </p:sp>
      <p:sp>
        <p:nvSpPr>
          <p:cNvPr id="4" name="Slide Number Placeholder 3"/>
          <p:cNvSpPr>
            <a:spLocks noGrp="1"/>
          </p:cNvSpPr>
          <p:nvPr>
            <p:ph type="sldNum" sz="quarter" idx="5"/>
          </p:nvPr>
        </p:nvSpPr>
        <p:spPr/>
        <p:txBody>
          <a:bodyPr/>
          <a:lstStyle/>
          <a:p>
            <a:fld id="{06BFC0AE-51E2-C54D-BAC1-4FFAF52A4F7C}" type="slidenum">
              <a:rPr lang="en-US" smtClean="0"/>
              <a:t>4</a:t>
            </a:fld>
            <a:endParaRPr lang="en-US"/>
          </a:p>
        </p:txBody>
      </p:sp>
    </p:spTree>
    <p:extLst>
      <p:ext uri="{BB962C8B-B14F-4D97-AF65-F5344CB8AC3E}">
        <p14:creationId xmlns:p14="http://schemas.microsoft.com/office/powerpoint/2010/main" val="292900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Bittersweet feelings of terminating with clients. Bittersweet feelings of terminating the student/supervisor relationship. </a:t>
            </a:r>
          </a:p>
          <a:p>
            <a:r>
              <a:rPr lang="en-US" dirty="0"/>
              <a:t>Talk about the parallels – new beginnings vs. terminating what they’re comfortable in.</a:t>
            </a:r>
          </a:p>
        </p:txBody>
      </p:sp>
      <p:sp>
        <p:nvSpPr>
          <p:cNvPr id="4" name="Slide Number Placeholder 3"/>
          <p:cNvSpPr>
            <a:spLocks noGrp="1"/>
          </p:cNvSpPr>
          <p:nvPr>
            <p:ph type="sldNum" sz="quarter" idx="5"/>
          </p:nvPr>
        </p:nvSpPr>
        <p:spPr/>
        <p:txBody>
          <a:bodyPr/>
          <a:lstStyle/>
          <a:p>
            <a:fld id="{06BFC0AE-51E2-C54D-BAC1-4FFAF52A4F7C}" type="slidenum">
              <a:rPr lang="en-US" smtClean="0"/>
              <a:t>27</a:t>
            </a:fld>
            <a:endParaRPr lang="en-US"/>
          </a:p>
        </p:txBody>
      </p:sp>
    </p:spTree>
    <p:extLst>
      <p:ext uri="{BB962C8B-B14F-4D97-AF65-F5344CB8AC3E}">
        <p14:creationId xmlns:p14="http://schemas.microsoft.com/office/powerpoint/2010/main" val="2532583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FC0AE-51E2-C54D-BAC1-4FFAF52A4F7C}" type="slidenum">
              <a:rPr lang="en-US" smtClean="0"/>
              <a:t>35</a:t>
            </a:fld>
            <a:endParaRPr lang="en-US"/>
          </a:p>
        </p:txBody>
      </p:sp>
    </p:spTree>
    <p:extLst>
      <p:ext uri="{BB962C8B-B14F-4D97-AF65-F5344CB8AC3E}">
        <p14:creationId xmlns:p14="http://schemas.microsoft.com/office/powerpoint/2010/main" val="3985624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clip art</a:t>
            </a:r>
          </a:p>
        </p:txBody>
      </p:sp>
      <p:sp>
        <p:nvSpPr>
          <p:cNvPr id="4" name="Slide Number Placeholder 3"/>
          <p:cNvSpPr>
            <a:spLocks noGrp="1"/>
          </p:cNvSpPr>
          <p:nvPr>
            <p:ph type="sldNum" sz="quarter" idx="5"/>
          </p:nvPr>
        </p:nvSpPr>
        <p:spPr/>
        <p:txBody>
          <a:bodyPr/>
          <a:lstStyle/>
          <a:p>
            <a:fld id="{06BFC0AE-51E2-C54D-BAC1-4FFAF52A4F7C}" type="slidenum">
              <a:rPr lang="en-US" smtClean="0"/>
              <a:t>52</a:t>
            </a:fld>
            <a:endParaRPr lang="en-US"/>
          </a:p>
        </p:txBody>
      </p:sp>
    </p:spTree>
    <p:extLst>
      <p:ext uri="{BB962C8B-B14F-4D97-AF65-F5344CB8AC3E}">
        <p14:creationId xmlns:p14="http://schemas.microsoft.com/office/powerpoint/2010/main" val="565693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talk about vaccinations (voluntary for students, employers/agencies can require it for interns/employees)</a:t>
            </a:r>
          </a:p>
          <a:p>
            <a:r>
              <a:rPr lang="en-US" dirty="0"/>
              <a:t>2: did the student disclose their needs during interview? Did the student self-disclose to their FI? Faculty cannot disclose disabilities of students without a written disclosure/consent form (most of the time, we don’t have that…). Students are told to discuss with field director and field instructor what accommodations can/cannot transfer to the agency.</a:t>
            </a:r>
          </a:p>
        </p:txBody>
      </p:sp>
      <p:sp>
        <p:nvSpPr>
          <p:cNvPr id="4" name="Slide Number Placeholder 3"/>
          <p:cNvSpPr>
            <a:spLocks noGrp="1"/>
          </p:cNvSpPr>
          <p:nvPr>
            <p:ph type="sldNum" sz="quarter" idx="5"/>
          </p:nvPr>
        </p:nvSpPr>
        <p:spPr/>
        <p:txBody>
          <a:bodyPr/>
          <a:lstStyle/>
          <a:p>
            <a:fld id="{06BFC0AE-51E2-C54D-BAC1-4FFAF52A4F7C}" type="slidenum">
              <a:rPr lang="en-US" smtClean="0"/>
              <a:t>16</a:t>
            </a:fld>
            <a:endParaRPr lang="en-US"/>
          </a:p>
        </p:txBody>
      </p:sp>
    </p:spTree>
    <p:extLst>
      <p:ext uri="{BB962C8B-B14F-4D97-AF65-F5344CB8AC3E}">
        <p14:creationId xmlns:p14="http://schemas.microsoft.com/office/powerpoint/2010/main" val="1310841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common answer to the liaison visit question ‘when is your supervision?’ – “whenever” or “they can come to me whenever they need to”</a:t>
            </a:r>
          </a:p>
        </p:txBody>
      </p:sp>
      <p:sp>
        <p:nvSpPr>
          <p:cNvPr id="4" name="Slide Number Placeholder 3"/>
          <p:cNvSpPr>
            <a:spLocks noGrp="1"/>
          </p:cNvSpPr>
          <p:nvPr>
            <p:ph type="sldNum" sz="quarter" idx="5"/>
          </p:nvPr>
        </p:nvSpPr>
        <p:spPr/>
        <p:txBody>
          <a:bodyPr/>
          <a:lstStyle/>
          <a:p>
            <a:fld id="{06BFC0AE-51E2-C54D-BAC1-4FFAF52A4F7C}" type="slidenum">
              <a:rPr lang="en-US" smtClean="0"/>
              <a:t>17</a:t>
            </a:fld>
            <a:endParaRPr lang="en-US"/>
          </a:p>
        </p:txBody>
      </p:sp>
    </p:spTree>
    <p:extLst>
      <p:ext uri="{BB962C8B-B14F-4D97-AF65-F5344CB8AC3E}">
        <p14:creationId xmlns:p14="http://schemas.microsoft.com/office/powerpoint/2010/main" val="3967415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kenya</a:t>
            </a:r>
            <a:endParaRPr lang="en-US" dirty="0"/>
          </a:p>
        </p:txBody>
      </p:sp>
      <p:sp>
        <p:nvSpPr>
          <p:cNvPr id="4" name="Slide Number Placeholder 3"/>
          <p:cNvSpPr>
            <a:spLocks noGrp="1"/>
          </p:cNvSpPr>
          <p:nvPr>
            <p:ph type="sldNum" sz="quarter" idx="5"/>
          </p:nvPr>
        </p:nvSpPr>
        <p:spPr/>
        <p:txBody>
          <a:bodyPr/>
          <a:lstStyle/>
          <a:p>
            <a:fld id="{06BFC0AE-51E2-C54D-BAC1-4FFAF52A4F7C}" type="slidenum">
              <a:rPr lang="en-US" smtClean="0"/>
              <a:t>19</a:t>
            </a:fld>
            <a:endParaRPr lang="en-US"/>
          </a:p>
        </p:txBody>
      </p:sp>
    </p:spTree>
    <p:extLst>
      <p:ext uri="{BB962C8B-B14F-4D97-AF65-F5344CB8AC3E}">
        <p14:creationId xmlns:p14="http://schemas.microsoft.com/office/powerpoint/2010/main" val="3003124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Students are still learners, even if they are employed by the internship agency.</a:t>
            </a:r>
            <a:endParaRPr lang="en-US" dirty="0"/>
          </a:p>
        </p:txBody>
      </p:sp>
      <p:sp>
        <p:nvSpPr>
          <p:cNvPr id="4" name="Slide Number Placeholder 3"/>
          <p:cNvSpPr>
            <a:spLocks noGrp="1"/>
          </p:cNvSpPr>
          <p:nvPr>
            <p:ph type="sldNum" sz="quarter" idx="5"/>
          </p:nvPr>
        </p:nvSpPr>
        <p:spPr/>
        <p:txBody>
          <a:bodyPr/>
          <a:lstStyle/>
          <a:p>
            <a:fld id="{06BFC0AE-51E2-C54D-BAC1-4FFAF52A4F7C}" type="slidenum">
              <a:rPr lang="en-US" smtClean="0"/>
              <a:t>20</a:t>
            </a:fld>
            <a:endParaRPr lang="en-US"/>
          </a:p>
        </p:txBody>
      </p:sp>
    </p:spTree>
    <p:extLst>
      <p:ext uri="{BB962C8B-B14F-4D97-AF65-F5344CB8AC3E}">
        <p14:creationId xmlns:p14="http://schemas.microsoft.com/office/powerpoint/2010/main" val="1936462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4338"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 uri="{FAA26D3D-D897-4be2-8F04-BA451C77F1D7}">
              <ma14:placeholderFlag xmlns="" xmlns:ma14="http://schemas.microsoft.com/office/mac/drawingml/2011/main" val="1"/>
            </a:ext>
          </a:extLst>
        </p:spPr>
        <p:txBody>
          <a:bodyPr/>
          <a:lstStyle/>
          <a:p>
            <a:endParaRPr lang="x-none" altLang="x-none">
              <a:latin typeface="Times New Roman" charset="0"/>
              <a:ea typeface="MS PGothic" charset="-128"/>
            </a:endParaRPr>
          </a:p>
        </p:txBody>
      </p:sp>
      <p:sp>
        <p:nvSpPr>
          <p:cNvPr id="14339"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charset="0"/>
                <a:ea typeface="MS PGothic" charset="-128"/>
              </a:defRPr>
            </a:lvl1pPr>
            <a:lvl2pPr marL="751494" indent="-289036" eaLnBrk="0" hangingPunct="0">
              <a:defRPr sz="2400">
                <a:solidFill>
                  <a:schemeClr val="tx1"/>
                </a:solidFill>
                <a:latin typeface="Times New Roman" charset="0"/>
                <a:ea typeface="MS PGothic" charset="-128"/>
              </a:defRPr>
            </a:lvl2pPr>
            <a:lvl3pPr marL="1156145" indent="-231229" eaLnBrk="0" hangingPunct="0">
              <a:defRPr sz="2400">
                <a:solidFill>
                  <a:schemeClr val="tx1"/>
                </a:solidFill>
                <a:latin typeface="Times New Roman" charset="0"/>
                <a:ea typeface="MS PGothic" charset="-128"/>
              </a:defRPr>
            </a:lvl3pPr>
            <a:lvl4pPr marL="1618602" indent="-231229" eaLnBrk="0" hangingPunct="0">
              <a:defRPr sz="2400">
                <a:solidFill>
                  <a:schemeClr val="tx1"/>
                </a:solidFill>
                <a:latin typeface="Times New Roman" charset="0"/>
                <a:ea typeface="MS PGothic" charset="-128"/>
              </a:defRPr>
            </a:lvl4pPr>
            <a:lvl5pPr marL="2081060" indent="-231229" eaLnBrk="0" hangingPunct="0">
              <a:defRPr sz="2400">
                <a:solidFill>
                  <a:schemeClr val="tx1"/>
                </a:solidFill>
                <a:latin typeface="Times New Roman" charset="0"/>
                <a:ea typeface="MS PGothic" charset="-128"/>
              </a:defRPr>
            </a:lvl5pPr>
            <a:lvl6pPr marL="2543518" indent="-231229" eaLnBrk="0" fontAlgn="base" hangingPunct="0">
              <a:spcBef>
                <a:spcPct val="0"/>
              </a:spcBef>
              <a:spcAft>
                <a:spcPct val="0"/>
              </a:spcAft>
              <a:defRPr sz="2400">
                <a:solidFill>
                  <a:schemeClr val="tx1"/>
                </a:solidFill>
                <a:latin typeface="Times New Roman" charset="0"/>
                <a:ea typeface="MS PGothic" charset="-128"/>
              </a:defRPr>
            </a:lvl6pPr>
            <a:lvl7pPr marL="3005976" indent="-231229" eaLnBrk="0" fontAlgn="base" hangingPunct="0">
              <a:spcBef>
                <a:spcPct val="0"/>
              </a:spcBef>
              <a:spcAft>
                <a:spcPct val="0"/>
              </a:spcAft>
              <a:defRPr sz="2400">
                <a:solidFill>
                  <a:schemeClr val="tx1"/>
                </a:solidFill>
                <a:latin typeface="Times New Roman" charset="0"/>
                <a:ea typeface="MS PGothic" charset="-128"/>
              </a:defRPr>
            </a:lvl7pPr>
            <a:lvl8pPr marL="3468434" indent="-231229" eaLnBrk="0" fontAlgn="base" hangingPunct="0">
              <a:spcBef>
                <a:spcPct val="0"/>
              </a:spcBef>
              <a:spcAft>
                <a:spcPct val="0"/>
              </a:spcAft>
              <a:defRPr sz="2400">
                <a:solidFill>
                  <a:schemeClr val="tx1"/>
                </a:solidFill>
                <a:latin typeface="Times New Roman" charset="0"/>
                <a:ea typeface="MS PGothic" charset="-128"/>
              </a:defRPr>
            </a:lvl8pPr>
            <a:lvl9pPr marL="3930891" indent="-231229" eaLnBrk="0" fontAlgn="base" hangingPunct="0">
              <a:spcBef>
                <a:spcPct val="0"/>
              </a:spcBef>
              <a:spcAft>
                <a:spcPct val="0"/>
              </a:spcAft>
              <a:defRPr sz="2400">
                <a:solidFill>
                  <a:schemeClr val="tx1"/>
                </a:solidFill>
                <a:latin typeface="Times New Roman" charset="0"/>
                <a:ea typeface="MS PGothic" charset="-128"/>
              </a:defRPr>
            </a:lvl9pPr>
          </a:lstStyle>
          <a:p>
            <a:pPr eaLnBrk="1" hangingPunct="1"/>
            <a:fld id="{E4DE25A3-6963-D64D-95D8-47BED6EDB237}" type="slidenum">
              <a:rPr lang="en-US" altLang="x-none" sz="1200"/>
              <a:pPr eaLnBrk="1" hangingPunct="1"/>
              <a:t>21</a:t>
            </a:fld>
            <a:endParaRPr lang="en-US" altLang="x-none"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Anxiety about the interview. “Not knowing everything”. Don’t know about the climate/culture of the agency. Questions self and goals. </a:t>
            </a:r>
          </a:p>
        </p:txBody>
      </p:sp>
      <p:sp>
        <p:nvSpPr>
          <p:cNvPr id="4" name="Slide Number Placeholder 3"/>
          <p:cNvSpPr>
            <a:spLocks noGrp="1"/>
          </p:cNvSpPr>
          <p:nvPr>
            <p:ph type="sldNum" sz="quarter" idx="5"/>
          </p:nvPr>
        </p:nvSpPr>
        <p:spPr/>
        <p:txBody>
          <a:bodyPr/>
          <a:lstStyle/>
          <a:p>
            <a:fld id="{06BFC0AE-51E2-C54D-BAC1-4FFAF52A4F7C}" type="slidenum">
              <a:rPr lang="en-US" smtClean="0"/>
              <a:t>24</a:t>
            </a:fld>
            <a:endParaRPr lang="en-US"/>
          </a:p>
        </p:txBody>
      </p:sp>
    </p:spTree>
    <p:extLst>
      <p:ext uri="{BB962C8B-B14F-4D97-AF65-F5344CB8AC3E}">
        <p14:creationId xmlns:p14="http://schemas.microsoft.com/office/powerpoint/2010/main" val="2937327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Internal processes of performance and learning. Connecting with other staff. Questions self/skills – “will I say the wrong thing?” “I don’t think I’ll be able to do this!” “This sounds like too much”</a:t>
            </a:r>
          </a:p>
        </p:txBody>
      </p:sp>
      <p:sp>
        <p:nvSpPr>
          <p:cNvPr id="4" name="Slide Number Placeholder 3"/>
          <p:cNvSpPr>
            <a:spLocks noGrp="1"/>
          </p:cNvSpPr>
          <p:nvPr>
            <p:ph type="sldNum" sz="quarter" idx="5"/>
          </p:nvPr>
        </p:nvSpPr>
        <p:spPr/>
        <p:txBody>
          <a:bodyPr/>
          <a:lstStyle/>
          <a:p>
            <a:fld id="{06BFC0AE-51E2-C54D-BAC1-4FFAF52A4F7C}" type="slidenum">
              <a:rPr lang="en-US" smtClean="0"/>
              <a:t>25</a:t>
            </a:fld>
            <a:endParaRPr lang="en-US"/>
          </a:p>
        </p:txBody>
      </p:sp>
    </p:spTree>
    <p:extLst>
      <p:ext uri="{BB962C8B-B14F-4D97-AF65-F5344CB8AC3E}">
        <p14:creationId xmlns:p14="http://schemas.microsoft.com/office/powerpoint/2010/main" val="2577196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Confrontation: Realistic expectations are needed. I thought I wouldn’t have to do anything extra (for job as internship). Needs to revisit expectations to form learning process. I’ve never been good at research/macro. I don’t think I can work with elderly. INTER VS. INTRA</a:t>
            </a:r>
          </a:p>
          <a:p>
            <a:r>
              <a:rPr lang="en-US" dirty="0"/>
              <a:t>Competence: able to make the decisions independently – can make those split-second decisions in the moment without needing to ask supervisor. More comfortable with self/skills. Communicates clearly with supervisor AFTER the event/decision was made for/with the client, and asks for feedback on how to navigate more smoothly next time (if applicable)</a:t>
            </a:r>
          </a:p>
        </p:txBody>
      </p:sp>
      <p:sp>
        <p:nvSpPr>
          <p:cNvPr id="4" name="Slide Number Placeholder 3"/>
          <p:cNvSpPr>
            <a:spLocks noGrp="1"/>
          </p:cNvSpPr>
          <p:nvPr>
            <p:ph type="sldNum" sz="quarter" idx="5"/>
          </p:nvPr>
        </p:nvSpPr>
        <p:spPr/>
        <p:txBody>
          <a:bodyPr/>
          <a:lstStyle/>
          <a:p>
            <a:fld id="{06BFC0AE-51E2-C54D-BAC1-4FFAF52A4F7C}" type="slidenum">
              <a:rPr lang="en-US" smtClean="0"/>
              <a:t>26</a:t>
            </a:fld>
            <a:endParaRPr lang="en-US"/>
          </a:p>
        </p:txBody>
      </p:sp>
    </p:spTree>
    <p:extLst>
      <p:ext uri="{BB962C8B-B14F-4D97-AF65-F5344CB8AC3E}">
        <p14:creationId xmlns:p14="http://schemas.microsoft.com/office/powerpoint/2010/main" val="591289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9CB491F-3F59-FA4C-B09F-95AD260C368C}" type="datetimeFigureOut">
              <a:rPr lang="en-US" smtClean="0"/>
              <a:t>7/9/2021</a:t>
            </a:fld>
            <a:endParaRPr lang="en-US"/>
          </a:p>
        </p:txBody>
      </p:sp>
      <p:sp>
        <p:nvSpPr>
          <p:cNvPr id="5" name="Footer Placeholder 4"/>
          <p:cNvSpPr>
            <a:spLocks noGrp="1"/>
          </p:cNvSpPr>
          <p:nvPr>
            <p:ph type="ftr" sz="quarter" idx="11"/>
          </p:nvPr>
        </p:nvSpPr>
        <p:spPr>
          <a:xfrm>
            <a:off x="3886200" y="6356350"/>
            <a:ext cx="4114800" cy="365125"/>
          </a:xfrm>
        </p:spPr>
        <p:txBody>
          <a:bodyPr/>
          <a:lstStyle/>
          <a:p>
            <a:endParaRPr lang="en-US"/>
          </a:p>
        </p:txBody>
      </p:sp>
      <p:sp>
        <p:nvSpPr>
          <p:cNvPr id="6" name="Slide Number Placeholder 5"/>
          <p:cNvSpPr>
            <a:spLocks noGrp="1"/>
          </p:cNvSpPr>
          <p:nvPr>
            <p:ph type="sldNum" sz="quarter" idx="12"/>
          </p:nvPr>
        </p:nvSpPr>
        <p:spPr>
          <a:xfrm>
            <a:off x="8366760" y="6356350"/>
            <a:ext cx="2301240" cy="365125"/>
          </a:xfrm>
        </p:spPr>
        <p:txBody>
          <a:bodyPr/>
          <a:lstStyle/>
          <a:p>
            <a:fld id="{5E6D5035-57B2-714B-BF43-63B49C8692DE}" type="slidenum">
              <a:rPr lang="en-US" smtClean="0"/>
              <a:t>‹#›</a:t>
            </a:fld>
            <a:endParaRPr lang="en-US"/>
          </a:p>
        </p:txBody>
      </p:sp>
    </p:spTree>
    <p:extLst>
      <p:ext uri="{BB962C8B-B14F-4D97-AF65-F5344CB8AC3E}">
        <p14:creationId xmlns:p14="http://schemas.microsoft.com/office/powerpoint/2010/main" val="137806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CB491F-3F59-FA4C-B09F-95AD260C368C}" type="datetimeFigureOut">
              <a:rPr lang="en-US" smtClean="0"/>
              <a:t>7/9/2021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6D5035-57B2-714B-BF43-63B49C8692DE}" type="slidenum">
              <a:rPr lang="en-US" smtClean="0"/>
              <a:t>‹#›</a:t>
            </a:fld>
            <a:endParaRPr lang="en-US"/>
          </a:p>
        </p:txBody>
      </p:sp>
    </p:spTree>
    <p:extLst>
      <p:ext uri="{BB962C8B-B14F-4D97-AF65-F5344CB8AC3E}">
        <p14:creationId xmlns:p14="http://schemas.microsoft.com/office/powerpoint/2010/main" val="1632621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CB491F-3F59-FA4C-B09F-95AD260C368C}" type="datetimeFigureOut">
              <a:rPr lang="en-US" smtClean="0"/>
              <a:t>7/9/2021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6D5035-57B2-714B-BF43-63B49C8692DE}" type="slidenum">
              <a:rPr lang="en-US" smtClean="0"/>
              <a:t>‹#›</a:t>
            </a:fld>
            <a:endParaRPr lang="en-US"/>
          </a:p>
        </p:txBody>
      </p:sp>
    </p:spTree>
    <p:extLst>
      <p:ext uri="{BB962C8B-B14F-4D97-AF65-F5344CB8AC3E}">
        <p14:creationId xmlns:p14="http://schemas.microsoft.com/office/powerpoint/2010/main" val="1100661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CB491F-3F59-FA4C-B09F-95AD260C368C}" type="datetimeFigureOut">
              <a:rPr lang="en-US" smtClean="0"/>
              <a:t>7/9/2021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6D5035-57B2-714B-BF43-63B49C8692DE}" type="slidenum">
              <a:rPr lang="en-US" smtClean="0"/>
              <a:t>‹#›</a:t>
            </a:fld>
            <a:endParaRPr lang="en-US"/>
          </a:p>
        </p:txBody>
      </p:sp>
    </p:spTree>
    <p:extLst>
      <p:ext uri="{BB962C8B-B14F-4D97-AF65-F5344CB8AC3E}">
        <p14:creationId xmlns:p14="http://schemas.microsoft.com/office/powerpoint/2010/main" val="135497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CB491F-3F59-FA4C-B09F-95AD260C368C}" type="datetimeFigureOut">
              <a:rPr lang="en-US" smtClean="0"/>
              <a:t>7/9/2021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6D5035-57B2-714B-BF43-63B49C8692DE}" type="slidenum">
              <a:rPr lang="en-US" smtClean="0"/>
              <a:t>‹#›</a:t>
            </a:fld>
            <a:endParaRPr lang="en-US"/>
          </a:p>
        </p:txBody>
      </p:sp>
    </p:spTree>
    <p:extLst>
      <p:ext uri="{BB962C8B-B14F-4D97-AF65-F5344CB8AC3E}">
        <p14:creationId xmlns:p14="http://schemas.microsoft.com/office/powerpoint/2010/main" val="511702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CB491F-3F59-FA4C-B09F-95AD260C368C}" type="datetimeFigureOut">
              <a:rPr lang="en-US" smtClean="0"/>
              <a:t>7/9/2021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6D5035-57B2-714B-BF43-63B49C8692DE}" type="slidenum">
              <a:rPr lang="en-US" smtClean="0"/>
              <a:t>‹#›</a:t>
            </a:fld>
            <a:endParaRPr lang="en-US"/>
          </a:p>
        </p:txBody>
      </p:sp>
    </p:spTree>
    <p:extLst>
      <p:ext uri="{BB962C8B-B14F-4D97-AF65-F5344CB8AC3E}">
        <p14:creationId xmlns:p14="http://schemas.microsoft.com/office/powerpoint/2010/main" val="2084420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CB491F-3F59-FA4C-B09F-95AD260C368C}" type="datetimeFigureOut">
              <a:rPr lang="en-US" smtClean="0"/>
              <a:t>7/9/2021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6D5035-57B2-714B-BF43-63B49C8692DE}" type="slidenum">
              <a:rPr lang="en-US" smtClean="0"/>
              <a:t>‹#›</a:t>
            </a:fld>
            <a:endParaRPr lang="en-US"/>
          </a:p>
        </p:txBody>
      </p:sp>
    </p:spTree>
    <p:extLst>
      <p:ext uri="{BB962C8B-B14F-4D97-AF65-F5344CB8AC3E}">
        <p14:creationId xmlns:p14="http://schemas.microsoft.com/office/powerpoint/2010/main" val="1937477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CB491F-3F59-FA4C-B09F-95AD260C368C}" type="datetimeFigureOut">
              <a:rPr lang="en-US" smtClean="0"/>
              <a:t>7/9/2021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6D5035-57B2-714B-BF43-63B49C8692DE}" type="slidenum">
              <a:rPr lang="en-US" smtClean="0"/>
              <a:t>‹#›</a:t>
            </a:fld>
            <a:endParaRPr lang="en-US"/>
          </a:p>
        </p:txBody>
      </p:sp>
    </p:spTree>
    <p:extLst>
      <p:ext uri="{BB962C8B-B14F-4D97-AF65-F5344CB8AC3E}">
        <p14:creationId xmlns:p14="http://schemas.microsoft.com/office/powerpoint/2010/main" val="1827336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CB491F-3F59-FA4C-B09F-95AD260C368C}" type="datetimeFigureOut">
              <a:rPr lang="en-US" smtClean="0"/>
              <a:t>7/9/2021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6D5035-57B2-714B-BF43-63B49C8692DE}" type="slidenum">
              <a:rPr lang="en-US" smtClean="0"/>
              <a:t>‹#›</a:t>
            </a:fld>
            <a:endParaRPr lang="en-US"/>
          </a:p>
        </p:txBody>
      </p:sp>
    </p:spTree>
    <p:extLst>
      <p:ext uri="{BB962C8B-B14F-4D97-AF65-F5344CB8AC3E}">
        <p14:creationId xmlns:p14="http://schemas.microsoft.com/office/powerpoint/2010/main" val="572660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CB491F-3F59-FA4C-B09F-95AD260C368C}" type="datetimeFigureOut">
              <a:rPr lang="en-US" smtClean="0"/>
              <a:t>7/9/2021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6D5035-57B2-714B-BF43-63B49C8692DE}" type="slidenum">
              <a:rPr lang="en-US" smtClean="0"/>
              <a:t>‹#›</a:t>
            </a:fld>
            <a:endParaRPr lang="en-US"/>
          </a:p>
        </p:txBody>
      </p:sp>
    </p:spTree>
    <p:extLst>
      <p:ext uri="{BB962C8B-B14F-4D97-AF65-F5344CB8AC3E}">
        <p14:creationId xmlns:p14="http://schemas.microsoft.com/office/powerpoint/2010/main" val="1159126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CB491F-3F59-FA4C-B09F-95AD260C368C}" type="datetimeFigureOut">
              <a:rPr lang="en-US" smtClean="0"/>
              <a:t>7/9/2021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6D5035-57B2-714B-BF43-63B49C8692DE}" type="slidenum">
              <a:rPr lang="en-US" smtClean="0"/>
              <a:t>‹#›</a:t>
            </a:fld>
            <a:endParaRPr lang="en-US"/>
          </a:p>
        </p:txBody>
      </p:sp>
    </p:spTree>
    <p:extLst>
      <p:ext uri="{BB962C8B-B14F-4D97-AF65-F5344CB8AC3E}">
        <p14:creationId xmlns:p14="http://schemas.microsoft.com/office/powerpoint/2010/main" val="805750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CB491F-3F59-FA4C-B09F-95AD260C368C}" type="datetimeFigureOut">
              <a:rPr lang="en-US" smtClean="0"/>
              <a:t>7/9/2021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37744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6D5035-57B2-714B-BF43-63B49C8692DE}"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270774" y="5735784"/>
            <a:ext cx="758615" cy="1027216"/>
          </a:xfrm>
          <a:prstGeom prst="rect">
            <a:avLst/>
          </a:prstGeom>
        </p:spPr>
      </p:pic>
    </p:spTree>
    <p:extLst>
      <p:ext uri="{BB962C8B-B14F-4D97-AF65-F5344CB8AC3E}">
        <p14:creationId xmlns:p14="http://schemas.microsoft.com/office/powerpoint/2010/main" val="749241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hyperlink" Target="https://www.memphis.edu/registrar/calendars/"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www.memphis.edu/libraries/" TargetMode="External"/><Relationship Id="rId2" Type="http://schemas.openxmlformats.org/officeDocument/2006/relationships/hyperlink" Target="https://www.memphis.edu/careerservices/"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image" Target="../media/image25.wmf"/><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gif"/><Relationship Id="rId5" Type="http://schemas.openxmlformats.org/officeDocument/2006/relationships/image" Target="../media/image23.jpe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0.xml.rels><?xml version="1.0" encoding="UTF-8" standalone="yes"?>
<Relationships xmlns="http://schemas.openxmlformats.org/package/2006/relationships"><Relationship Id="rId3" Type="http://schemas.openxmlformats.org/officeDocument/2006/relationships/hyperlink" Target="mailto:ccmalone@memphis.edu" TargetMode="External"/><Relationship Id="rId2" Type="http://schemas.openxmlformats.org/officeDocument/2006/relationships/hyperlink" Target="mailto:kconley@memphis.edu" TargetMode="External"/><Relationship Id="rId1" Type="http://schemas.openxmlformats.org/officeDocument/2006/relationships/slideLayout" Target="../slideLayouts/slideLayout2.xml"/><Relationship Id="rId4" Type="http://schemas.openxmlformats.org/officeDocument/2006/relationships/hyperlink" Target="mailto:malandry@memphis.edu" TargetMode="Externa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3515</a:t>
            </a: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987" y="0"/>
            <a:ext cx="12192000" cy="6858000"/>
          </a:xfrm>
          <a:prstGeom prst="rect">
            <a:avLst/>
          </a:prstGeom>
        </p:spPr>
      </p:pic>
      <p:sp>
        <p:nvSpPr>
          <p:cNvPr id="5" name="Rectangle 4"/>
          <p:cNvSpPr/>
          <p:nvPr/>
        </p:nvSpPr>
        <p:spPr>
          <a:xfrm>
            <a:off x="2169763" y="414477"/>
            <a:ext cx="7160217" cy="923330"/>
          </a:xfrm>
          <a:prstGeom prst="rect">
            <a:avLst/>
          </a:prstGeom>
        </p:spPr>
        <p:txBody>
          <a:bodyPr wrap="square">
            <a:spAutoFit/>
          </a:bodyPr>
          <a:lstStyle/>
          <a:p>
            <a:pPr algn="ctr"/>
            <a:r>
              <a:rPr lang="en-US" sz="5400" dirty="0">
                <a:ea typeface="ＭＳ Ｐゴシック" charset="0"/>
              </a:rPr>
              <a:t>Field Instructor Training</a:t>
            </a:r>
            <a:endParaRPr lang="en-US" sz="5400" dirty="0"/>
          </a:p>
        </p:txBody>
      </p:sp>
      <p:sp>
        <p:nvSpPr>
          <p:cNvPr id="6" name="Rectangle 5"/>
          <p:cNvSpPr/>
          <p:nvPr/>
        </p:nvSpPr>
        <p:spPr>
          <a:xfrm>
            <a:off x="2701871" y="3429000"/>
            <a:ext cx="6096000" cy="923330"/>
          </a:xfrm>
          <a:prstGeom prst="rect">
            <a:avLst/>
          </a:prstGeom>
        </p:spPr>
        <p:txBody>
          <a:bodyPr>
            <a:spAutoFit/>
          </a:bodyPr>
          <a:lstStyle/>
          <a:p>
            <a:pPr>
              <a:defRPr/>
            </a:pPr>
            <a:r>
              <a:rPr lang="en-US" dirty="0">
                <a:ea typeface="ＭＳ Ｐゴシック" charset="0"/>
              </a:rPr>
              <a:t>Kenya Anderson, BA Field Placement Coordinator  </a:t>
            </a:r>
          </a:p>
          <a:p>
            <a:pPr>
              <a:defRPr/>
            </a:pPr>
            <a:r>
              <a:rPr lang="en-US" dirty="0">
                <a:ea typeface="ＭＳ Ｐゴシック" charset="0"/>
              </a:rPr>
              <a:t>Cherry Malone, MSW Field Placement Coordinator</a:t>
            </a:r>
          </a:p>
          <a:p>
            <a:pPr>
              <a:defRPr/>
            </a:pPr>
            <a:r>
              <a:rPr lang="en-US" dirty="0">
                <a:ea typeface="ＭＳ Ｐゴシック" charset="0"/>
              </a:rPr>
              <a:t>Maggie Landry, MSW Assistant Field Placement Coordinator</a:t>
            </a:r>
          </a:p>
        </p:txBody>
      </p:sp>
    </p:spTree>
    <p:extLst>
      <p:ext uri="{BB962C8B-B14F-4D97-AF65-F5344CB8AC3E}">
        <p14:creationId xmlns:p14="http://schemas.microsoft.com/office/powerpoint/2010/main" val="42999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3A25D70-4A55-4F72-B9C5-A69CDBF4D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4957100-6D8B-4161-9F2F-C0A949EC8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Rectangle 11">
            <a:extLst>
              <a:ext uri="{FF2B5EF4-FFF2-40B4-BE49-F238E27FC236}">
                <a16:creationId xmlns:a16="http://schemas.microsoft.com/office/drawing/2014/main" id="{0BD8B065-EE51-4AE2-A94C-86249998F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71787" y="1741337"/>
            <a:ext cx="5448730" cy="2387918"/>
          </a:xfrm>
        </p:spPr>
        <p:txBody>
          <a:bodyPr vert="horz" lIns="91440" tIns="45720" rIns="91440" bIns="45720" rtlCol="0" anchor="b">
            <a:normAutofit/>
          </a:bodyPr>
          <a:lstStyle/>
          <a:p>
            <a:pPr algn="ctr"/>
            <a:r>
              <a:rPr lang="en-US" sz="4400" b="1" kern="1200">
                <a:solidFill>
                  <a:schemeClr val="tx2"/>
                </a:solidFill>
                <a:latin typeface="+mj-lt"/>
                <a:ea typeface="+mj-ea"/>
                <a:cs typeface="+mj-cs"/>
              </a:rPr>
              <a:t>Function and types of field instruction/supervision</a:t>
            </a:r>
          </a:p>
        </p:txBody>
      </p:sp>
      <p:sp>
        <p:nvSpPr>
          <p:cNvPr id="3" name="Text Placeholder 2"/>
          <p:cNvSpPr>
            <a:spLocks noGrp="1"/>
          </p:cNvSpPr>
          <p:nvPr>
            <p:ph type="body" idx="1"/>
          </p:nvPr>
        </p:nvSpPr>
        <p:spPr>
          <a:xfrm>
            <a:off x="3371161" y="4200522"/>
            <a:ext cx="5449982" cy="682079"/>
          </a:xfrm>
        </p:spPr>
        <p:txBody>
          <a:bodyPr vert="horz" lIns="91440" tIns="45720" rIns="91440" bIns="45720" rtlCol="0">
            <a:normAutofit/>
          </a:bodyPr>
          <a:lstStyle/>
          <a:p>
            <a:pPr algn="ctr"/>
            <a:endParaRPr lang="en-US" sz="1500" kern="1200" dirty="0">
              <a:solidFill>
                <a:schemeClr val="tx2"/>
              </a:solidFill>
              <a:latin typeface="+mn-lt"/>
              <a:ea typeface="+mn-ea"/>
              <a:cs typeface="+mn-cs"/>
            </a:endParaRPr>
          </a:p>
          <a:p>
            <a:pPr algn="ctr"/>
            <a:r>
              <a:rPr lang="en-US" sz="1500" b="1" kern="1200" dirty="0">
                <a:solidFill>
                  <a:schemeClr val="tx2"/>
                </a:solidFill>
                <a:latin typeface="+mn-lt"/>
                <a:ea typeface="+mn-ea"/>
                <a:cs typeface="+mn-cs"/>
              </a:rPr>
              <a:t> Maggie or Cherry</a:t>
            </a:r>
          </a:p>
        </p:txBody>
      </p:sp>
      <p:grpSp>
        <p:nvGrpSpPr>
          <p:cNvPr id="14" name="Group 13">
            <a:extLst>
              <a:ext uri="{FF2B5EF4-FFF2-40B4-BE49-F238E27FC236}">
                <a16:creationId xmlns:a16="http://schemas.microsoft.com/office/drawing/2014/main" id="{18999293-B054-4B57-A26F-D04C2BB11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43336"/>
            <a:ext cx="5163047" cy="2657478"/>
            <a:chOff x="6867015" y="-1"/>
            <a:chExt cx="5324985" cy="3251912"/>
          </a:xfrm>
          <a:solidFill>
            <a:schemeClr val="bg1">
              <a:alpha val="30000"/>
            </a:schemeClr>
          </a:solidFill>
        </p:grpSpPr>
        <p:sp>
          <p:nvSpPr>
            <p:cNvPr id="15" name="Freeform: Shape 14">
              <a:extLst>
                <a:ext uri="{FF2B5EF4-FFF2-40B4-BE49-F238E27FC236}">
                  <a16:creationId xmlns:a16="http://schemas.microsoft.com/office/drawing/2014/main" id="{5E505D8A-F41A-450D-A648-E77DF6B8D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2BD6DCE-6A81-4F34-9958-67B578EA1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C462BE8-CD72-48CF-8A7B-C716D2B99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C2CDB70-40F1-4D00-8F17-A532E732E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761945C4-D997-42F3-B59A-984CF00667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21" name="Freeform: Shape 20">
              <a:extLst>
                <a:ext uri="{FF2B5EF4-FFF2-40B4-BE49-F238E27FC236}">
                  <a16:creationId xmlns:a16="http://schemas.microsoft.com/office/drawing/2014/main" id="{4651FE4A-9487-43BE-A388-13453574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F44B0EF3-9992-4B95-8A43-6206B3FC3F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41B1C1F-C2FE-4C47-9D74-ADB9B53F4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4" name="Freeform: Shape 23">
              <a:extLst>
                <a:ext uri="{FF2B5EF4-FFF2-40B4-BE49-F238E27FC236}">
                  <a16:creationId xmlns:a16="http://schemas.microsoft.com/office/drawing/2014/main" id="{1048177B-A49E-4E24-9007-07A0EDD6A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00324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6B29C3-F093-4E98-AACF-9FE7C397AD8F}"/>
              </a:ext>
            </a:extLst>
          </p:cNvPr>
          <p:cNvSpPr>
            <a:spLocks noGrp="1"/>
          </p:cNvSpPr>
          <p:nvPr>
            <p:ph type="title"/>
          </p:nvPr>
        </p:nvSpPr>
        <p:spPr/>
        <p:txBody>
          <a:bodyPr/>
          <a:lstStyle/>
          <a:p>
            <a:r>
              <a:rPr lang="en-US" dirty="0"/>
              <a:t>Field Instructor Responsibilities</a:t>
            </a:r>
          </a:p>
        </p:txBody>
      </p:sp>
      <p:sp>
        <p:nvSpPr>
          <p:cNvPr id="5" name="Content Placeholder 4">
            <a:extLst>
              <a:ext uri="{FF2B5EF4-FFF2-40B4-BE49-F238E27FC236}">
                <a16:creationId xmlns:a16="http://schemas.microsoft.com/office/drawing/2014/main" id="{8878B4F6-AD80-488F-B6E6-7A3BBDAA687E}"/>
              </a:ext>
            </a:extLst>
          </p:cNvPr>
          <p:cNvSpPr>
            <a:spLocks noGrp="1"/>
          </p:cNvSpPr>
          <p:nvPr>
            <p:ph idx="1"/>
          </p:nvPr>
        </p:nvSpPr>
        <p:spPr>
          <a:xfrm>
            <a:off x="838200" y="1825625"/>
            <a:ext cx="10515600" cy="4667250"/>
          </a:xfrm>
        </p:spPr>
        <p:txBody>
          <a:bodyPr>
            <a:normAutofit lnSpcReduction="10000"/>
          </a:bodyPr>
          <a:lstStyle/>
          <a:p>
            <a:r>
              <a:rPr lang="en-US" dirty="0"/>
              <a:t>Look at the field manual from the school</a:t>
            </a:r>
          </a:p>
          <a:p>
            <a:r>
              <a:rPr lang="en-US" dirty="0"/>
              <a:t>Look at student curriculum to see which courses your student intern has taken/hasn’t taken yet</a:t>
            </a:r>
          </a:p>
          <a:p>
            <a:pPr lvl="1"/>
            <a:r>
              <a:rPr lang="en-US" dirty="0"/>
              <a:t>If you want more info, please reach out to your field director or look on our website</a:t>
            </a:r>
          </a:p>
          <a:p>
            <a:r>
              <a:rPr lang="en-US" dirty="0"/>
              <a:t>Review and sign off on time logs in a timely manner</a:t>
            </a:r>
          </a:p>
          <a:p>
            <a:pPr lvl="1"/>
            <a:r>
              <a:rPr lang="en-US" dirty="0"/>
              <a:t>Student must also submit time logs in a timely manner</a:t>
            </a:r>
          </a:p>
          <a:p>
            <a:pPr lvl="2"/>
            <a:r>
              <a:rPr lang="en-US" dirty="0"/>
              <a:t>This could be a topic to discuss in your weekly supervision</a:t>
            </a:r>
          </a:p>
          <a:p>
            <a:r>
              <a:rPr lang="en-US" dirty="0"/>
              <a:t>Complete evaluations as they become available</a:t>
            </a:r>
          </a:p>
          <a:p>
            <a:r>
              <a:rPr lang="en-US" dirty="0"/>
              <a:t>Be prepared to discuss progress/difficulties/performance respective to the placement during liaison meetings</a:t>
            </a:r>
          </a:p>
        </p:txBody>
      </p:sp>
    </p:spTree>
    <p:extLst>
      <p:ext uri="{BB962C8B-B14F-4D97-AF65-F5344CB8AC3E}">
        <p14:creationId xmlns:p14="http://schemas.microsoft.com/office/powerpoint/2010/main" val="798179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E91D6-0A2B-4E07-BC2F-B71CCC39AD86}"/>
              </a:ext>
            </a:extLst>
          </p:cNvPr>
          <p:cNvSpPr>
            <a:spLocks noGrp="1"/>
          </p:cNvSpPr>
          <p:nvPr>
            <p:ph type="title"/>
          </p:nvPr>
        </p:nvSpPr>
        <p:spPr/>
        <p:txBody>
          <a:bodyPr/>
          <a:lstStyle/>
          <a:p>
            <a:r>
              <a:rPr lang="en-US" dirty="0"/>
              <a:t>Evaluation Process</a:t>
            </a:r>
          </a:p>
        </p:txBody>
      </p:sp>
      <p:sp>
        <p:nvSpPr>
          <p:cNvPr id="3" name="Content Placeholder 2">
            <a:extLst>
              <a:ext uri="{FF2B5EF4-FFF2-40B4-BE49-F238E27FC236}">
                <a16:creationId xmlns:a16="http://schemas.microsoft.com/office/drawing/2014/main" id="{56ACDA0F-23C9-4B6A-91AE-E528C652481E}"/>
              </a:ext>
            </a:extLst>
          </p:cNvPr>
          <p:cNvSpPr>
            <a:spLocks noGrp="1"/>
          </p:cNvSpPr>
          <p:nvPr>
            <p:ph idx="1"/>
          </p:nvPr>
        </p:nvSpPr>
        <p:spPr/>
        <p:txBody>
          <a:bodyPr>
            <a:normAutofit fontScale="92500" lnSpcReduction="20000"/>
          </a:bodyPr>
          <a:lstStyle/>
          <a:p>
            <a:r>
              <a:rPr lang="en-US" dirty="0"/>
              <a:t>Create an environment/culture of safety in having student be open/honest about concerns/questions they may have </a:t>
            </a:r>
          </a:p>
          <a:p>
            <a:pPr lvl="1"/>
            <a:r>
              <a:rPr lang="en-US" dirty="0"/>
              <a:t>Build a professional relationship between student and FI</a:t>
            </a:r>
          </a:p>
          <a:p>
            <a:pPr lvl="1"/>
            <a:r>
              <a:rPr lang="en-US" dirty="0"/>
              <a:t>Students are often afraid to say anything negative for fear of retaliation</a:t>
            </a:r>
          </a:p>
          <a:p>
            <a:pPr lvl="1"/>
            <a:r>
              <a:rPr lang="en-US" dirty="0" err="1"/>
              <a:t>Fis</a:t>
            </a:r>
            <a:r>
              <a:rPr lang="en-US" dirty="0"/>
              <a:t> can be afraid to say anything negative for fear of inconveniencing field team/affecting relationship with the school</a:t>
            </a:r>
          </a:p>
          <a:p>
            <a:pPr lvl="2"/>
            <a:r>
              <a:rPr lang="en-US" dirty="0"/>
              <a:t>Retaliation should not be a concern when discussing problems in field for either student or field instructor</a:t>
            </a:r>
          </a:p>
          <a:p>
            <a:r>
              <a:rPr lang="en-US" dirty="0"/>
              <a:t>Remember that students are still learners, even if employed by the agency</a:t>
            </a:r>
          </a:p>
          <a:p>
            <a:r>
              <a:rPr lang="en-US" dirty="0"/>
              <a:t>Performance evaluation – where is there need for growth? Where is there great strengths?</a:t>
            </a:r>
          </a:p>
          <a:p>
            <a:r>
              <a:rPr lang="en-US" dirty="0"/>
              <a:t>Student might not get all 9’s/8’s/7’s– and THAT’S OKAY!</a:t>
            </a:r>
          </a:p>
          <a:p>
            <a:pPr lvl="1"/>
            <a:r>
              <a:rPr lang="en-US" dirty="0"/>
              <a:t>Please write comments to explain anything 6 or below, so the field team has context for their grades</a:t>
            </a:r>
          </a:p>
        </p:txBody>
      </p:sp>
    </p:spTree>
    <p:extLst>
      <p:ext uri="{BB962C8B-B14F-4D97-AF65-F5344CB8AC3E}">
        <p14:creationId xmlns:p14="http://schemas.microsoft.com/office/powerpoint/2010/main" val="3181512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BF5AE-251F-4E9C-BC38-A6923F97B720}"/>
              </a:ext>
            </a:extLst>
          </p:cNvPr>
          <p:cNvSpPr>
            <a:spLocks noGrp="1"/>
          </p:cNvSpPr>
          <p:nvPr>
            <p:ph type="title"/>
          </p:nvPr>
        </p:nvSpPr>
        <p:spPr/>
        <p:txBody>
          <a:bodyPr/>
          <a:lstStyle/>
          <a:p>
            <a:r>
              <a:rPr lang="en-US" dirty="0"/>
              <a:t>Communication</a:t>
            </a:r>
          </a:p>
        </p:txBody>
      </p:sp>
      <p:sp>
        <p:nvSpPr>
          <p:cNvPr id="3" name="Content Placeholder 2">
            <a:extLst>
              <a:ext uri="{FF2B5EF4-FFF2-40B4-BE49-F238E27FC236}">
                <a16:creationId xmlns:a16="http://schemas.microsoft.com/office/drawing/2014/main" id="{BB1F0549-41DA-4FA4-AC9B-A40176955B64}"/>
              </a:ext>
            </a:extLst>
          </p:cNvPr>
          <p:cNvSpPr>
            <a:spLocks noGrp="1"/>
          </p:cNvSpPr>
          <p:nvPr>
            <p:ph idx="1"/>
          </p:nvPr>
        </p:nvSpPr>
        <p:spPr/>
        <p:txBody>
          <a:bodyPr/>
          <a:lstStyle/>
          <a:p>
            <a:r>
              <a:rPr lang="en-US" dirty="0"/>
              <a:t>Communication with your student intern is essential for the learning process. </a:t>
            </a:r>
          </a:p>
          <a:p>
            <a:r>
              <a:rPr lang="en-US" dirty="0"/>
              <a:t>Don’t bottle things up! </a:t>
            </a:r>
          </a:p>
          <a:p>
            <a:pPr lvl="1"/>
            <a:r>
              <a:rPr lang="en-US" dirty="0"/>
              <a:t>If there’s a problem, make sure to reach out.</a:t>
            </a:r>
          </a:p>
          <a:p>
            <a:pPr lvl="1"/>
            <a:r>
              <a:rPr lang="en-US" dirty="0"/>
              <a:t>Document, document, DOCUMENT!</a:t>
            </a:r>
          </a:p>
          <a:p>
            <a:pPr lvl="2"/>
            <a:r>
              <a:rPr lang="en-US" dirty="0"/>
              <a:t>The more detail the field team has, the better prepared we are to help out</a:t>
            </a:r>
          </a:p>
          <a:p>
            <a:pPr lvl="2"/>
            <a:r>
              <a:rPr lang="en-US" dirty="0"/>
              <a:t>We may be able to give context to issues</a:t>
            </a:r>
          </a:p>
          <a:p>
            <a:pPr lvl="2"/>
            <a:r>
              <a:rPr lang="en-US" dirty="0"/>
              <a:t>We need documentation to justify our actions (if a new placement is needed)</a:t>
            </a:r>
          </a:p>
        </p:txBody>
      </p:sp>
    </p:spTree>
    <p:extLst>
      <p:ext uri="{BB962C8B-B14F-4D97-AF65-F5344CB8AC3E}">
        <p14:creationId xmlns:p14="http://schemas.microsoft.com/office/powerpoint/2010/main" val="3867876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30F9D-14E4-496E-AE89-2C66B104B450}"/>
              </a:ext>
            </a:extLst>
          </p:cNvPr>
          <p:cNvSpPr>
            <a:spLocks noGrp="1"/>
          </p:cNvSpPr>
          <p:nvPr>
            <p:ph type="title"/>
          </p:nvPr>
        </p:nvSpPr>
        <p:spPr/>
        <p:txBody>
          <a:bodyPr/>
          <a:lstStyle/>
          <a:p>
            <a:r>
              <a:rPr lang="en-US" dirty="0"/>
              <a:t>The Liaison Visit</a:t>
            </a:r>
          </a:p>
        </p:txBody>
      </p:sp>
      <p:sp>
        <p:nvSpPr>
          <p:cNvPr id="3" name="Content Placeholder 2">
            <a:extLst>
              <a:ext uri="{FF2B5EF4-FFF2-40B4-BE49-F238E27FC236}">
                <a16:creationId xmlns:a16="http://schemas.microsoft.com/office/drawing/2014/main" id="{46B12E1E-E57F-49EB-B43E-5996446B73A2}"/>
              </a:ext>
            </a:extLst>
          </p:cNvPr>
          <p:cNvSpPr>
            <a:spLocks noGrp="1"/>
          </p:cNvSpPr>
          <p:nvPr>
            <p:ph idx="1"/>
          </p:nvPr>
        </p:nvSpPr>
        <p:spPr/>
        <p:txBody>
          <a:bodyPr/>
          <a:lstStyle/>
          <a:p>
            <a:r>
              <a:rPr lang="en-US" dirty="0"/>
              <a:t>Liaison meeting happens at least once per semester.</a:t>
            </a:r>
          </a:p>
          <a:p>
            <a:r>
              <a:rPr lang="en-US" dirty="0"/>
              <a:t>Assigned Field Liaison should be your first point of contact if problems arise, after trying to solve the problem directly with your student</a:t>
            </a:r>
          </a:p>
          <a:p>
            <a:r>
              <a:rPr lang="en-US" dirty="0"/>
              <a:t>Liaison meeting is essentially an informal progress evaluation</a:t>
            </a:r>
          </a:p>
          <a:p>
            <a:pPr lvl="1"/>
            <a:r>
              <a:rPr lang="en-US" dirty="0"/>
              <a:t>“Do you feel you’re meeting all of your competencies from your learning plan?”</a:t>
            </a:r>
          </a:p>
          <a:p>
            <a:pPr lvl="1"/>
            <a:r>
              <a:rPr lang="en-US" dirty="0"/>
              <a:t>“Are you completing time logs?”</a:t>
            </a:r>
          </a:p>
        </p:txBody>
      </p:sp>
    </p:spTree>
    <p:extLst>
      <p:ext uri="{BB962C8B-B14F-4D97-AF65-F5344CB8AC3E}">
        <p14:creationId xmlns:p14="http://schemas.microsoft.com/office/powerpoint/2010/main" val="1927608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6A91B-30A0-4B0B-BFB7-1EC5A5E7E946}"/>
              </a:ext>
            </a:extLst>
          </p:cNvPr>
          <p:cNvSpPr>
            <a:spLocks noGrp="1"/>
          </p:cNvSpPr>
          <p:nvPr>
            <p:ph type="title"/>
          </p:nvPr>
        </p:nvSpPr>
        <p:spPr/>
        <p:txBody>
          <a:bodyPr/>
          <a:lstStyle/>
          <a:p>
            <a:r>
              <a:rPr lang="en-US" dirty="0"/>
              <a:t>Impacts on Coursework</a:t>
            </a:r>
          </a:p>
        </p:txBody>
      </p:sp>
      <p:sp>
        <p:nvSpPr>
          <p:cNvPr id="3" name="Content Placeholder 2">
            <a:extLst>
              <a:ext uri="{FF2B5EF4-FFF2-40B4-BE49-F238E27FC236}">
                <a16:creationId xmlns:a16="http://schemas.microsoft.com/office/drawing/2014/main" id="{DCA397F7-4B6B-4883-AB31-F481831DDC58}"/>
              </a:ext>
            </a:extLst>
          </p:cNvPr>
          <p:cNvSpPr>
            <a:spLocks noGrp="1"/>
          </p:cNvSpPr>
          <p:nvPr>
            <p:ph idx="1"/>
          </p:nvPr>
        </p:nvSpPr>
        <p:spPr/>
        <p:txBody>
          <a:bodyPr>
            <a:normAutofit lnSpcReduction="10000"/>
          </a:bodyPr>
          <a:lstStyle/>
          <a:p>
            <a:r>
              <a:rPr lang="en-US" dirty="0"/>
              <a:t>If your student is close to completing their required hours early on in the semester:</a:t>
            </a:r>
          </a:p>
          <a:p>
            <a:pPr lvl="1"/>
            <a:r>
              <a:rPr lang="en-US" dirty="0"/>
              <a:t>Adjust the schedule (if available) to continue on a lighter schedule each week</a:t>
            </a:r>
          </a:p>
          <a:p>
            <a:r>
              <a:rPr lang="en-US" dirty="0"/>
              <a:t>Students should not just end their time with you</a:t>
            </a:r>
          </a:p>
          <a:p>
            <a:pPr lvl="1"/>
            <a:r>
              <a:rPr lang="en-US" dirty="0"/>
              <a:t>Impacts liaison visits</a:t>
            </a:r>
          </a:p>
          <a:p>
            <a:pPr lvl="1"/>
            <a:r>
              <a:rPr lang="en-US" dirty="0"/>
              <a:t>Impacts evaluations</a:t>
            </a:r>
          </a:p>
          <a:p>
            <a:pPr lvl="1"/>
            <a:r>
              <a:rPr lang="en-US" dirty="0"/>
              <a:t>Impacts coursework – field journals, discussion boards, etc.</a:t>
            </a:r>
          </a:p>
          <a:p>
            <a:r>
              <a:rPr lang="en-US" dirty="0"/>
              <a:t>Field placement is a COURSE. Student should not end “class” early just because they are done with the work. </a:t>
            </a:r>
          </a:p>
          <a:p>
            <a:pPr lvl="1"/>
            <a:r>
              <a:rPr lang="en-US" dirty="0"/>
              <a:t>Case-by-case basis, as approved by the field director (pregnant, medical emergency, family emergency, etc.)</a:t>
            </a:r>
          </a:p>
        </p:txBody>
      </p:sp>
    </p:spTree>
    <p:extLst>
      <p:ext uri="{BB962C8B-B14F-4D97-AF65-F5344CB8AC3E}">
        <p14:creationId xmlns:p14="http://schemas.microsoft.com/office/powerpoint/2010/main" val="1465182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2A44DA9-9134-42D0-A7B2-9098B2FC9FE2}"/>
              </a:ext>
            </a:extLst>
          </p:cNvPr>
          <p:cNvSpPr>
            <a:spLocks noGrp="1"/>
          </p:cNvSpPr>
          <p:nvPr>
            <p:ph type="title"/>
          </p:nvPr>
        </p:nvSpPr>
        <p:spPr>
          <a:xfrm>
            <a:off x="640079" y="2053641"/>
            <a:ext cx="3669161" cy="3236816"/>
          </a:xfrm>
        </p:spPr>
        <p:txBody>
          <a:bodyPr>
            <a:normAutofit/>
          </a:bodyPr>
          <a:lstStyle/>
          <a:p>
            <a:r>
              <a:rPr lang="en-US" dirty="0">
                <a:solidFill>
                  <a:srgbClr val="FFFFFF"/>
                </a:solidFill>
              </a:rPr>
              <a:t>Case Scenario- Examples. What would you do?</a:t>
            </a:r>
          </a:p>
        </p:txBody>
      </p:sp>
      <p:sp>
        <p:nvSpPr>
          <p:cNvPr id="3" name="Content Placeholder 2">
            <a:extLst>
              <a:ext uri="{FF2B5EF4-FFF2-40B4-BE49-F238E27FC236}">
                <a16:creationId xmlns:a16="http://schemas.microsoft.com/office/drawing/2014/main" id="{32F355BA-BB68-4487-995B-46D641AE2CE8}"/>
              </a:ext>
            </a:extLst>
          </p:cNvPr>
          <p:cNvSpPr>
            <a:spLocks noGrp="1"/>
          </p:cNvSpPr>
          <p:nvPr>
            <p:ph idx="1"/>
          </p:nvPr>
        </p:nvSpPr>
        <p:spPr>
          <a:xfrm>
            <a:off x="5812971" y="801865"/>
            <a:ext cx="5921829" cy="5707791"/>
          </a:xfrm>
        </p:spPr>
        <p:txBody>
          <a:bodyPr anchor="ctr">
            <a:normAutofit/>
          </a:bodyPr>
          <a:lstStyle/>
          <a:p>
            <a:r>
              <a:rPr lang="en-US" sz="2000" dirty="0">
                <a:effectLst/>
                <a:ea typeface="Calibri" panose="020F0502020204030204" pitchFamily="34" charset="0"/>
                <a:cs typeface="Times New Roman" panose="02020603050405020304" pitchFamily="18" charset="0"/>
              </a:rPr>
              <a:t>I completed most of my hours during the first semester of my two-semester internship. My field instructor wants me to continue with my “normal” schedule despite me being almost finished. I said I was concerned about that because of COVID. We agreed that I’d finish out the semester remotely. It’s the end of the semester, and my field instructor just completed my evaluation. There was a comment on my evaluation that said they would have preferred that I stuck it out in person.</a:t>
            </a:r>
            <a:endParaRPr lang="en-US" sz="2000" dirty="0">
              <a:solidFill>
                <a:srgbClr val="000000"/>
              </a:solidFill>
            </a:endParaRPr>
          </a:p>
          <a:p>
            <a:r>
              <a:rPr lang="en-US" sz="2000" dirty="0">
                <a:solidFill>
                  <a:srgbClr val="000000"/>
                </a:solidFill>
              </a:rPr>
              <a:t>I have disability accommodations on campus, but I’m not getting those accommodations at my field agency. My field director knows about this, but I’m still having problems at my agency.</a:t>
            </a:r>
          </a:p>
          <a:p>
            <a:endParaRPr lang="en-US" sz="2000" dirty="0">
              <a:solidFill>
                <a:srgbClr val="000000"/>
              </a:solidFill>
            </a:endParaRPr>
          </a:p>
        </p:txBody>
      </p:sp>
    </p:spTree>
    <p:extLst>
      <p:ext uri="{BB962C8B-B14F-4D97-AF65-F5344CB8AC3E}">
        <p14:creationId xmlns:p14="http://schemas.microsoft.com/office/powerpoint/2010/main" val="3540310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AD3C1-944A-43C6-B6C2-0CB42B3F2C71}"/>
              </a:ext>
            </a:extLst>
          </p:cNvPr>
          <p:cNvSpPr>
            <a:spLocks noGrp="1"/>
          </p:cNvSpPr>
          <p:nvPr>
            <p:ph type="title"/>
          </p:nvPr>
        </p:nvSpPr>
        <p:spPr/>
        <p:txBody>
          <a:bodyPr/>
          <a:lstStyle/>
          <a:p>
            <a:r>
              <a:rPr lang="en-US" dirty="0"/>
              <a:t>Supervision</a:t>
            </a:r>
          </a:p>
        </p:txBody>
      </p:sp>
      <p:sp>
        <p:nvSpPr>
          <p:cNvPr id="3" name="Content Placeholder 2">
            <a:extLst>
              <a:ext uri="{FF2B5EF4-FFF2-40B4-BE49-F238E27FC236}">
                <a16:creationId xmlns:a16="http://schemas.microsoft.com/office/drawing/2014/main" id="{C2493374-4974-4991-A924-373F4B02B8C1}"/>
              </a:ext>
            </a:extLst>
          </p:cNvPr>
          <p:cNvSpPr>
            <a:spLocks noGrp="1"/>
          </p:cNvSpPr>
          <p:nvPr>
            <p:ph idx="1"/>
          </p:nvPr>
        </p:nvSpPr>
        <p:spPr/>
        <p:txBody>
          <a:bodyPr/>
          <a:lstStyle/>
          <a:p>
            <a:r>
              <a:rPr lang="en-US" dirty="0"/>
              <a:t>A </a:t>
            </a:r>
            <a:r>
              <a:rPr lang="en-US" b="1" dirty="0"/>
              <a:t>standing appointment </a:t>
            </a:r>
            <a:r>
              <a:rPr lang="en-US" dirty="0"/>
              <a:t>for supervision is essential to the success of your student intern</a:t>
            </a:r>
          </a:p>
          <a:p>
            <a:pPr lvl="1"/>
            <a:r>
              <a:rPr lang="en-US" dirty="0"/>
              <a:t>Specific day and time each week that doesn’t change</a:t>
            </a:r>
          </a:p>
          <a:p>
            <a:r>
              <a:rPr lang="en-US" dirty="0"/>
              <a:t>Supervision must happen at least once per week for a minimum of one full hour</a:t>
            </a:r>
          </a:p>
          <a:p>
            <a:r>
              <a:rPr lang="en-US" dirty="0"/>
              <a:t>Supervision could include going over current tasks, navigating any difficulties with current tasks/cases, reviewing techniques or protocol, thoughts/feelings about how the student is doing (and how they think they’re doing), mutual trainings on topics of interest, discussion of time logs/learning plan/competencies targeted for completion</a:t>
            </a:r>
          </a:p>
        </p:txBody>
      </p:sp>
    </p:spTree>
    <p:extLst>
      <p:ext uri="{BB962C8B-B14F-4D97-AF65-F5344CB8AC3E}">
        <p14:creationId xmlns:p14="http://schemas.microsoft.com/office/powerpoint/2010/main" val="2478243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17B03-B202-46D5-B09D-A1B5C25AB13F}"/>
              </a:ext>
            </a:extLst>
          </p:cNvPr>
          <p:cNvSpPr>
            <a:spLocks noGrp="1"/>
          </p:cNvSpPr>
          <p:nvPr>
            <p:ph type="title"/>
          </p:nvPr>
        </p:nvSpPr>
        <p:spPr/>
        <p:txBody>
          <a:bodyPr/>
          <a:lstStyle/>
          <a:p>
            <a:r>
              <a:rPr lang="en-US" dirty="0"/>
              <a:t>Supervision cont’d.</a:t>
            </a:r>
          </a:p>
        </p:txBody>
      </p:sp>
      <p:sp>
        <p:nvSpPr>
          <p:cNvPr id="3" name="Content Placeholder 2">
            <a:extLst>
              <a:ext uri="{FF2B5EF4-FFF2-40B4-BE49-F238E27FC236}">
                <a16:creationId xmlns:a16="http://schemas.microsoft.com/office/drawing/2014/main" id="{04680AD1-6B54-4A51-91F0-A2CD3F055C2B}"/>
              </a:ext>
            </a:extLst>
          </p:cNvPr>
          <p:cNvSpPr>
            <a:spLocks noGrp="1"/>
          </p:cNvSpPr>
          <p:nvPr>
            <p:ph idx="1"/>
          </p:nvPr>
        </p:nvSpPr>
        <p:spPr/>
        <p:txBody>
          <a:bodyPr/>
          <a:lstStyle/>
          <a:p>
            <a:r>
              <a:rPr lang="en-US" dirty="0"/>
              <a:t>Differences between professions (if FI is not a social worker)</a:t>
            </a:r>
          </a:p>
          <a:p>
            <a:pPr lvl="1"/>
            <a:r>
              <a:rPr lang="en-US" dirty="0"/>
              <a:t>Changes or differences in the way social workers think/address problems vs. the way other professions think/address problems</a:t>
            </a:r>
          </a:p>
          <a:p>
            <a:r>
              <a:rPr lang="en-US" dirty="0"/>
              <a:t>Weekly supervision must still happen between field instructor and student even if the field instructor is not a social worker</a:t>
            </a:r>
          </a:p>
          <a:p>
            <a:pPr lvl="1"/>
            <a:r>
              <a:rPr lang="en-US" dirty="0"/>
              <a:t>Student is enrolled in group social work supervision outside of the agency, but is not necessarily discussing topics related to their actual internship. Most group supervision topics are general/broad in nature. Agency-specifics should be discussed between student and agency field instructor.</a:t>
            </a:r>
          </a:p>
        </p:txBody>
      </p:sp>
    </p:spTree>
    <p:extLst>
      <p:ext uri="{BB962C8B-B14F-4D97-AF65-F5344CB8AC3E}">
        <p14:creationId xmlns:p14="http://schemas.microsoft.com/office/powerpoint/2010/main" val="3229705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20392"/>
            <a:ext cx="3374136" cy="5504688"/>
          </a:xfrm>
        </p:spPr>
        <p:txBody>
          <a:bodyPr>
            <a:normAutofit/>
          </a:bodyPr>
          <a:lstStyle/>
          <a:p>
            <a:pPr>
              <a:defRPr/>
            </a:pPr>
            <a:r>
              <a:rPr lang="en-US"/>
              <a:t>Function of Supervision</a:t>
            </a:r>
          </a:p>
        </p:txBody>
      </p:sp>
      <p:graphicFrame>
        <p:nvGraphicFramePr>
          <p:cNvPr id="5" name="Content Placeholder 2">
            <a:extLst>
              <a:ext uri="{FF2B5EF4-FFF2-40B4-BE49-F238E27FC236}">
                <a16:creationId xmlns:a16="http://schemas.microsoft.com/office/drawing/2014/main" id="{6123216A-202D-49AA-8E5E-68C5E5163AD6}"/>
              </a:ext>
            </a:extLst>
          </p:cNvPr>
          <p:cNvGraphicFramePr>
            <a:graphicFrameLocks noGrp="1"/>
          </p:cNvGraphicFramePr>
          <p:nvPr>
            <p:ph idx="1"/>
            <p:extLst>
              <p:ext uri="{D42A27DB-BD31-4B8C-83A1-F6EECF244321}">
                <p14:modId xmlns:p14="http://schemas.microsoft.com/office/powerpoint/2010/main" val="1425132420"/>
              </p:ext>
            </p:extLst>
          </p:nvPr>
        </p:nvGraphicFramePr>
        <p:xfrm>
          <a:off x="3672114" y="620392"/>
          <a:ext cx="7453086" cy="5617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99E9D-2AC4-4DCD-B2E0-C882DA4715AA}"/>
              </a:ext>
            </a:extLst>
          </p:cNvPr>
          <p:cNvSpPr>
            <a:spLocks noGrp="1"/>
          </p:cNvSpPr>
          <p:nvPr>
            <p:ph type="title"/>
          </p:nvPr>
        </p:nvSpPr>
        <p:spPr>
          <a:xfrm>
            <a:off x="838200" y="620392"/>
            <a:ext cx="3374136" cy="5504688"/>
          </a:xfrm>
        </p:spPr>
        <p:txBody>
          <a:bodyPr>
            <a:normAutofit/>
          </a:bodyPr>
          <a:lstStyle/>
          <a:p>
            <a:r>
              <a:rPr lang="en-US" dirty="0"/>
              <a:t>Agenda </a:t>
            </a:r>
          </a:p>
        </p:txBody>
      </p:sp>
      <p:graphicFrame>
        <p:nvGraphicFramePr>
          <p:cNvPr id="5" name="Content Placeholder 2">
            <a:extLst>
              <a:ext uri="{FF2B5EF4-FFF2-40B4-BE49-F238E27FC236}">
                <a16:creationId xmlns:a16="http://schemas.microsoft.com/office/drawing/2014/main" id="{0163995D-5AAD-4D14-854E-4FDF0F47F6C5}"/>
              </a:ext>
            </a:extLst>
          </p:cNvPr>
          <p:cNvGraphicFramePr>
            <a:graphicFrameLocks noGrp="1"/>
          </p:cNvGraphicFramePr>
          <p:nvPr>
            <p:ph idx="1"/>
            <p:extLst>
              <p:ext uri="{D42A27DB-BD31-4B8C-83A1-F6EECF244321}">
                <p14:modId xmlns:p14="http://schemas.microsoft.com/office/powerpoint/2010/main" val="4105234847"/>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1597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pPr>
              <a:defRPr/>
            </a:pPr>
            <a:r>
              <a:rPr lang="en-US"/>
              <a:t>Function of Supervision (cont.)</a:t>
            </a:r>
          </a:p>
        </p:txBody>
      </p:sp>
      <p:graphicFrame>
        <p:nvGraphicFramePr>
          <p:cNvPr id="5" name="Content Placeholder 2">
            <a:extLst>
              <a:ext uri="{FF2B5EF4-FFF2-40B4-BE49-F238E27FC236}">
                <a16:creationId xmlns:a16="http://schemas.microsoft.com/office/drawing/2014/main" id="{8465666B-1F83-497C-AEF5-6A965D614FA3}"/>
              </a:ext>
            </a:extLst>
          </p:cNvPr>
          <p:cNvGraphicFramePr>
            <a:graphicFrameLocks noGrp="1"/>
          </p:cNvGraphicFramePr>
          <p:nvPr>
            <p:ph idx="1"/>
            <p:extLst>
              <p:ext uri="{D42A27DB-BD31-4B8C-83A1-F6EECF244321}">
                <p14:modId xmlns:p14="http://schemas.microsoft.com/office/powerpoint/2010/main" val="4213505481"/>
              </p:ext>
            </p:extLst>
          </p:nvPr>
        </p:nvGraphicFramePr>
        <p:xfrm>
          <a:off x="838200" y="1825625"/>
          <a:ext cx="10243457" cy="4667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40080"/>
            <a:ext cx="2798064" cy="1108038"/>
          </a:xfrm>
        </p:spPr>
        <p:txBody>
          <a:bodyPr anchor="b">
            <a:normAutofit/>
          </a:bodyPr>
          <a:lstStyle/>
          <a:p>
            <a:pPr>
              <a:defRPr/>
            </a:pPr>
            <a:r>
              <a:rPr lang="en-US" sz="3400" dirty="0"/>
              <a:t>Administrative Supervision</a:t>
            </a:r>
          </a:p>
        </p:txBody>
      </p:sp>
      <p:sp>
        <p:nvSpPr>
          <p:cNvPr id="3" name="Content Placeholder 2"/>
          <p:cNvSpPr>
            <a:spLocks noGrp="1"/>
          </p:cNvSpPr>
          <p:nvPr>
            <p:ph idx="1"/>
          </p:nvPr>
        </p:nvSpPr>
        <p:spPr>
          <a:xfrm>
            <a:off x="664465" y="1918447"/>
            <a:ext cx="3333794" cy="4482353"/>
          </a:xfrm>
        </p:spPr>
        <p:txBody>
          <a:bodyPr>
            <a:normAutofit lnSpcReduction="10000"/>
          </a:bodyPr>
          <a:lstStyle/>
          <a:p>
            <a:pPr marL="0" indent="0">
              <a:buNone/>
            </a:pPr>
            <a:r>
              <a:rPr lang="en-US" altLang="x-none" sz="2400" dirty="0">
                <a:ea typeface="MS PGothic" charset="-128"/>
              </a:rPr>
              <a:t>Administrative supervision is oriented towards an agency or organization</a:t>
            </a:r>
            <a:r>
              <a:rPr lang="en-US" altLang="en-US" sz="2400" dirty="0">
                <a:ea typeface="MS PGothic" charset="-128"/>
              </a:rPr>
              <a:t>’</a:t>
            </a:r>
            <a:r>
              <a:rPr lang="en-US" altLang="x-none" sz="2400" dirty="0">
                <a:ea typeface="MS PGothic" charset="-128"/>
              </a:rPr>
              <a:t>s policy and public accountability. </a:t>
            </a:r>
          </a:p>
          <a:p>
            <a:pPr marL="0" indent="0">
              <a:buNone/>
            </a:pPr>
            <a:r>
              <a:rPr lang="en-US" altLang="x-none" sz="2400" dirty="0">
                <a:ea typeface="MS PGothic" charset="-128"/>
              </a:rPr>
              <a:t>It is here that objectives are translated into tasks to be performed by social workers. </a:t>
            </a:r>
          </a:p>
          <a:p>
            <a:pPr marL="0" indent="0">
              <a:buNone/>
            </a:pPr>
            <a:r>
              <a:rPr lang="en-US" altLang="x-none" sz="2400" dirty="0">
                <a:ea typeface="MS PGothic" charset="-128"/>
              </a:rPr>
              <a:t>The major responsibility of the administrative supervisor is to ensure that the work is performed. </a:t>
            </a:r>
          </a:p>
          <a:p>
            <a:pPr>
              <a:buFontTx/>
              <a:buNone/>
            </a:pPr>
            <a:endParaRPr lang="en-US" altLang="x-none" sz="1500" dirty="0">
              <a:ea typeface="MS PGothic" charset="-128"/>
            </a:endParaRPr>
          </a:p>
        </p:txBody>
      </p:sp>
      <p:graphicFrame>
        <p:nvGraphicFramePr>
          <p:cNvPr id="4" name="Table 3"/>
          <p:cNvGraphicFramePr>
            <a:graphicFrameLocks noGrp="1"/>
          </p:cNvGraphicFramePr>
          <p:nvPr>
            <p:extLst>
              <p:ext uri="{D42A27DB-BD31-4B8C-83A1-F6EECF244321}">
                <p14:modId xmlns:p14="http://schemas.microsoft.com/office/powerpoint/2010/main" val="3388441817"/>
              </p:ext>
            </p:extLst>
          </p:nvPr>
        </p:nvGraphicFramePr>
        <p:xfrm>
          <a:off x="4276344" y="1555198"/>
          <a:ext cx="7251192" cy="3747607"/>
        </p:xfrm>
        <a:graphic>
          <a:graphicData uri="http://schemas.openxmlformats.org/drawingml/2006/table">
            <a:tbl>
              <a:tblPr firstRow="1" bandRow="1">
                <a:tableStyleId>{5C22544A-7EE6-4342-B048-85BDC9FD1C3A}</a:tableStyleId>
              </a:tblPr>
              <a:tblGrid>
                <a:gridCol w="3531915">
                  <a:extLst>
                    <a:ext uri="{9D8B030D-6E8A-4147-A177-3AD203B41FA5}">
                      <a16:colId xmlns:a16="http://schemas.microsoft.com/office/drawing/2014/main" val="20000"/>
                    </a:ext>
                  </a:extLst>
                </a:gridCol>
                <a:gridCol w="3719277">
                  <a:extLst>
                    <a:ext uri="{9D8B030D-6E8A-4147-A177-3AD203B41FA5}">
                      <a16:colId xmlns:a16="http://schemas.microsoft.com/office/drawing/2014/main" val="20001"/>
                    </a:ext>
                  </a:extLst>
                </a:gridCol>
              </a:tblGrid>
              <a:tr h="687061">
                <a:tc>
                  <a:txBody>
                    <a:bodyPr/>
                    <a:lstStyle/>
                    <a:p>
                      <a:pPr algn="ctr"/>
                      <a:r>
                        <a:rPr lang="en-US" sz="3100"/>
                        <a:t>Objective</a:t>
                      </a:r>
                    </a:p>
                  </a:txBody>
                  <a:tcPr marL="156149" marR="156149" marT="78076" marB="78076"/>
                </a:tc>
                <a:tc>
                  <a:txBody>
                    <a:bodyPr/>
                    <a:lstStyle/>
                    <a:p>
                      <a:pPr algn="ctr"/>
                      <a:r>
                        <a:rPr lang="en-US" sz="3100"/>
                        <a:t>Task</a:t>
                      </a:r>
                    </a:p>
                  </a:txBody>
                  <a:tcPr marL="156149" marR="156149" marT="78076" marB="78076"/>
                </a:tc>
                <a:extLst>
                  <a:ext uri="{0D108BD9-81ED-4DB2-BD59-A6C34878D82A}">
                    <a16:rowId xmlns:a16="http://schemas.microsoft.com/office/drawing/2014/main" val="10000"/>
                  </a:ext>
                </a:extLst>
              </a:tr>
              <a:tr h="947311">
                <a:tc>
                  <a:txBody>
                    <a:bodyPr/>
                    <a:lstStyle/>
                    <a:p>
                      <a:r>
                        <a:rPr lang="en-US" sz="2400"/>
                        <a:t>Intern recruitment &amp; selection</a:t>
                      </a:r>
                    </a:p>
                  </a:txBody>
                  <a:tcPr marL="156149" marR="156149" marT="78076" marB="78076"/>
                </a:tc>
                <a:tc>
                  <a:txBody>
                    <a:bodyPr/>
                    <a:lstStyle/>
                    <a:p>
                      <a:r>
                        <a:rPr lang="en-US" sz="2400"/>
                        <a:t>Intern orientation</a:t>
                      </a:r>
                      <a:r>
                        <a:rPr lang="en-US" sz="2400" baseline="0"/>
                        <a:t> &amp; placement</a:t>
                      </a:r>
                      <a:endParaRPr lang="en-US" sz="2400"/>
                    </a:p>
                  </a:txBody>
                  <a:tcPr marL="156149" marR="156149" marT="78076" marB="78076"/>
                </a:tc>
                <a:extLst>
                  <a:ext uri="{0D108BD9-81ED-4DB2-BD59-A6C34878D82A}">
                    <a16:rowId xmlns:a16="http://schemas.microsoft.com/office/drawing/2014/main" val="10001"/>
                  </a:ext>
                </a:extLst>
              </a:tr>
              <a:tr h="582962">
                <a:tc>
                  <a:txBody>
                    <a:bodyPr/>
                    <a:lstStyle/>
                    <a:p>
                      <a:r>
                        <a:rPr lang="en-US" sz="2400"/>
                        <a:t>Work planning</a:t>
                      </a:r>
                    </a:p>
                  </a:txBody>
                  <a:tcPr marL="156149" marR="156149" marT="78076" marB="78076"/>
                </a:tc>
                <a:tc>
                  <a:txBody>
                    <a:bodyPr/>
                    <a:lstStyle/>
                    <a:p>
                      <a:r>
                        <a:rPr lang="en-US" sz="2400"/>
                        <a:t>Work assignment</a:t>
                      </a:r>
                    </a:p>
                  </a:txBody>
                  <a:tcPr marL="156149" marR="156149" marT="78076" marB="78076"/>
                </a:tc>
                <a:extLst>
                  <a:ext uri="{0D108BD9-81ED-4DB2-BD59-A6C34878D82A}">
                    <a16:rowId xmlns:a16="http://schemas.microsoft.com/office/drawing/2014/main" val="10002"/>
                  </a:ext>
                </a:extLst>
              </a:tr>
              <a:tr h="947311">
                <a:tc>
                  <a:txBody>
                    <a:bodyPr/>
                    <a:lstStyle/>
                    <a:p>
                      <a:r>
                        <a:rPr lang="en-US" sz="2400"/>
                        <a:t>Work delegation</a:t>
                      </a:r>
                    </a:p>
                  </a:txBody>
                  <a:tcPr marL="156149" marR="156149" marT="78076" marB="78076"/>
                </a:tc>
                <a:tc>
                  <a:txBody>
                    <a:bodyPr/>
                    <a:lstStyle/>
                    <a:p>
                      <a:r>
                        <a:rPr lang="en-US" sz="2400"/>
                        <a:t>Monitoring, reviewing and evaluating work</a:t>
                      </a:r>
                    </a:p>
                  </a:txBody>
                  <a:tcPr marL="156149" marR="156149" marT="78076" marB="78076"/>
                </a:tc>
                <a:extLst>
                  <a:ext uri="{0D108BD9-81ED-4DB2-BD59-A6C34878D82A}">
                    <a16:rowId xmlns:a16="http://schemas.microsoft.com/office/drawing/2014/main" val="10003"/>
                  </a:ext>
                </a:extLst>
              </a:tr>
              <a:tr h="582962">
                <a:tc>
                  <a:txBody>
                    <a:bodyPr/>
                    <a:lstStyle/>
                    <a:p>
                      <a:r>
                        <a:rPr lang="en-US" sz="2400" dirty="0"/>
                        <a:t>Coordination</a:t>
                      </a:r>
                      <a:r>
                        <a:rPr lang="en-US" sz="2400" baseline="0" dirty="0"/>
                        <a:t> of work</a:t>
                      </a:r>
                      <a:endParaRPr lang="en-US" sz="2400" dirty="0"/>
                    </a:p>
                  </a:txBody>
                  <a:tcPr marL="156149" marR="156149" marT="78076" marB="78076"/>
                </a:tc>
                <a:tc>
                  <a:txBody>
                    <a:bodyPr/>
                    <a:lstStyle/>
                    <a:p>
                      <a:r>
                        <a:rPr lang="en-US" sz="2400" dirty="0"/>
                        <a:t>Communication with intern</a:t>
                      </a:r>
                    </a:p>
                  </a:txBody>
                  <a:tcPr marL="156149" marR="156149" marT="78076" marB="78076"/>
                </a:tc>
                <a:extLst>
                  <a:ext uri="{0D108BD9-81ED-4DB2-BD59-A6C34878D82A}">
                    <a16:rowId xmlns:a16="http://schemas.microsoft.com/office/drawing/2014/main" val="10004"/>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40080"/>
            <a:ext cx="2798064" cy="1175413"/>
          </a:xfrm>
        </p:spPr>
        <p:txBody>
          <a:bodyPr anchor="b">
            <a:normAutofit fontScale="90000"/>
          </a:bodyPr>
          <a:lstStyle/>
          <a:p>
            <a:pPr>
              <a:defRPr/>
            </a:pPr>
            <a:r>
              <a:rPr lang="en-US" sz="4000" dirty="0"/>
              <a:t>Educational Supervision</a:t>
            </a:r>
          </a:p>
        </p:txBody>
      </p:sp>
      <p:sp>
        <p:nvSpPr>
          <p:cNvPr id="3" name="Content Placeholder 2"/>
          <p:cNvSpPr>
            <a:spLocks noGrp="1"/>
          </p:cNvSpPr>
          <p:nvPr>
            <p:ph idx="1"/>
          </p:nvPr>
        </p:nvSpPr>
        <p:spPr>
          <a:xfrm>
            <a:off x="838200" y="1927412"/>
            <a:ext cx="3222812" cy="4290508"/>
          </a:xfrm>
        </p:spPr>
        <p:txBody>
          <a:bodyPr>
            <a:normAutofit/>
          </a:bodyPr>
          <a:lstStyle/>
          <a:p>
            <a:pPr marL="0" indent="0">
              <a:buNone/>
            </a:pPr>
            <a:r>
              <a:rPr lang="en-US" altLang="x-none" sz="1600" dirty="0">
                <a:ea typeface="MS PGothic" charset="-128"/>
              </a:rPr>
              <a:t>Educational supervision (also called clinical supervision) establishes a learning alliance between the supervisor and supervisee in which the supervisee learns therapeutic skills while developing self-awareness at the same time. </a:t>
            </a:r>
          </a:p>
          <a:p>
            <a:pPr marL="0" indent="0">
              <a:buNone/>
            </a:pPr>
            <a:r>
              <a:rPr lang="en-US" altLang="x-none" sz="1600" dirty="0">
                <a:ea typeface="MS PGothic" charset="-128"/>
              </a:rPr>
              <a:t>It is also concerned with teaching the knowledge, skills, and attitudes important to clinical tasks by analyzing the social worker</a:t>
            </a:r>
            <a:r>
              <a:rPr lang="en-US" altLang="en-US" sz="1600" dirty="0">
                <a:ea typeface="MS PGothic" charset="-128"/>
              </a:rPr>
              <a:t>’</a:t>
            </a:r>
            <a:r>
              <a:rPr lang="en-US" altLang="x-none" sz="1600" dirty="0">
                <a:ea typeface="MS PGothic" charset="-128"/>
              </a:rPr>
              <a:t>s interaction with clients. </a:t>
            </a:r>
          </a:p>
          <a:p>
            <a:pPr marL="0" indent="0">
              <a:buNone/>
            </a:pPr>
            <a:r>
              <a:rPr lang="en-US" altLang="x-none" sz="1600" dirty="0">
                <a:ea typeface="MS PGothic" charset="-128"/>
              </a:rPr>
              <a:t>The supervisor teaches the social worker what he/she needs to know to provide specific services to specific clients. </a:t>
            </a:r>
          </a:p>
          <a:p>
            <a:pPr marL="0" indent="0">
              <a:buNone/>
            </a:pPr>
            <a:endParaRPr lang="en-US" altLang="x-none" sz="1300" dirty="0">
              <a:ea typeface="MS PGothic" charset="-128"/>
            </a:endParaRPr>
          </a:p>
        </p:txBody>
      </p:sp>
      <p:graphicFrame>
        <p:nvGraphicFramePr>
          <p:cNvPr id="7" name="Table 6"/>
          <p:cNvGraphicFramePr>
            <a:graphicFrameLocks noGrp="1"/>
          </p:cNvGraphicFramePr>
          <p:nvPr>
            <p:extLst>
              <p:ext uri="{D42A27DB-BD31-4B8C-83A1-F6EECF244321}">
                <p14:modId xmlns:p14="http://schemas.microsoft.com/office/powerpoint/2010/main" val="1477998629"/>
              </p:ext>
            </p:extLst>
          </p:nvPr>
        </p:nvGraphicFramePr>
        <p:xfrm>
          <a:off x="4276344" y="1815493"/>
          <a:ext cx="7251193" cy="3227014"/>
        </p:xfrm>
        <a:graphic>
          <a:graphicData uri="http://schemas.openxmlformats.org/drawingml/2006/table">
            <a:tbl>
              <a:tblPr firstRow="1" bandRow="1">
                <a:tableStyleId>{5C22544A-7EE6-4342-B048-85BDC9FD1C3A}</a:tableStyleId>
              </a:tblPr>
              <a:tblGrid>
                <a:gridCol w="3402441">
                  <a:extLst>
                    <a:ext uri="{9D8B030D-6E8A-4147-A177-3AD203B41FA5}">
                      <a16:colId xmlns:a16="http://schemas.microsoft.com/office/drawing/2014/main" val="20000"/>
                    </a:ext>
                  </a:extLst>
                </a:gridCol>
                <a:gridCol w="3848752">
                  <a:extLst>
                    <a:ext uri="{9D8B030D-6E8A-4147-A177-3AD203B41FA5}">
                      <a16:colId xmlns:a16="http://schemas.microsoft.com/office/drawing/2014/main" val="20001"/>
                    </a:ext>
                  </a:extLst>
                </a:gridCol>
              </a:tblGrid>
              <a:tr h="602888">
                <a:tc>
                  <a:txBody>
                    <a:bodyPr/>
                    <a:lstStyle/>
                    <a:p>
                      <a:pPr algn="ctr"/>
                      <a:r>
                        <a:rPr lang="en-US" sz="2300"/>
                        <a:t>Goal of</a:t>
                      </a:r>
                      <a:r>
                        <a:rPr lang="en-US" sz="2300" baseline="0"/>
                        <a:t> Supervisor</a:t>
                      </a:r>
                      <a:endParaRPr lang="en-US" sz="2300"/>
                    </a:p>
                  </a:txBody>
                  <a:tcPr marL="177294" marR="177294" marT="88691" marB="88691"/>
                </a:tc>
                <a:tc>
                  <a:txBody>
                    <a:bodyPr/>
                    <a:lstStyle/>
                    <a:p>
                      <a:pPr algn="ctr"/>
                      <a:r>
                        <a:rPr lang="en-US" sz="2300"/>
                        <a:t>Outcome for Intern</a:t>
                      </a:r>
                    </a:p>
                  </a:txBody>
                  <a:tcPr marL="177294" marR="177294" marT="88691" marB="88691"/>
                </a:tc>
                <a:extLst>
                  <a:ext uri="{0D108BD9-81ED-4DB2-BD59-A6C34878D82A}">
                    <a16:rowId xmlns:a16="http://schemas.microsoft.com/office/drawing/2014/main" val="10000"/>
                  </a:ext>
                </a:extLst>
              </a:tr>
              <a:tr h="1312063">
                <a:tc>
                  <a:txBody>
                    <a:bodyPr/>
                    <a:lstStyle/>
                    <a:p>
                      <a:r>
                        <a:rPr lang="en-US" sz="2300"/>
                        <a:t>Emphasis is on professional development of intern</a:t>
                      </a:r>
                    </a:p>
                  </a:txBody>
                  <a:tcPr marL="177294" marR="177294" marT="88691" marB="88691"/>
                </a:tc>
                <a:tc>
                  <a:txBody>
                    <a:bodyPr/>
                    <a:lstStyle/>
                    <a:p>
                      <a:r>
                        <a:rPr lang="en-US" sz="2300"/>
                        <a:t>Identification of knowledge and skills necessary to do the work</a:t>
                      </a:r>
                    </a:p>
                  </a:txBody>
                  <a:tcPr marL="177294" marR="177294" marT="88691" marB="88691"/>
                </a:tc>
                <a:extLst>
                  <a:ext uri="{0D108BD9-81ED-4DB2-BD59-A6C34878D82A}">
                    <a16:rowId xmlns:a16="http://schemas.microsoft.com/office/drawing/2014/main" val="10001"/>
                  </a:ext>
                </a:extLst>
              </a:tr>
              <a:tr h="1312063">
                <a:tc>
                  <a:txBody>
                    <a:bodyPr/>
                    <a:lstStyle/>
                    <a:p>
                      <a:r>
                        <a:rPr lang="en-US" sz="2300"/>
                        <a:t>Provision of teaching/training/ learning resources</a:t>
                      </a:r>
                    </a:p>
                  </a:txBody>
                  <a:tcPr marL="177294" marR="177294" marT="88691" marB="88691"/>
                </a:tc>
                <a:tc>
                  <a:txBody>
                    <a:bodyPr/>
                    <a:lstStyle/>
                    <a:p>
                      <a:r>
                        <a:rPr lang="en-US" sz="2300"/>
                        <a:t>Socialization to professional values and identity</a:t>
                      </a:r>
                    </a:p>
                  </a:txBody>
                  <a:tcPr marL="177294" marR="177294" marT="88691" marB="88691"/>
                </a:tc>
                <a:extLst>
                  <a:ext uri="{0D108BD9-81ED-4DB2-BD59-A6C34878D82A}">
                    <a16:rowId xmlns:a16="http://schemas.microsoft.com/office/drawing/2014/main" val="10002"/>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Supportive Supervision</a:t>
            </a:r>
          </a:p>
        </p:txBody>
      </p:sp>
      <p:sp>
        <p:nvSpPr>
          <p:cNvPr id="3" name="Content Placeholder 2"/>
          <p:cNvSpPr>
            <a:spLocks noGrp="1"/>
          </p:cNvSpPr>
          <p:nvPr>
            <p:ph idx="1"/>
          </p:nvPr>
        </p:nvSpPr>
        <p:spPr/>
        <p:txBody>
          <a:bodyPr/>
          <a:lstStyle/>
          <a:p>
            <a:pPr marL="0" indent="0">
              <a:buNone/>
            </a:pPr>
            <a:r>
              <a:rPr lang="en-US" altLang="x-none" sz="2400" dirty="0">
                <a:ea typeface="MS PGothic" charset="-128"/>
              </a:rPr>
              <a:t>Supportive supervision is concerned with increasing job performance by decreasing job related stress that interferes with work performance. The supervisor increases the social worker</a:t>
            </a:r>
            <a:r>
              <a:rPr lang="en-US" altLang="en-US" sz="2400" dirty="0">
                <a:ea typeface="MS PGothic" charset="-128"/>
              </a:rPr>
              <a:t>’</a:t>
            </a:r>
            <a:r>
              <a:rPr lang="en-US" altLang="x-none" sz="2400" dirty="0">
                <a:ea typeface="MS PGothic" charset="-128"/>
              </a:rPr>
              <a:t>s motivation and develops a work environment that enhances work performance by providing the following: </a:t>
            </a:r>
          </a:p>
          <a:p>
            <a:pPr marL="457200" lvl="1" indent="0"/>
            <a:r>
              <a:rPr lang="en-US" altLang="x-none" dirty="0">
                <a:ea typeface="MS PGothic" charset="-128"/>
              </a:rPr>
              <a:t>Recognition				</a:t>
            </a:r>
          </a:p>
          <a:p>
            <a:pPr marL="457200" lvl="1" indent="0"/>
            <a:r>
              <a:rPr lang="en-US" altLang="x-none" dirty="0">
                <a:ea typeface="MS PGothic" charset="-128"/>
              </a:rPr>
              <a:t>Approval</a:t>
            </a:r>
          </a:p>
          <a:p>
            <a:pPr marL="457200" lvl="1" indent="0"/>
            <a:r>
              <a:rPr lang="en-US" altLang="x-none" dirty="0">
                <a:ea typeface="MS PGothic" charset="-128"/>
              </a:rPr>
              <a:t>Reassurance</a:t>
            </a:r>
          </a:p>
          <a:p>
            <a:pPr marL="457200" lvl="1" indent="0"/>
            <a:r>
              <a:rPr lang="en-US" altLang="x-none" dirty="0">
                <a:ea typeface="MS PGothic" charset="-128"/>
              </a:rPr>
              <a:t>Encouragement</a:t>
            </a:r>
          </a:p>
          <a:p>
            <a:pPr marL="457200" lvl="1" indent="0"/>
            <a:r>
              <a:rPr lang="en-US" altLang="x-none" dirty="0">
                <a:ea typeface="MS PGothic" charset="-128"/>
              </a:rPr>
              <a:t>Flexibility</a:t>
            </a:r>
          </a:p>
          <a:p>
            <a:pPr marL="457200" lvl="1" indent="0"/>
            <a:r>
              <a:rPr lang="en-US" altLang="x-none" dirty="0">
                <a:ea typeface="MS PGothic" charset="-128"/>
              </a:rPr>
              <a:t>Opportunity to express concerns</a:t>
            </a:r>
          </a:p>
          <a:p>
            <a:pPr marL="457200" lvl="1" indent="0"/>
            <a:r>
              <a:rPr lang="en-US" altLang="x-none" dirty="0">
                <a:ea typeface="MS PGothic" charset="-128"/>
              </a:rPr>
              <a:t>Gain perspective</a:t>
            </a:r>
          </a:p>
          <a:p>
            <a:pPr marL="0" indent="0">
              <a:buNone/>
            </a:pPr>
            <a:endParaRPr lang="en-US" altLang="x-none" sz="2000" dirty="0">
              <a:ea typeface="MS PGothic" charset="-128"/>
            </a:endParaRPr>
          </a:p>
          <a:p>
            <a:pPr marL="0" indent="0">
              <a:buNone/>
            </a:pPr>
            <a:endParaRPr lang="en-US" altLang="x-none" sz="2000" dirty="0">
              <a:ea typeface="MS PGothic"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Developmental Stages of Internship</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94982265"/>
              </p:ext>
            </p:extLst>
          </p:nvPr>
        </p:nvGraphicFramePr>
        <p:xfrm>
          <a:off x="1432111" y="1690688"/>
          <a:ext cx="9327777" cy="4480165"/>
        </p:xfrm>
        <a:graphic>
          <a:graphicData uri="http://schemas.openxmlformats.org/drawingml/2006/table">
            <a:tbl>
              <a:tblPr/>
              <a:tblGrid>
                <a:gridCol w="2572870">
                  <a:extLst>
                    <a:ext uri="{9D8B030D-6E8A-4147-A177-3AD203B41FA5}">
                      <a16:colId xmlns:a16="http://schemas.microsoft.com/office/drawing/2014/main" val="20000"/>
                    </a:ext>
                  </a:extLst>
                </a:gridCol>
                <a:gridCol w="3325906">
                  <a:extLst>
                    <a:ext uri="{9D8B030D-6E8A-4147-A177-3AD203B41FA5}">
                      <a16:colId xmlns:a16="http://schemas.microsoft.com/office/drawing/2014/main" val="20001"/>
                    </a:ext>
                  </a:extLst>
                </a:gridCol>
                <a:gridCol w="3429001">
                  <a:extLst>
                    <a:ext uri="{9D8B030D-6E8A-4147-A177-3AD203B41FA5}">
                      <a16:colId xmlns:a16="http://schemas.microsoft.com/office/drawing/2014/main" val="20002"/>
                    </a:ext>
                  </a:extLst>
                </a:gridCol>
              </a:tblGrid>
              <a:tr h="639763">
                <a:tc>
                  <a:txBody>
                    <a:bodyPr/>
                    <a:lstStyle>
                      <a:lvl1pPr eaLnBrk="0" hangingPunct="0">
                        <a:spcBef>
                          <a:spcPct val="20000"/>
                        </a:spcBef>
                        <a:defRPr sz="2800">
                          <a:solidFill>
                            <a:schemeClr val="tx1"/>
                          </a:solidFill>
                          <a:latin typeface="Arial" charset="0"/>
                          <a:ea typeface="MS PGothic" charset="-128"/>
                        </a:defRPr>
                      </a:lvl1pPr>
                      <a:lvl2pPr marL="742950" indent="-285750" eaLnBrk="0" hangingPunct="0">
                        <a:spcBef>
                          <a:spcPct val="20000"/>
                        </a:spcBef>
                        <a:buFont typeface="Wingdings" charset="2"/>
                        <a:defRPr sz="2400">
                          <a:solidFill>
                            <a:schemeClr val="tx1"/>
                          </a:solidFill>
                          <a:latin typeface="Arial" charset="0"/>
                          <a:ea typeface="MS PGothic" charset="-128"/>
                        </a:defRPr>
                      </a:lvl2pPr>
                      <a:lvl3pPr marL="1143000" indent="-228600" eaLnBrk="0" hangingPunct="0">
                        <a:spcBef>
                          <a:spcPct val="20000"/>
                        </a:spcBef>
                        <a:defRPr sz="2000">
                          <a:solidFill>
                            <a:schemeClr val="tx1"/>
                          </a:solidFill>
                          <a:latin typeface="Arial" charset="0"/>
                          <a:ea typeface="MS PGothic" charset="-128"/>
                        </a:defRPr>
                      </a:lvl3pPr>
                      <a:lvl4pPr marL="1600200" indent="-228600" eaLnBrk="0" hangingPunct="0">
                        <a:spcBef>
                          <a:spcPct val="20000"/>
                        </a:spcBef>
                        <a:defRPr>
                          <a:solidFill>
                            <a:schemeClr val="tx1"/>
                          </a:solidFill>
                          <a:latin typeface="Arial" charset="0"/>
                          <a:ea typeface="MS PGothic" charset="-128"/>
                        </a:defRPr>
                      </a:lvl4pPr>
                      <a:lvl5pPr marL="2057400" indent="-228600" eaLnBrk="0" hangingPunct="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800" b="1" i="0" u="none" strike="noStrike" cap="none" normalizeH="0" baseline="0">
                          <a:ln>
                            <a:noFill/>
                          </a:ln>
                          <a:solidFill>
                            <a:srgbClr val="FFFFFF"/>
                          </a:solidFill>
                          <a:effectLst/>
                          <a:latin typeface="Arial" charset="0"/>
                          <a:ea typeface="MS PGothic" charset="-128"/>
                        </a:rPr>
                        <a:t>Stage</a:t>
                      </a:r>
                    </a:p>
                  </a:txBody>
                  <a:tcPr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charset="0"/>
                          <a:ea typeface="MS PGothic" charset="-128"/>
                        </a:defRPr>
                      </a:lvl1pPr>
                      <a:lvl2pPr marL="742950" indent="-285750" eaLnBrk="0" hangingPunct="0">
                        <a:spcBef>
                          <a:spcPct val="20000"/>
                        </a:spcBef>
                        <a:buFont typeface="Wingdings" charset="2"/>
                        <a:defRPr sz="2400">
                          <a:solidFill>
                            <a:schemeClr val="tx1"/>
                          </a:solidFill>
                          <a:latin typeface="Arial" charset="0"/>
                          <a:ea typeface="MS PGothic" charset="-128"/>
                        </a:defRPr>
                      </a:lvl2pPr>
                      <a:lvl3pPr marL="1143000" indent="-228600" eaLnBrk="0" hangingPunct="0">
                        <a:spcBef>
                          <a:spcPct val="20000"/>
                        </a:spcBef>
                        <a:defRPr sz="2000">
                          <a:solidFill>
                            <a:schemeClr val="tx1"/>
                          </a:solidFill>
                          <a:latin typeface="Arial" charset="0"/>
                          <a:ea typeface="MS PGothic" charset="-128"/>
                        </a:defRPr>
                      </a:lvl3pPr>
                      <a:lvl4pPr marL="1600200" indent="-228600" eaLnBrk="0" hangingPunct="0">
                        <a:spcBef>
                          <a:spcPct val="20000"/>
                        </a:spcBef>
                        <a:defRPr>
                          <a:solidFill>
                            <a:schemeClr val="tx1"/>
                          </a:solidFill>
                          <a:latin typeface="Arial" charset="0"/>
                          <a:ea typeface="MS PGothic" charset="-128"/>
                        </a:defRPr>
                      </a:lvl4pPr>
                      <a:lvl5pPr marL="2057400" indent="-228600" eaLnBrk="0" hangingPunct="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800" b="1" i="0" u="none" strike="noStrike" cap="none" normalizeH="0" baseline="0">
                          <a:ln>
                            <a:noFill/>
                          </a:ln>
                          <a:solidFill>
                            <a:srgbClr val="FFFFFF"/>
                          </a:solidFill>
                          <a:effectLst/>
                          <a:latin typeface="Arial" charset="0"/>
                          <a:ea typeface="MS PGothic" charset="-128"/>
                        </a:rPr>
                        <a:t>Intern</a:t>
                      </a:r>
                      <a:r>
                        <a:rPr kumimoji="0" lang="en-US" altLang="en-US" sz="1800" b="1" i="0" u="none" strike="noStrike" cap="none" normalizeH="0" baseline="0">
                          <a:ln>
                            <a:noFill/>
                          </a:ln>
                          <a:solidFill>
                            <a:srgbClr val="FFFFFF"/>
                          </a:solidFill>
                          <a:effectLst/>
                          <a:latin typeface="Arial" charset="0"/>
                          <a:ea typeface="MS PGothic" charset="-128"/>
                        </a:rPr>
                        <a:t>’</a:t>
                      </a:r>
                      <a:r>
                        <a:rPr kumimoji="0" lang="en-US" altLang="x-none" sz="1800" b="1" i="0" u="none" strike="noStrike" cap="none" normalizeH="0" baseline="0">
                          <a:ln>
                            <a:noFill/>
                          </a:ln>
                          <a:solidFill>
                            <a:srgbClr val="FFFFFF"/>
                          </a:solidFill>
                          <a:effectLst/>
                          <a:latin typeface="Arial" charset="0"/>
                          <a:ea typeface="MS PGothic" charset="-128"/>
                        </a:rPr>
                        <a:t>s Feelings, Behaviors &amp; Thoughts</a:t>
                      </a:r>
                    </a:p>
                  </a:txBody>
                  <a:tcPr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charset="0"/>
                          <a:ea typeface="MS PGothic" charset="-128"/>
                        </a:defRPr>
                      </a:lvl1pPr>
                      <a:lvl2pPr marL="742950" indent="-285750" eaLnBrk="0" hangingPunct="0">
                        <a:spcBef>
                          <a:spcPct val="20000"/>
                        </a:spcBef>
                        <a:buFont typeface="Wingdings" charset="2"/>
                        <a:defRPr sz="2400">
                          <a:solidFill>
                            <a:schemeClr val="tx1"/>
                          </a:solidFill>
                          <a:latin typeface="Arial" charset="0"/>
                          <a:ea typeface="MS PGothic" charset="-128"/>
                        </a:defRPr>
                      </a:lvl2pPr>
                      <a:lvl3pPr marL="1143000" indent="-228600" eaLnBrk="0" hangingPunct="0">
                        <a:spcBef>
                          <a:spcPct val="20000"/>
                        </a:spcBef>
                        <a:defRPr sz="2000">
                          <a:solidFill>
                            <a:schemeClr val="tx1"/>
                          </a:solidFill>
                          <a:latin typeface="Arial" charset="0"/>
                          <a:ea typeface="MS PGothic" charset="-128"/>
                        </a:defRPr>
                      </a:lvl3pPr>
                      <a:lvl4pPr marL="1600200" indent="-228600" eaLnBrk="0" hangingPunct="0">
                        <a:spcBef>
                          <a:spcPct val="20000"/>
                        </a:spcBef>
                        <a:defRPr>
                          <a:solidFill>
                            <a:schemeClr val="tx1"/>
                          </a:solidFill>
                          <a:latin typeface="Arial" charset="0"/>
                          <a:ea typeface="MS PGothic" charset="-128"/>
                        </a:defRPr>
                      </a:lvl4pPr>
                      <a:lvl5pPr marL="2057400" indent="-228600" eaLnBrk="0" hangingPunct="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800" b="1" i="0" u="none" strike="noStrike" cap="none" normalizeH="0" baseline="0">
                          <a:ln>
                            <a:noFill/>
                          </a:ln>
                          <a:solidFill>
                            <a:srgbClr val="FFFFFF"/>
                          </a:solidFill>
                          <a:effectLst/>
                          <a:latin typeface="Arial" charset="0"/>
                          <a:ea typeface="MS PGothic" charset="-128"/>
                        </a:rPr>
                        <a:t>Field Instructor Strategies </a:t>
                      </a:r>
                    </a:p>
                  </a:txBody>
                  <a:tcPr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840163">
                <a:tc>
                  <a:txBody>
                    <a:bodyPr/>
                    <a:lstStyle>
                      <a:lvl1pPr eaLnBrk="0" hangingPunct="0">
                        <a:spcBef>
                          <a:spcPct val="20000"/>
                        </a:spcBef>
                        <a:defRPr sz="2800">
                          <a:solidFill>
                            <a:schemeClr val="tx1"/>
                          </a:solidFill>
                          <a:latin typeface="Arial" charset="0"/>
                          <a:ea typeface="MS PGothic" charset="-128"/>
                        </a:defRPr>
                      </a:lvl1pPr>
                      <a:lvl2pPr marL="742950" indent="-285750" eaLnBrk="0" hangingPunct="0">
                        <a:spcBef>
                          <a:spcPct val="20000"/>
                        </a:spcBef>
                        <a:buFont typeface="Wingdings" charset="2"/>
                        <a:defRPr sz="2400">
                          <a:solidFill>
                            <a:schemeClr val="tx1"/>
                          </a:solidFill>
                          <a:latin typeface="Arial" charset="0"/>
                          <a:ea typeface="MS PGothic" charset="-128"/>
                        </a:defRPr>
                      </a:lvl2pPr>
                      <a:lvl3pPr marL="1143000" indent="-228600" eaLnBrk="0" hangingPunct="0">
                        <a:spcBef>
                          <a:spcPct val="20000"/>
                        </a:spcBef>
                        <a:defRPr sz="2000">
                          <a:solidFill>
                            <a:schemeClr val="tx1"/>
                          </a:solidFill>
                          <a:latin typeface="Arial" charset="0"/>
                          <a:ea typeface="MS PGothic" charset="-128"/>
                        </a:defRPr>
                      </a:lvl3pPr>
                      <a:lvl4pPr marL="1600200" indent="-228600" eaLnBrk="0" hangingPunct="0">
                        <a:spcBef>
                          <a:spcPct val="20000"/>
                        </a:spcBef>
                        <a:defRPr>
                          <a:solidFill>
                            <a:schemeClr val="tx1"/>
                          </a:solidFill>
                          <a:latin typeface="Arial" charset="0"/>
                          <a:ea typeface="MS PGothic" charset="-128"/>
                        </a:defRPr>
                      </a:lvl4pPr>
                      <a:lvl5pPr marL="2057400" indent="-228600" eaLnBrk="0" hangingPunct="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dirty="0">
                          <a:ln>
                            <a:noFill/>
                          </a:ln>
                          <a:solidFill>
                            <a:srgbClr val="000000"/>
                          </a:solidFill>
                          <a:effectLst/>
                          <a:latin typeface="Arial" charset="0"/>
                          <a:ea typeface="MS PGothic" charset="-128"/>
                        </a:rPr>
                        <a:t>Anticipation</a:t>
                      </a:r>
                    </a:p>
                  </a:txBody>
                  <a:tcPr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DE"/>
                    </a:solidFill>
                  </a:tcPr>
                </a:tc>
                <a:tc>
                  <a:txBody>
                    <a:bodyPr/>
                    <a:lstStyle>
                      <a:lvl1pPr marL="285750" indent="-285750" eaLnBrk="0" hangingPunct="0">
                        <a:spcBef>
                          <a:spcPct val="20000"/>
                        </a:spcBef>
                        <a:defRPr sz="2800">
                          <a:solidFill>
                            <a:schemeClr val="tx1"/>
                          </a:solidFill>
                          <a:latin typeface="Arial" charset="0"/>
                          <a:ea typeface="MS PGothic" charset="-128"/>
                        </a:defRPr>
                      </a:lvl1pPr>
                      <a:lvl2pPr marL="742950" indent="-285750" eaLnBrk="0" hangingPunct="0">
                        <a:spcBef>
                          <a:spcPct val="20000"/>
                        </a:spcBef>
                        <a:buFont typeface="Wingdings" charset="2"/>
                        <a:defRPr sz="2400">
                          <a:solidFill>
                            <a:schemeClr val="tx1"/>
                          </a:solidFill>
                          <a:latin typeface="Arial" charset="0"/>
                          <a:ea typeface="MS PGothic" charset="-128"/>
                        </a:defRPr>
                      </a:lvl2pPr>
                      <a:lvl3pPr marL="1143000" indent="-228600" eaLnBrk="0" hangingPunct="0">
                        <a:spcBef>
                          <a:spcPct val="20000"/>
                        </a:spcBef>
                        <a:defRPr sz="2000">
                          <a:solidFill>
                            <a:schemeClr val="tx1"/>
                          </a:solidFill>
                          <a:latin typeface="Arial" charset="0"/>
                          <a:ea typeface="MS PGothic" charset="-128"/>
                        </a:defRPr>
                      </a:lvl3pPr>
                      <a:lvl4pPr marL="1600200" indent="-228600" eaLnBrk="0" hangingPunct="0">
                        <a:spcBef>
                          <a:spcPct val="20000"/>
                        </a:spcBef>
                        <a:defRPr>
                          <a:solidFill>
                            <a:schemeClr val="tx1"/>
                          </a:solidFill>
                          <a:latin typeface="Arial" charset="0"/>
                          <a:ea typeface="MS PGothic" charset="-128"/>
                        </a:defRPr>
                      </a:lvl4pPr>
                      <a:lvl5pPr marL="2057400" indent="-228600" eaLnBrk="0" hangingPunct="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800" b="0" i="0" u="none" strike="noStrike" cap="none" normalizeH="0" baseline="0">
                          <a:ln>
                            <a:noFill/>
                          </a:ln>
                          <a:solidFill>
                            <a:srgbClr val="000000"/>
                          </a:solidFill>
                          <a:effectLst/>
                          <a:latin typeface="Arial" charset="0"/>
                          <a:ea typeface="MS PGothic" charset="-128"/>
                        </a:rPr>
                        <a:t>Excitement </a:t>
                      </a:r>
                      <a:endParaRPr kumimoji="0" lang="en-US" altLang="x-none" sz="1200" b="0" i="0" u="none" strike="noStrike" cap="none" normalizeH="0" baseline="0">
                        <a:ln>
                          <a:noFill/>
                        </a:ln>
                        <a:solidFill>
                          <a:srgbClr val="000000"/>
                        </a:solidFill>
                        <a:effectLst/>
                        <a:latin typeface="Arial" charset="0"/>
                        <a:ea typeface="MS PGothic" charset="-128"/>
                      </a:endParaRP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800" b="0" i="0" u="none" strike="noStrike" cap="none" normalizeH="0" baseline="0">
                          <a:ln>
                            <a:noFill/>
                          </a:ln>
                          <a:solidFill>
                            <a:srgbClr val="000000"/>
                          </a:solidFill>
                          <a:effectLst/>
                          <a:latin typeface="Arial" charset="0"/>
                          <a:ea typeface="MS PGothic" charset="-128"/>
                        </a:rPr>
                        <a:t>Anxiety about self, supervisor, co-workers,          field site, clients, life context </a:t>
                      </a:r>
                      <a:endParaRPr kumimoji="0" lang="en-US" altLang="x-none" sz="1200" b="0" i="0" u="none" strike="noStrike" cap="none" normalizeH="0" baseline="0">
                        <a:ln>
                          <a:noFill/>
                        </a:ln>
                        <a:solidFill>
                          <a:srgbClr val="000000"/>
                        </a:solidFill>
                        <a:effectLst/>
                        <a:latin typeface="Arial" charset="0"/>
                        <a:ea typeface="MS PGothic" charset="-128"/>
                      </a:endParaRP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800" b="0" i="0" u="none" strike="noStrike" cap="none" normalizeH="0" baseline="0">
                          <a:ln>
                            <a:noFill/>
                          </a:ln>
                          <a:solidFill>
                            <a:srgbClr val="000000"/>
                          </a:solidFill>
                          <a:effectLst/>
                          <a:latin typeface="Arial" charset="0"/>
                          <a:ea typeface="MS PGothic" charset="-128"/>
                        </a:rPr>
                        <a:t>Worry about fitting in and having the knowledge necessary to do well </a:t>
                      </a:r>
                      <a:endParaRPr kumimoji="0" lang="en-US" altLang="x-none" sz="1200" b="0" i="0" u="none" strike="noStrike" cap="none" normalizeH="0" baseline="0">
                        <a:ln>
                          <a:noFill/>
                        </a:ln>
                        <a:solidFill>
                          <a:srgbClr val="000000"/>
                        </a:solidFill>
                        <a:effectLst/>
                        <a:latin typeface="Arial" charset="0"/>
                        <a:ea typeface="MS PGothic" charset="-128"/>
                      </a:endParaRPr>
                    </a:p>
                    <a:p>
                      <a:pPr marL="285750" marR="0" lvl="0" indent="-285750" algn="l" defTabSz="914400" rtl="0" eaLnBrk="1" fontAlgn="base" latinLnBrk="0" hangingPunct="1">
                        <a:lnSpc>
                          <a:spcPct val="100000"/>
                        </a:lnSpc>
                        <a:spcBef>
                          <a:spcPct val="0"/>
                        </a:spcBef>
                        <a:spcAft>
                          <a:spcPct val="0"/>
                        </a:spcAft>
                        <a:buClrTx/>
                        <a:buSzTx/>
                        <a:buFont typeface="Arial" charset="0"/>
                        <a:buNone/>
                        <a:tabLst/>
                      </a:pPr>
                      <a:endParaRPr kumimoji="0" lang="en-US" altLang="x-none" sz="1200" b="0" i="0" u="none" strike="noStrike" cap="none" normalizeH="0" baseline="0">
                        <a:ln>
                          <a:noFill/>
                        </a:ln>
                        <a:solidFill>
                          <a:srgbClr val="000000"/>
                        </a:solidFill>
                        <a:effectLst/>
                        <a:latin typeface="Arial" charset="0"/>
                        <a:ea typeface="MS PGothic" charset="-128"/>
                      </a:endParaRPr>
                    </a:p>
                  </a:txBody>
                  <a:tcPr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DE"/>
                    </a:solidFill>
                  </a:tcPr>
                </a:tc>
                <a:tc>
                  <a:txBody>
                    <a:bodyPr/>
                    <a:lstStyle>
                      <a:lvl1pPr marL="285750" indent="-285750" eaLnBrk="0" hangingPunct="0">
                        <a:spcBef>
                          <a:spcPct val="20000"/>
                        </a:spcBef>
                        <a:defRPr sz="2800">
                          <a:solidFill>
                            <a:schemeClr val="tx1"/>
                          </a:solidFill>
                          <a:latin typeface="Arial" charset="0"/>
                          <a:ea typeface="MS PGothic" charset="-128"/>
                        </a:defRPr>
                      </a:lvl1pPr>
                      <a:lvl2pPr marL="742950" indent="-285750" eaLnBrk="0" hangingPunct="0">
                        <a:spcBef>
                          <a:spcPct val="20000"/>
                        </a:spcBef>
                        <a:buFont typeface="Wingdings" charset="2"/>
                        <a:defRPr sz="2400">
                          <a:solidFill>
                            <a:schemeClr val="tx1"/>
                          </a:solidFill>
                          <a:latin typeface="Arial" charset="0"/>
                          <a:ea typeface="MS PGothic" charset="-128"/>
                        </a:defRPr>
                      </a:lvl2pPr>
                      <a:lvl3pPr marL="1143000" indent="-228600" eaLnBrk="0" hangingPunct="0">
                        <a:spcBef>
                          <a:spcPct val="20000"/>
                        </a:spcBef>
                        <a:defRPr sz="2000">
                          <a:solidFill>
                            <a:schemeClr val="tx1"/>
                          </a:solidFill>
                          <a:latin typeface="Arial" charset="0"/>
                          <a:ea typeface="MS PGothic" charset="-128"/>
                        </a:defRPr>
                      </a:lvl3pPr>
                      <a:lvl4pPr marL="1600200" indent="-228600" eaLnBrk="0" hangingPunct="0">
                        <a:spcBef>
                          <a:spcPct val="20000"/>
                        </a:spcBef>
                        <a:defRPr>
                          <a:solidFill>
                            <a:schemeClr val="tx1"/>
                          </a:solidFill>
                          <a:latin typeface="Arial" charset="0"/>
                          <a:ea typeface="MS PGothic" charset="-128"/>
                        </a:defRPr>
                      </a:lvl4pPr>
                      <a:lvl5pPr marL="2057400" indent="-228600" eaLnBrk="0" hangingPunct="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800" b="0" i="0" u="none" strike="noStrike" cap="none" normalizeH="0" baseline="0" dirty="0">
                          <a:ln>
                            <a:noFill/>
                          </a:ln>
                          <a:solidFill>
                            <a:srgbClr val="000000"/>
                          </a:solidFill>
                          <a:effectLst/>
                          <a:latin typeface="Arial" charset="0"/>
                          <a:ea typeface="MS PGothic" charset="-128"/>
                        </a:rPr>
                        <a:t>Discuss learning objective </a:t>
                      </a:r>
                      <a:endParaRPr kumimoji="0" lang="en-US" altLang="x-none" sz="1200" b="0" i="0" u="none" strike="noStrike" cap="none" normalizeH="0" baseline="0" dirty="0">
                        <a:ln>
                          <a:noFill/>
                        </a:ln>
                        <a:solidFill>
                          <a:srgbClr val="000000"/>
                        </a:solidFill>
                        <a:effectLst/>
                        <a:latin typeface="Arial" charset="0"/>
                        <a:ea typeface="MS PGothic" charset="-128"/>
                      </a:endParaRP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800" b="0" i="0" u="none" strike="noStrike" cap="none" normalizeH="0" baseline="0" dirty="0">
                          <a:ln>
                            <a:noFill/>
                          </a:ln>
                          <a:solidFill>
                            <a:srgbClr val="000000"/>
                          </a:solidFill>
                          <a:effectLst/>
                          <a:latin typeface="Arial" charset="0"/>
                          <a:ea typeface="MS PGothic" charset="-128"/>
                        </a:rPr>
                        <a:t>Be clear about expectations </a:t>
                      </a:r>
                      <a:endParaRPr kumimoji="0" lang="en-US" altLang="x-none" sz="1200" b="0" i="0" u="none" strike="noStrike" cap="none" normalizeH="0" baseline="0" dirty="0">
                        <a:ln>
                          <a:noFill/>
                        </a:ln>
                        <a:solidFill>
                          <a:srgbClr val="000000"/>
                        </a:solidFill>
                        <a:effectLst/>
                        <a:latin typeface="Arial" charset="0"/>
                        <a:ea typeface="MS PGothic" charset="-128"/>
                      </a:endParaRP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800" b="0" i="0" u="none" strike="noStrike" cap="none" normalizeH="0" baseline="0" dirty="0">
                          <a:ln>
                            <a:noFill/>
                          </a:ln>
                          <a:solidFill>
                            <a:srgbClr val="000000"/>
                          </a:solidFill>
                          <a:effectLst/>
                          <a:latin typeface="Arial" charset="0"/>
                          <a:ea typeface="MS PGothic" charset="-128"/>
                        </a:rPr>
                        <a:t>Allay anxiety by discussing fears openly</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800" b="0" i="0" u="none" strike="noStrike" cap="none" normalizeH="0" baseline="0" dirty="0">
                          <a:ln>
                            <a:noFill/>
                          </a:ln>
                          <a:solidFill>
                            <a:srgbClr val="000000"/>
                          </a:solidFill>
                          <a:effectLst/>
                          <a:latin typeface="Arial" charset="0"/>
                          <a:ea typeface="MS PGothic" charset="-128"/>
                        </a:rPr>
                        <a:t>Plan and structure supervision time </a:t>
                      </a:r>
                      <a:endParaRPr kumimoji="0" lang="en-US" altLang="x-none" sz="1200" b="0" i="0" u="none" strike="noStrike" cap="none" normalizeH="0" baseline="0" dirty="0">
                        <a:ln>
                          <a:noFill/>
                        </a:ln>
                        <a:solidFill>
                          <a:srgbClr val="000000"/>
                        </a:solidFill>
                        <a:effectLst/>
                        <a:latin typeface="Arial" charset="0"/>
                        <a:ea typeface="MS PGothic" charset="-128"/>
                      </a:endParaRP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800" b="0" i="0" u="none" strike="noStrike" cap="none" normalizeH="0" baseline="0" dirty="0">
                          <a:ln>
                            <a:noFill/>
                          </a:ln>
                          <a:solidFill>
                            <a:srgbClr val="000000"/>
                          </a:solidFill>
                          <a:effectLst/>
                          <a:latin typeface="Arial" charset="0"/>
                          <a:ea typeface="MS PGothic" charset="-128"/>
                        </a:rPr>
                        <a:t>Provide encouraging feedback </a:t>
                      </a:r>
                      <a:endParaRPr kumimoji="0" lang="en-US" altLang="x-none" sz="1200" b="0" i="0" u="none" strike="noStrike" cap="none" normalizeH="0" baseline="0" dirty="0">
                        <a:ln>
                          <a:noFill/>
                        </a:ln>
                        <a:solidFill>
                          <a:srgbClr val="000000"/>
                        </a:solidFill>
                        <a:effectLst/>
                        <a:latin typeface="Arial" charset="0"/>
                        <a:ea typeface="MS PGothic" charset="-128"/>
                      </a:endParaRP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800" b="0" i="0" u="none" strike="noStrike" cap="none" normalizeH="0" baseline="0" dirty="0">
                          <a:ln>
                            <a:noFill/>
                          </a:ln>
                          <a:solidFill>
                            <a:srgbClr val="000000"/>
                          </a:solidFill>
                          <a:effectLst/>
                          <a:latin typeface="Arial" charset="0"/>
                          <a:ea typeface="MS PGothic" charset="-128"/>
                        </a:rPr>
                        <a:t>Challenge faulty assumptions about the work </a:t>
                      </a:r>
                      <a:endParaRPr kumimoji="0" lang="en-US" altLang="x-none" sz="1200" b="0" i="0" u="none" strike="noStrike" cap="none" normalizeH="0" baseline="0" dirty="0">
                        <a:ln>
                          <a:noFill/>
                        </a:ln>
                        <a:solidFill>
                          <a:srgbClr val="000000"/>
                        </a:solidFill>
                        <a:effectLst/>
                        <a:latin typeface="Arial" charset="0"/>
                        <a:ea typeface="MS PGothic" charset="-128"/>
                      </a:endParaRPr>
                    </a:p>
                    <a:p>
                      <a:pPr marL="285750" marR="0" lvl="0" indent="-285750" algn="l" defTabSz="914400" rtl="0" eaLnBrk="1" fontAlgn="base" latinLnBrk="0" hangingPunct="1">
                        <a:lnSpc>
                          <a:spcPct val="100000"/>
                        </a:lnSpc>
                        <a:spcBef>
                          <a:spcPct val="0"/>
                        </a:spcBef>
                        <a:spcAft>
                          <a:spcPct val="0"/>
                        </a:spcAft>
                        <a:buClrTx/>
                        <a:buSzTx/>
                        <a:buFontTx/>
                        <a:buNone/>
                        <a:tabLst/>
                      </a:pPr>
                      <a:endParaRPr kumimoji="0" lang="en-US" altLang="x-none" sz="1200" b="0" i="0" u="none" strike="noStrike" cap="none" normalizeH="0" baseline="0" dirty="0">
                        <a:ln>
                          <a:noFill/>
                        </a:ln>
                        <a:solidFill>
                          <a:srgbClr val="000000"/>
                        </a:solidFill>
                        <a:effectLst/>
                        <a:latin typeface="Arial" charset="0"/>
                        <a:ea typeface="MS PGothic" charset="-128"/>
                      </a:endParaRPr>
                    </a:p>
                  </a:txBody>
                  <a:tcPr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DE"/>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Developmental Stages of Internship (cont.)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31821631"/>
              </p:ext>
            </p:extLst>
          </p:nvPr>
        </p:nvGraphicFramePr>
        <p:xfrm>
          <a:off x="1255059" y="1708617"/>
          <a:ext cx="9370359" cy="4478892"/>
        </p:xfrm>
        <a:graphic>
          <a:graphicData uri="http://schemas.openxmlformats.org/drawingml/2006/table">
            <a:tbl>
              <a:tblPr/>
              <a:tblGrid>
                <a:gridCol w="2178423">
                  <a:extLst>
                    <a:ext uri="{9D8B030D-6E8A-4147-A177-3AD203B41FA5}">
                      <a16:colId xmlns:a16="http://schemas.microsoft.com/office/drawing/2014/main" val="20000"/>
                    </a:ext>
                  </a:extLst>
                </a:gridCol>
                <a:gridCol w="3684494">
                  <a:extLst>
                    <a:ext uri="{9D8B030D-6E8A-4147-A177-3AD203B41FA5}">
                      <a16:colId xmlns:a16="http://schemas.microsoft.com/office/drawing/2014/main" val="20001"/>
                    </a:ext>
                  </a:extLst>
                </a:gridCol>
                <a:gridCol w="3507442">
                  <a:extLst>
                    <a:ext uri="{9D8B030D-6E8A-4147-A177-3AD203B41FA5}">
                      <a16:colId xmlns:a16="http://schemas.microsoft.com/office/drawing/2014/main" val="20002"/>
                    </a:ext>
                  </a:extLst>
                </a:gridCol>
              </a:tblGrid>
              <a:tr h="634584">
                <a:tc>
                  <a:txBody>
                    <a:bodyPr/>
                    <a:lstStyle>
                      <a:lvl1pPr eaLnBrk="0" hangingPunct="0">
                        <a:spcBef>
                          <a:spcPct val="20000"/>
                        </a:spcBef>
                        <a:defRPr sz="2800">
                          <a:solidFill>
                            <a:schemeClr val="tx1"/>
                          </a:solidFill>
                          <a:latin typeface="Arial" charset="0"/>
                          <a:ea typeface="MS PGothic" charset="-128"/>
                        </a:defRPr>
                      </a:lvl1pPr>
                      <a:lvl2pPr marL="742950" indent="-285750" eaLnBrk="0" hangingPunct="0">
                        <a:spcBef>
                          <a:spcPct val="20000"/>
                        </a:spcBef>
                        <a:buFont typeface="Wingdings" charset="2"/>
                        <a:defRPr sz="2400">
                          <a:solidFill>
                            <a:schemeClr val="tx1"/>
                          </a:solidFill>
                          <a:latin typeface="Arial" charset="0"/>
                          <a:ea typeface="MS PGothic" charset="-128"/>
                        </a:defRPr>
                      </a:lvl2pPr>
                      <a:lvl3pPr marL="1143000" indent="-228600" eaLnBrk="0" hangingPunct="0">
                        <a:spcBef>
                          <a:spcPct val="20000"/>
                        </a:spcBef>
                        <a:defRPr sz="2000">
                          <a:solidFill>
                            <a:schemeClr val="tx1"/>
                          </a:solidFill>
                          <a:latin typeface="Arial" charset="0"/>
                          <a:ea typeface="MS PGothic" charset="-128"/>
                        </a:defRPr>
                      </a:lvl3pPr>
                      <a:lvl4pPr marL="1600200" indent="-228600" eaLnBrk="0" hangingPunct="0">
                        <a:spcBef>
                          <a:spcPct val="20000"/>
                        </a:spcBef>
                        <a:defRPr>
                          <a:solidFill>
                            <a:schemeClr val="tx1"/>
                          </a:solidFill>
                          <a:latin typeface="Arial" charset="0"/>
                          <a:ea typeface="MS PGothic" charset="-128"/>
                        </a:defRPr>
                      </a:lvl4pPr>
                      <a:lvl5pPr marL="2057400" indent="-228600" eaLnBrk="0" hangingPunct="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800" b="1" i="0" u="none" strike="noStrike" cap="none" normalizeH="0" baseline="0">
                          <a:ln>
                            <a:noFill/>
                          </a:ln>
                          <a:solidFill>
                            <a:srgbClr val="FFFFFF"/>
                          </a:solidFill>
                          <a:effectLst/>
                          <a:latin typeface="Arial" charset="0"/>
                          <a:ea typeface="MS PGothic" charset="-128"/>
                        </a:rPr>
                        <a:t>Stage</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charset="0"/>
                          <a:ea typeface="MS PGothic" charset="-128"/>
                        </a:defRPr>
                      </a:lvl1pPr>
                      <a:lvl2pPr marL="742950" indent="-285750" eaLnBrk="0" hangingPunct="0">
                        <a:spcBef>
                          <a:spcPct val="20000"/>
                        </a:spcBef>
                        <a:buFont typeface="Wingdings" charset="2"/>
                        <a:defRPr sz="2400">
                          <a:solidFill>
                            <a:schemeClr val="tx1"/>
                          </a:solidFill>
                          <a:latin typeface="Arial" charset="0"/>
                          <a:ea typeface="MS PGothic" charset="-128"/>
                        </a:defRPr>
                      </a:lvl2pPr>
                      <a:lvl3pPr marL="1143000" indent="-228600" eaLnBrk="0" hangingPunct="0">
                        <a:spcBef>
                          <a:spcPct val="20000"/>
                        </a:spcBef>
                        <a:defRPr sz="2000">
                          <a:solidFill>
                            <a:schemeClr val="tx1"/>
                          </a:solidFill>
                          <a:latin typeface="Arial" charset="0"/>
                          <a:ea typeface="MS PGothic" charset="-128"/>
                        </a:defRPr>
                      </a:lvl3pPr>
                      <a:lvl4pPr marL="1600200" indent="-228600" eaLnBrk="0" hangingPunct="0">
                        <a:spcBef>
                          <a:spcPct val="20000"/>
                        </a:spcBef>
                        <a:defRPr>
                          <a:solidFill>
                            <a:schemeClr val="tx1"/>
                          </a:solidFill>
                          <a:latin typeface="Arial" charset="0"/>
                          <a:ea typeface="MS PGothic" charset="-128"/>
                        </a:defRPr>
                      </a:lvl4pPr>
                      <a:lvl5pPr marL="2057400" indent="-228600" eaLnBrk="0" hangingPunct="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800" b="1" i="0" u="none" strike="noStrike" cap="none" normalizeH="0" baseline="0">
                          <a:ln>
                            <a:noFill/>
                          </a:ln>
                          <a:solidFill>
                            <a:srgbClr val="FFFFFF"/>
                          </a:solidFill>
                          <a:effectLst/>
                          <a:latin typeface="Arial" charset="0"/>
                          <a:ea typeface="MS PGothic" charset="-128"/>
                        </a:rPr>
                        <a:t>Intern</a:t>
                      </a:r>
                      <a:r>
                        <a:rPr kumimoji="0" lang="en-US" altLang="en-US" sz="1800" b="1" i="0" u="none" strike="noStrike" cap="none" normalizeH="0" baseline="0">
                          <a:ln>
                            <a:noFill/>
                          </a:ln>
                          <a:solidFill>
                            <a:srgbClr val="FFFFFF"/>
                          </a:solidFill>
                          <a:effectLst/>
                          <a:latin typeface="Arial" charset="0"/>
                          <a:ea typeface="MS PGothic" charset="-128"/>
                        </a:rPr>
                        <a:t>’</a:t>
                      </a:r>
                      <a:r>
                        <a:rPr kumimoji="0" lang="en-US" altLang="x-none" sz="1800" b="1" i="0" u="none" strike="noStrike" cap="none" normalizeH="0" baseline="0">
                          <a:ln>
                            <a:noFill/>
                          </a:ln>
                          <a:solidFill>
                            <a:srgbClr val="FFFFFF"/>
                          </a:solidFill>
                          <a:effectLst/>
                          <a:latin typeface="Arial" charset="0"/>
                          <a:ea typeface="MS PGothic" charset="-128"/>
                        </a:rPr>
                        <a:t>s Feelings, Behaviors &amp; Thoughts</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charset="0"/>
                          <a:ea typeface="MS PGothic" charset="-128"/>
                        </a:defRPr>
                      </a:lvl1pPr>
                      <a:lvl2pPr marL="742950" indent="-285750" eaLnBrk="0" hangingPunct="0">
                        <a:spcBef>
                          <a:spcPct val="20000"/>
                        </a:spcBef>
                        <a:buFont typeface="Wingdings" charset="2"/>
                        <a:defRPr sz="2400">
                          <a:solidFill>
                            <a:schemeClr val="tx1"/>
                          </a:solidFill>
                          <a:latin typeface="Arial" charset="0"/>
                          <a:ea typeface="MS PGothic" charset="-128"/>
                        </a:defRPr>
                      </a:lvl2pPr>
                      <a:lvl3pPr marL="1143000" indent="-228600" eaLnBrk="0" hangingPunct="0">
                        <a:spcBef>
                          <a:spcPct val="20000"/>
                        </a:spcBef>
                        <a:defRPr sz="2000">
                          <a:solidFill>
                            <a:schemeClr val="tx1"/>
                          </a:solidFill>
                          <a:latin typeface="Arial" charset="0"/>
                          <a:ea typeface="MS PGothic" charset="-128"/>
                        </a:defRPr>
                      </a:lvl3pPr>
                      <a:lvl4pPr marL="1600200" indent="-228600" eaLnBrk="0" hangingPunct="0">
                        <a:spcBef>
                          <a:spcPct val="20000"/>
                        </a:spcBef>
                        <a:defRPr>
                          <a:solidFill>
                            <a:schemeClr val="tx1"/>
                          </a:solidFill>
                          <a:latin typeface="Arial" charset="0"/>
                          <a:ea typeface="MS PGothic" charset="-128"/>
                        </a:defRPr>
                      </a:lvl4pPr>
                      <a:lvl5pPr marL="2057400" indent="-228600" eaLnBrk="0" hangingPunct="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800" b="1" i="0" u="none" strike="noStrike" cap="none" normalizeH="0" baseline="0">
                          <a:ln>
                            <a:noFill/>
                          </a:ln>
                          <a:solidFill>
                            <a:srgbClr val="FFFFFF"/>
                          </a:solidFill>
                          <a:effectLst/>
                          <a:latin typeface="Arial" charset="0"/>
                          <a:ea typeface="MS PGothic" charset="-128"/>
                        </a:rPr>
                        <a:t>Field Instructor Strategies</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838804">
                <a:tc>
                  <a:txBody>
                    <a:bodyPr/>
                    <a:lstStyle>
                      <a:lvl1pPr eaLnBrk="0" hangingPunct="0">
                        <a:spcBef>
                          <a:spcPct val="20000"/>
                        </a:spcBef>
                        <a:defRPr sz="2800">
                          <a:solidFill>
                            <a:schemeClr val="tx1"/>
                          </a:solidFill>
                          <a:latin typeface="Arial" charset="0"/>
                          <a:ea typeface="MS PGothic" charset="-128"/>
                        </a:defRPr>
                      </a:lvl1pPr>
                      <a:lvl2pPr marL="742950" indent="-285750" eaLnBrk="0" hangingPunct="0">
                        <a:spcBef>
                          <a:spcPct val="20000"/>
                        </a:spcBef>
                        <a:buFont typeface="Wingdings" charset="2"/>
                        <a:defRPr sz="2400">
                          <a:solidFill>
                            <a:schemeClr val="tx1"/>
                          </a:solidFill>
                          <a:latin typeface="Arial" charset="0"/>
                          <a:ea typeface="MS PGothic" charset="-128"/>
                        </a:defRPr>
                      </a:lvl2pPr>
                      <a:lvl3pPr marL="1143000" indent="-228600" eaLnBrk="0" hangingPunct="0">
                        <a:spcBef>
                          <a:spcPct val="20000"/>
                        </a:spcBef>
                        <a:defRPr sz="2000">
                          <a:solidFill>
                            <a:schemeClr val="tx1"/>
                          </a:solidFill>
                          <a:latin typeface="Arial" charset="0"/>
                          <a:ea typeface="MS PGothic" charset="-128"/>
                        </a:defRPr>
                      </a:lvl3pPr>
                      <a:lvl4pPr marL="1600200" indent="-228600" eaLnBrk="0" hangingPunct="0">
                        <a:spcBef>
                          <a:spcPct val="20000"/>
                        </a:spcBef>
                        <a:defRPr>
                          <a:solidFill>
                            <a:schemeClr val="tx1"/>
                          </a:solidFill>
                          <a:latin typeface="Arial" charset="0"/>
                          <a:ea typeface="MS PGothic" charset="-128"/>
                        </a:defRPr>
                      </a:lvl4pPr>
                      <a:lvl5pPr marL="2057400" indent="-228600" eaLnBrk="0" hangingPunct="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dirty="0">
                          <a:ln>
                            <a:noFill/>
                          </a:ln>
                          <a:solidFill>
                            <a:srgbClr val="000000"/>
                          </a:solidFill>
                          <a:effectLst/>
                          <a:latin typeface="Arial" charset="0"/>
                          <a:ea typeface="MS PGothic" charset="-128"/>
                        </a:rPr>
                        <a:t>Disillusionment</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DE"/>
                    </a:solidFill>
                  </a:tcPr>
                </a:tc>
                <a:tc>
                  <a:txBody>
                    <a:bodyPr/>
                    <a:lstStyle>
                      <a:lvl1pPr marL="285750" indent="-285750" eaLnBrk="0" hangingPunct="0">
                        <a:spcBef>
                          <a:spcPct val="20000"/>
                        </a:spcBef>
                        <a:defRPr sz="2800">
                          <a:solidFill>
                            <a:schemeClr val="tx1"/>
                          </a:solidFill>
                          <a:latin typeface="Arial" charset="0"/>
                          <a:ea typeface="MS PGothic" charset="-128"/>
                        </a:defRPr>
                      </a:lvl1pPr>
                      <a:lvl2pPr marL="742950" indent="-285750" eaLnBrk="0" hangingPunct="0">
                        <a:spcBef>
                          <a:spcPct val="20000"/>
                        </a:spcBef>
                        <a:buFont typeface="Wingdings" charset="2"/>
                        <a:defRPr sz="2400">
                          <a:solidFill>
                            <a:schemeClr val="tx1"/>
                          </a:solidFill>
                          <a:latin typeface="Arial" charset="0"/>
                          <a:ea typeface="MS PGothic" charset="-128"/>
                        </a:defRPr>
                      </a:lvl2pPr>
                      <a:lvl3pPr marL="1143000" indent="-228600" eaLnBrk="0" hangingPunct="0">
                        <a:spcBef>
                          <a:spcPct val="20000"/>
                        </a:spcBef>
                        <a:defRPr sz="2000">
                          <a:solidFill>
                            <a:schemeClr val="tx1"/>
                          </a:solidFill>
                          <a:latin typeface="Arial" charset="0"/>
                          <a:ea typeface="MS PGothic" charset="-128"/>
                        </a:defRPr>
                      </a:lvl3pPr>
                      <a:lvl4pPr marL="1600200" indent="-228600" eaLnBrk="0" hangingPunct="0">
                        <a:spcBef>
                          <a:spcPct val="20000"/>
                        </a:spcBef>
                        <a:defRPr>
                          <a:solidFill>
                            <a:schemeClr val="tx1"/>
                          </a:solidFill>
                          <a:latin typeface="Arial" charset="0"/>
                          <a:ea typeface="MS PGothic" charset="-128"/>
                        </a:defRPr>
                      </a:lvl4pPr>
                      <a:lvl5pPr marL="2057400" indent="-228600" eaLnBrk="0" hangingPunct="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800" b="0" i="0" u="none" strike="noStrike" cap="none" normalizeH="0" baseline="0">
                          <a:ln>
                            <a:noFill/>
                          </a:ln>
                          <a:solidFill>
                            <a:srgbClr val="000000"/>
                          </a:solidFill>
                          <a:effectLst/>
                          <a:latin typeface="Arial" charset="0"/>
                          <a:ea typeface="MS PGothic" charset="-128"/>
                        </a:rPr>
                        <a:t>Unexpected emotions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800" b="0" i="0" u="none" strike="noStrike" cap="none" normalizeH="0" baseline="0">
                          <a:ln>
                            <a:noFill/>
                          </a:ln>
                          <a:solidFill>
                            <a:srgbClr val="000000"/>
                          </a:solidFill>
                          <a:effectLst/>
                          <a:latin typeface="Arial" charset="0"/>
                          <a:ea typeface="MS PGothic" charset="-128"/>
                        </a:rPr>
                        <a:t>Ethical issues and hard  work expose a different side of practice outside of the classroom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800" b="0" i="0" u="none" strike="noStrike" cap="none" normalizeH="0" baseline="0">
                          <a:ln>
                            <a:noFill/>
                          </a:ln>
                          <a:solidFill>
                            <a:srgbClr val="000000"/>
                          </a:solidFill>
                          <a:effectLst/>
                          <a:latin typeface="Arial" charset="0"/>
                          <a:ea typeface="MS PGothic" charset="-128"/>
                        </a:rPr>
                        <a:t>Questioning adequacy of skills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800" b="0" i="0" u="none" strike="noStrike" cap="none" normalizeH="0" baseline="0">
                          <a:ln>
                            <a:noFill/>
                          </a:ln>
                          <a:solidFill>
                            <a:srgbClr val="000000"/>
                          </a:solidFill>
                          <a:effectLst/>
                          <a:latin typeface="Arial" charset="0"/>
                          <a:ea typeface="MS PGothic" charset="-128"/>
                        </a:rPr>
                        <a:t>Understanding breadth of demands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800" b="0" i="0" u="none" strike="noStrike" cap="none" normalizeH="0" baseline="0">
                          <a:ln>
                            <a:noFill/>
                          </a:ln>
                          <a:solidFill>
                            <a:srgbClr val="000000"/>
                          </a:solidFill>
                          <a:effectLst/>
                          <a:latin typeface="Arial" charset="0"/>
                          <a:ea typeface="MS PGothic" charset="-128"/>
                        </a:rPr>
                        <a:t>Disappointment with supervisor/co-workers, clients or tasks </a:t>
                      </a:r>
                    </a:p>
                    <a:p>
                      <a:pPr marL="285750" marR="0" lvl="0" indent="-285750" algn="l" defTabSz="914400" rtl="0" eaLnBrk="1" fontAlgn="base" latinLnBrk="0" hangingPunct="1">
                        <a:lnSpc>
                          <a:spcPct val="100000"/>
                        </a:lnSpc>
                        <a:spcBef>
                          <a:spcPct val="0"/>
                        </a:spcBef>
                        <a:spcAft>
                          <a:spcPct val="0"/>
                        </a:spcAft>
                        <a:buClrTx/>
                        <a:buSzTx/>
                        <a:buFontTx/>
                        <a:buNone/>
                        <a:tabLst/>
                      </a:pPr>
                      <a:endParaRPr kumimoji="0" lang="en-US" altLang="x-none" sz="1800" b="0" i="0" u="none" strike="noStrike" cap="none" normalizeH="0" baseline="0">
                        <a:ln>
                          <a:noFill/>
                        </a:ln>
                        <a:solidFill>
                          <a:srgbClr val="000000"/>
                        </a:solidFill>
                        <a:effectLst/>
                        <a:latin typeface="Arial" charset="0"/>
                        <a:ea typeface="MS PGothic" charset="-128"/>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DE"/>
                    </a:solidFill>
                  </a:tcPr>
                </a:tc>
                <a:tc>
                  <a:txBody>
                    <a:bodyPr/>
                    <a:lstStyle>
                      <a:lvl1pPr marL="285750" indent="-285750" eaLnBrk="0" hangingPunct="0">
                        <a:spcBef>
                          <a:spcPct val="20000"/>
                        </a:spcBef>
                        <a:defRPr sz="2800">
                          <a:solidFill>
                            <a:schemeClr val="tx1"/>
                          </a:solidFill>
                          <a:latin typeface="Arial" charset="0"/>
                          <a:ea typeface="MS PGothic" charset="-128"/>
                        </a:defRPr>
                      </a:lvl1pPr>
                      <a:lvl2pPr marL="742950" indent="-285750" eaLnBrk="0" hangingPunct="0">
                        <a:spcBef>
                          <a:spcPct val="20000"/>
                        </a:spcBef>
                        <a:buFont typeface="Wingdings" charset="2"/>
                        <a:defRPr sz="2400">
                          <a:solidFill>
                            <a:schemeClr val="tx1"/>
                          </a:solidFill>
                          <a:latin typeface="Arial" charset="0"/>
                          <a:ea typeface="MS PGothic" charset="-128"/>
                        </a:defRPr>
                      </a:lvl2pPr>
                      <a:lvl3pPr marL="1143000" indent="-228600" eaLnBrk="0" hangingPunct="0">
                        <a:spcBef>
                          <a:spcPct val="20000"/>
                        </a:spcBef>
                        <a:defRPr sz="2000">
                          <a:solidFill>
                            <a:schemeClr val="tx1"/>
                          </a:solidFill>
                          <a:latin typeface="Arial" charset="0"/>
                          <a:ea typeface="MS PGothic" charset="-128"/>
                        </a:defRPr>
                      </a:lvl3pPr>
                      <a:lvl4pPr marL="1600200" indent="-228600" eaLnBrk="0" hangingPunct="0">
                        <a:spcBef>
                          <a:spcPct val="20000"/>
                        </a:spcBef>
                        <a:defRPr>
                          <a:solidFill>
                            <a:schemeClr val="tx1"/>
                          </a:solidFill>
                          <a:latin typeface="Arial" charset="0"/>
                          <a:ea typeface="MS PGothic" charset="-128"/>
                        </a:defRPr>
                      </a:lvl4pPr>
                      <a:lvl5pPr marL="2057400" indent="-228600" eaLnBrk="0" hangingPunct="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800" b="0" i="0" u="none" strike="noStrike" cap="none" normalizeH="0" baseline="0" dirty="0">
                          <a:ln>
                            <a:noFill/>
                          </a:ln>
                          <a:solidFill>
                            <a:srgbClr val="000000"/>
                          </a:solidFill>
                          <a:effectLst/>
                          <a:latin typeface="Arial" charset="0"/>
                          <a:ea typeface="MS PGothic" charset="-128"/>
                        </a:rPr>
                        <a:t>Help student work through challenging issues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800" b="0" i="0" u="none" strike="noStrike" cap="none" normalizeH="0" baseline="0" dirty="0">
                          <a:ln>
                            <a:noFill/>
                          </a:ln>
                          <a:solidFill>
                            <a:srgbClr val="000000"/>
                          </a:solidFill>
                          <a:effectLst/>
                          <a:latin typeface="Arial" charset="0"/>
                          <a:ea typeface="MS PGothic" charset="-128"/>
                        </a:rPr>
                        <a:t>Challenge students to face and explore ethical issues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800" b="0" i="0" u="none" strike="noStrike" cap="none" normalizeH="0" baseline="0" dirty="0">
                          <a:ln>
                            <a:noFill/>
                          </a:ln>
                          <a:solidFill>
                            <a:srgbClr val="000000"/>
                          </a:solidFill>
                          <a:effectLst/>
                          <a:latin typeface="Arial" charset="0"/>
                          <a:ea typeface="MS PGothic" charset="-128"/>
                        </a:rPr>
                        <a:t>Model the process of ongoing learning and inquiry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800" b="0" i="0" u="none" strike="noStrike" cap="none" normalizeH="0" baseline="0" dirty="0">
                          <a:ln>
                            <a:noFill/>
                          </a:ln>
                          <a:solidFill>
                            <a:srgbClr val="000000"/>
                          </a:solidFill>
                          <a:effectLst/>
                          <a:latin typeface="Arial" charset="0"/>
                          <a:ea typeface="MS PGothic" charset="-128"/>
                        </a:rPr>
                        <a:t>Help the student see the difference between classroom and real world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800" b="0" i="0" u="none" strike="noStrike" cap="none" normalizeH="0" baseline="0" dirty="0">
                          <a:ln>
                            <a:noFill/>
                          </a:ln>
                          <a:solidFill>
                            <a:srgbClr val="000000"/>
                          </a:solidFill>
                          <a:effectLst/>
                          <a:latin typeface="Arial" charset="0"/>
                          <a:ea typeface="MS PGothic" charset="-128"/>
                        </a:rPr>
                        <a:t>Expose student to positive models of effective practitioners </a:t>
                      </a:r>
                    </a:p>
                    <a:p>
                      <a:pPr marL="285750" marR="0" lvl="0" indent="-285750" algn="l" defTabSz="914400" rtl="0" eaLnBrk="1" fontAlgn="base" latinLnBrk="0" hangingPunct="1">
                        <a:lnSpc>
                          <a:spcPct val="100000"/>
                        </a:lnSpc>
                        <a:spcBef>
                          <a:spcPct val="0"/>
                        </a:spcBef>
                        <a:spcAft>
                          <a:spcPct val="0"/>
                        </a:spcAft>
                        <a:buClrTx/>
                        <a:buSzTx/>
                        <a:buFontTx/>
                        <a:buNone/>
                        <a:tabLst/>
                      </a:pPr>
                      <a:endParaRPr kumimoji="0" lang="en-US" altLang="x-none" sz="1800" b="0" i="0" u="none" strike="noStrike" cap="none" normalizeH="0" baseline="0" dirty="0">
                        <a:ln>
                          <a:noFill/>
                        </a:ln>
                        <a:solidFill>
                          <a:srgbClr val="000000"/>
                        </a:solidFill>
                        <a:effectLst/>
                        <a:latin typeface="Arial" charset="0"/>
                        <a:ea typeface="MS PGothic" charset="-128"/>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DE"/>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Developmental Stages of Internship (cont.)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72273137"/>
              </p:ext>
            </p:extLst>
          </p:nvPr>
        </p:nvGraphicFramePr>
        <p:xfrm>
          <a:off x="1174377" y="1696011"/>
          <a:ext cx="9843246" cy="4303058"/>
        </p:xfrm>
        <a:graphic>
          <a:graphicData uri="http://schemas.openxmlformats.org/drawingml/2006/table">
            <a:tbl>
              <a:tblPr/>
              <a:tblGrid>
                <a:gridCol w="2501153">
                  <a:extLst>
                    <a:ext uri="{9D8B030D-6E8A-4147-A177-3AD203B41FA5}">
                      <a16:colId xmlns:a16="http://schemas.microsoft.com/office/drawing/2014/main" val="20000"/>
                    </a:ext>
                  </a:extLst>
                </a:gridCol>
                <a:gridCol w="3567953">
                  <a:extLst>
                    <a:ext uri="{9D8B030D-6E8A-4147-A177-3AD203B41FA5}">
                      <a16:colId xmlns:a16="http://schemas.microsoft.com/office/drawing/2014/main" val="20001"/>
                    </a:ext>
                  </a:extLst>
                </a:gridCol>
                <a:gridCol w="3774140">
                  <a:extLst>
                    <a:ext uri="{9D8B030D-6E8A-4147-A177-3AD203B41FA5}">
                      <a16:colId xmlns:a16="http://schemas.microsoft.com/office/drawing/2014/main" val="20002"/>
                    </a:ext>
                  </a:extLst>
                </a:gridCol>
              </a:tblGrid>
              <a:tr h="551702">
                <a:tc>
                  <a:txBody>
                    <a:bodyPr/>
                    <a:lstStyle>
                      <a:lvl1pPr eaLnBrk="0" hangingPunct="0">
                        <a:spcBef>
                          <a:spcPct val="20000"/>
                        </a:spcBef>
                        <a:defRPr sz="2800">
                          <a:solidFill>
                            <a:schemeClr val="tx1"/>
                          </a:solidFill>
                          <a:latin typeface="Arial" charset="0"/>
                          <a:ea typeface="MS PGothic" charset="-128"/>
                        </a:defRPr>
                      </a:lvl1pPr>
                      <a:lvl2pPr marL="742950" indent="-285750" eaLnBrk="0" hangingPunct="0">
                        <a:spcBef>
                          <a:spcPct val="20000"/>
                        </a:spcBef>
                        <a:buFont typeface="Wingdings" charset="2"/>
                        <a:defRPr sz="2400">
                          <a:solidFill>
                            <a:schemeClr val="tx1"/>
                          </a:solidFill>
                          <a:latin typeface="Arial" charset="0"/>
                          <a:ea typeface="MS PGothic" charset="-128"/>
                        </a:defRPr>
                      </a:lvl2pPr>
                      <a:lvl3pPr marL="1143000" indent="-228600" eaLnBrk="0" hangingPunct="0">
                        <a:spcBef>
                          <a:spcPct val="20000"/>
                        </a:spcBef>
                        <a:defRPr sz="2000">
                          <a:solidFill>
                            <a:schemeClr val="tx1"/>
                          </a:solidFill>
                          <a:latin typeface="Arial" charset="0"/>
                          <a:ea typeface="MS PGothic" charset="-128"/>
                        </a:defRPr>
                      </a:lvl3pPr>
                      <a:lvl4pPr marL="1600200" indent="-228600" eaLnBrk="0" hangingPunct="0">
                        <a:spcBef>
                          <a:spcPct val="20000"/>
                        </a:spcBef>
                        <a:defRPr>
                          <a:solidFill>
                            <a:schemeClr val="tx1"/>
                          </a:solidFill>
                          <a:latin typeface="Arial" charset="0"/>
                          <a:ea typeface="MS PGothic" charset="-128"/>
                        </a:defRPr>
                      </a:lvl4pPr>
                      <a:lvl5pPr marL="2057400" indent="-228600" eaLnBrk="0" hangingPunct="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dirty="0">
                          <a:ln>
                            <a:noFill/>
                          </a:ln>
                          <a:solidFill>
                            <a:srgbClr val="FFFFFF"/>
                          </a:solidFill>
                          <a:effectLst/>
                          <a:latin typeface="Arial" charset="0"/>
                          <a:ea typeface="MS PGothic" charset="-128"/>
                        </a:rPr>
                        <a:t>Stage</a:t>
                      </a:r>
                    </a:p>
                  </a:txBody>
                  <a:tcPr marT="45675" marB="456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charset="0"/>
                          <a:ea typeface="MS PGothic" charset="-128"/>
                        </a:defRPr>
                      </a:lvl1pPr>
                      <a:lvl2pPr marL="742950" indent="-285750" eaLnBrk="0" hangingPunct="0">
                        <a:spcBef>
                          <a:spcPct val="20000"/>
                        </a:spcBef>
                        <a:buFont typeface="Wingdings" charset="2"/>
                        <a:defRPr sz="2400">
                          <a:solidFill>
                            <a:schemeClr val="tx1"/>
                          </a:solidFill>
                          <a:latin typeface="Arial" charset="0"/>
                          <a:ea typeface="MS PGothic" charset="-128"/>
                        </a:defRPr>
                      </a:lvl2pPr>
                      <a:lvl3pPr marL="1143000" indent="-228600" eaLnBrk="0" hangingPunct="0">
                        <a:spcBef>
                          <a:spcPct val="20000"/>
                        </a:spcBef>
                        <a:defRPr sz="2000">
                          <a:solidFill>
                            <a:schemeClr val="tx1"/>
                          </a:solidFill>
                          <a:latin typeface="Arial" charset="0"/>
                          <a:ea typeface="MS PGothic" charset="-128"/>
                        </a:defRPr>
                      </a:lvl3pPr>
                      <a:lvl4pPr marL="1600200" indent="-228600" eaLnBrk="0" hangingPunct="0">
                        <a:spcBef>
                          <a:spcPct val="20000"/>
                        </a:spcBef>
                        <a:defRPr>
                          <a:solidFill>
                            <a:schemeClr val="tx1"/>
                          </a:solidFill>
                          <a:latin typeface="Arial" charset="0"/>
                          <a:ea typeface="MS PGothic" charset="-128"/>
                        </a:defRPr>
                      </a:lvl4pPr>
                      <a:lvl5pPr marL="2057400" indent="-228600" eaLnBrk="0" hangingPunct="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rgbClr val="FFFFFF"/>
                          </a:solidFill>
                          <a:effectLst/>
                          <a:latin typeface="Arial" charset="0"/>
                          <a:ea typeface="MS PGothic" charset="-128"/>
                        </a:rPr>
                        <a:t>Intern</a:t>
                      </a:r>
                      <a:r>
                        <a:rPr kumimoji="0" lang="en-US" altLang="en-US" sz="1400" b="1" i="0" u="none" strike="noStrike" cap="none" normalizeH="0" baseline="0">
                          <a:ln>
                            <a:noFill/>
                          </a:ln>
                          <a:solidFill>
                            <a:srgbClr val="FFFFFF"/>
                          </a:solidFill>
                          <a:effectLst/>
                          <a:latin typeface="Arial" charset="0"/>
                          <a:ea typeface="MS PGothic" charset="-128"/>
                        </a:rPr>
                        <a:t>’</a:t>
                      </a:r>
                      <a:r>
                        <a:rPr kumimoji="0" lang="en-US" altLang="x-none" sz="1400" b="1" i="0" u="none" strike="noStrike" cap="none" normalizeH="0" baseline="0">
                          <a:ln>
                            <a:noFill/>
                          </a:ln>
                          <a:solidFill>
                            <a:srgbClr val="FFFFFF"/>
                          </a:solidFill>
                          <a:effectLst/>
                          <a:latin typeface="Arial" charset="0"/>
                          <a:ea typeface="MS PGothic" charset="-128"/>
                        </a:rPr>
                        <a:t>s Feelings, Behaviors &amp; Thoughts</a:t>
                      </a:r>
                    </a:p>
                  </a:txBody>
                  <a:tcPr marT="45675" marB="456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charset="0"/>
                          <a:ea typeface="MS PGothic" charset="-128"/>
                        </a:defRPr>
                      </a:lvl1pPr>
                      <a:lvl2pPr marL="742950" indent="-285750" eaLnBrk="0" hangingPunct="0">
                        <a:spcBef>
                          <a:spcPct val="20000"/>
                        </a:spcBef>
                        <a:buFont typeface="Wingdings" charset="2"/>
                        <a:defRPr sz="2400">
                          <a:solidFill>
                            <a:schemeClr val="tx1"/>
                          </a:solidFill>
                          <a:latin typeface="Arial" charset="0"/>
                          <a:ea typeface="MS PGothic" charset="-128"/>
                        </a:defRPr>
                      </a:lvl2pPr>
                      <a:lvl3pPr marL="1143000" indent="-228600" eaLnBrk="0" hangingPunct="0">
                        <a:spcBef>
                          <a:spcPct val="20000"/>
                        </a:spcBef>
                        <a:defRPr sz="2000">
                          <a:solidFill>
                            <a:schemeClr val="tx1"/>
                          </a:solidFill>
                          <a:latin typeface="Arial" charset="0"/>
                          <a:ea typeface="MS PGothic" charset="-128"/>
                        </a:defRPr>
                      </a:lvl3pPr>
                      <a:lvl4pPr marL="1600200" indent="-228600" eaLnBrk="0" hangingPunct="0">
                        <a:spcBef>
                          <a:spcPct val="20000"/>
                        </a:spcBef>
                        <a:defRPr>
                          <a:solidFill>
                            <a:schemeClr val="tx1"/>
                          </a:solidFill>
                          <a:latin typeface="Arial" charset="0"/>
                          <a:ea typeface="MS PGothic" charset="-128"/>
                        </a:defRPr>
                      </a:lvl4pPr>
                      <a:lvl5pPr marL="2057400" indent="-228600" eaLnBrk="0" hangingPunct="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rgbClr val="FFFFFF"/>
                          </a:solidFill>
                          <a:effectLst/>
                          <a:latin typeface="Arial" charset="0"/>
                          <a:ea typeface="MS PGothic" charset="-128"/>
                        </a:rPr>
                        <a:t>Field Instructor Strategies</a:t>
                      </a:r>
                    </a:p>
                  </a:txBody>
                  <a:tcPr marT="45675" marB="456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875678">
                <a:tc>
                  <a:txBody>
                    <a:bodyPr/>
                    <a:lstStyle>
                      <a:lvl1pPr eaLnBrk="0" hangingPunct="0">
                        <a:spcBef>
                          <a:spcPct val="20000"/>
                        </a:spcBef>
                        <a:defRPr sz="2800">
                          <a:solidFill>
                            <a:schemeClr val="tx1"/>
                          </a:solidFill>
                          <a:latin typeface="Arial" charset="0"/>
                          <a:ea typeface="MS PGothic" charset="-128"/>
                        </a:defRPr>
                      </a:lvl1pPr>
                      <a:lvl2pPr marL="742950" indent="-285750" eaLnBrk="0" hangingPunct="0">
                        <a:spcBef>
                          <a:spcPct val="20000"/>
                        </a:spcBef>
                        <a:buFont typeface="Wingdings" charset="2"/>
                        <a:defRPr sz="2400">
                          <a:solidFill>
                            <a:schemeClr val="tx1"/>
                          </a:solidFill>
                          <a:latin typeface="Arial" charset="0"/>
                          <a:ea typeface="MS PGothic" charset="-128"/>
                        </a:defRPr>
                      </a:lvl2pPr>
                      <a:lvl3pPr marL="1143000" indent="-228600" eaLnBrk="0" hangingPunct="0">
                        <a:spcBef>
                          <a:spcPct val="20000"/>
                        </a:spcBef>
                        <a:defRPr sz="2000">
                          <a:solidFill>
                            <a:schemeClr val="tx1"/>
                          </a:solidFill>
                          <a:latin typeface="Arial" charset="0"/>
                          <a:ea typeface="MS PGothic" charset="-128"/>
                        </a:defRPr>
                      </a:lvl3pPr>
                      <a:lvl4pPr marL="1600200" indent="-228600" eaLnBrk="0" hangingPunct="0">
                        <a:spcBef>
                          <a:spcPct val="20000"/>
                        </a:spcBef>
                        <a:defRPr>
                          <a:solidFill>
                            <a:schemeClr val="tx1"/>
                          </a:solidFill>
                          <a:latin typeface="Arial" charset="0"/>
                          <a:ea typeface="MS PGothic" charset="-128"/>
                        </a:defRPr>
                      </a:lvl4pPr>
                      <a:lvl5pPr marL="2057400" indent="-228600" eaLnBrk="0" hangingPunct="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dirty="0">
                          <a:ln>
                            <a:noFill/>
                          </a:ln>
                          <a:solidFill>
                            <a:srgbClr val="000000"/>
                          </a:solidFill>
                          <a:effectLst/>
                          <a:latin typeface="Arial" charset="0"/>
                          <a:ea typeface="MS PGothic" charset="-128"/>
                        </a:rPr>
                        <a:t>Confrontation</a:t>
                      </a:r>
                    </a:p>
                  </a:txBody>
                  <a:tcPr marT="45675" marB="456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DE"/>
                    </a:solidFill>
                  </a:tcPr>
                </a:tc>
                <a:tc>
                  <a:txBody>
                    <a:bodyPr/>
                    <a:lstStyle>
                      <a:lvl1pPr marL="285750" indent="-285750" eaLnBrk="0" hangingPunct="0">
                        <a:spcBef>
                          <a:spcPct val="20000"/>
                        </a:spcBef>
                        <a:defRPr sz="2800">
                          <a:solidFill>
                            <a:schemeClr val="tx1"/>
                          </a:solidFill>
                          <a:latin typeface="Arial" charset="0"/>
                          <a:ea typeface="MS PGothic" charset="-128"/>
                        </a:defRPr>
                      </a:lvl1pPr>
                      <a:lvl2pPr marL="742950" indent="-285750" eaLnBrk="0" hangingPunct="0">
                        <a:spcBef>
                          <a:spcPct val="20000"/>
                        </a:spcBef>
                        <a:buFont typeface="Wingdings" charset="2"/>
                        <a:defRPr sz="2400">
                          <a:solidFill>
                            <a:schemeClr val="tx1"/>
                          </a:solidFill>
                          <a:latin typeface="Arial" charset="0"/>
                          <a:ea typeface="MS PGothic" charset="-128"/>
                        </a:defRPr>
                      </a:lvl2pPr>
                      <a:lvl3pPr marL="1143000" indent="-228600" eaLnBrk="0" hangingPunct="0">
                        <a:spcBef>
                          <a:spcPct val="20000"/>
                        </a:spcBef>
                        <a:defRPr sz="2000">
                          <a:solidFill>
                            <a:schemeClr val="tx1"/>
                          </a:solidFill>
                          <a:latin typeface="Arial" charset="0"/>
                          <a:ea typeface="MS PGothic" charset="-128"/>
                        </a:defRPr>
                      </a:lvl3pPr>
                      <a:lvl4pPr marL="1600200" indent="-228600" eaLnBrk="0" hangingPunct="0">
                        <a:spcBef>
                          <a:spcPct val="20000"/>
                        </a:spcBef>
                        <a:defRPr>
                          <a:solidFill>
                            <a:schemeClr val="tx1"/>
                          </a:solidFill>
                          <a:latin typeface="Arial" charset="0"/>
                          <a:ea typeface="MS PGothic" charset="-128"/>
                        </a:defRPr>
                      </a:lvl4pPr>
                      <a:lvl5pPr marL="2057400" indent="-228600" eaLnBrk="0" hangingPunct="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400" b="0" i="0" u="none" strike="noStrike" cap="none" normalizeH="0" baseline="0" dirty="0">
                          <a:ln>
                            <a:noFill/>
                          </a:ln>
                          <a:solidFill>
                            <a:srgbClr val="000000"/>
                          </a:solidFill>
                          <a:effectLst/>
                          <a:latin typeface="Arial" charset="0"/>
                          <a:ea typeface="MS PGothic" charset="-128"/>
                        </a:rPr>
                        <a:t>Expectations have to be revisited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400" b="0" i="0" u="none" strike="noStrike" cap="none" normalizeH="0" baseline="0" dirty="0">
                          <a:ln>
                            <a:noFill/>
                          </a:ln>
                          <a:solidFill>
                            <a:srgbClr val="000000"/>
                          </a:solidFill>
                          <a:effectLst/>
                          <a:latin typeface="Arial" charset="0"/>
                          <a:ea typeface="MS PGothic" charset="-128"/>
                        </a:rPr>
                        <a:t>Students must explore interpersonal and intrapersonal issues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400" b="0" i="0" u="none" strike="noStrike" cap="none" normalizeH="0" baseline="0" dirty="0">
                          <a:ln>
                            <a:noFill/>
                          </a:ln>
                          <a:solidFill>
                            <a:srgbClr val="000000"/>
                          </a:solidFill>
                          <a:effectLst/>
                          <a:latin typeface="Arial" charset="0"/>
                          <a:ea typeface="MS PGothic" charset="-128"/>
                        </a:rPr>
                        <a:t>Confidence should be increasing as greater competence in the work </a:t>
                      </a:r>
                    </a:p>
                    <a:p>
                      <a:pPr marL="285750" marR="0" lvl="0" indent="-285750" algn="l" defTabSz="914400" rtl="0" eaLnBrk="1" fontAlgn="base" latinLnBrk="0" hangingPunct="1">
                        <a:lnSpc>
                          <a:spcPct val="100000"/>
                        </a:lnSpc>
                        <a:spcBef>
                          <a:spcPct val="0"/>
                        </a:spcBef>
                        <a:spcAft>
                          <a:spcPct val="0"/>
                        </a:spcAft>
                        <a:buClrTx/>
                        <a:buSzTx/>
                        <a:buFontTx/>
                        <a:buNone/>
                        <a:tabLst/>
                      </a:pPr>
                      <a:endParaRPr kumimoji="0" lang="en-US" altLang="x-none" sz="1400" b="0" i="0" u="none" strike="noStrike" cap="none" normalizeH="0" baseline="0" dirty="0">
                        <a:ln>
                          <a:noFill/>
                        </a:ln>
                        <a:solidFill>
                          <a:srgbClr val="000000"/>
                        </a:solidFill>
                        <a:effectLst/>
                        <a:latin typeface="Arial" charset="0"/>
                        <a:ea typeface="MS PGothic" charset="-128"/>
                      </a:endParaRPr>
                    </a:p>
                  </a:txBody>
                  <a:tcPr marT="45675" marB="456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DE"/>
                    </a:solidFill>
                  </a:tcPr>
                </a:tc>
                <a:tc>
                  <a:txBody>
                    <a:bodyPr/>
                    <a:lstStyle>
                      <a:lvl1pPr marL="285750" indent="-285750" eaLnBrk="0" hangingPunct="0">
                        <a:spcBef>
                          <a:spcPct val="20000"/>
                        </a:spcBef>
                        <a:defRPr sz="2800">
                          <a:solidFill>
                            <a:schemeClr val="tx1"/>
                          </a:solidFill>
                          <a:latin typeface="Arial" charset="0"/>
                          <a:ea typeface="MS PGothic" charset="-128"/>
                        </a:defRPr>
                      </a:lvl1pPr>
                      <a:lvl2pPr marL="742950" indent="-285750" eaLnBrk="0" hangingPunct="0">
                        <a:spcBef>
                          <a:spcPct val="20000"/>
                        </a:spcBef>
                        <a:buFont typeface="Wingdings" charset="2"/>
                        <a:defRPr sz="2400">
                          <a:solidFill>
                            <a:schemeClr val="tx1"/>
                          </a:solidFill>
                          <a:latin typeface="Arial" charset="0"/>
                          <a:ea typeface="MS PGothic" charset="-128"/>
                        </a:defRPr>
                      </a:lvl2pPr>
                      <a:lvl3pPr marL="1143000" indent="-228600" eaLnBrk="0" hangingPunct="0">
                        <a:spcBef>
                          <a:spcPct val="20000"/>
                        </a:spcBef>
                        <a:defRPr sz="2000">
                          <a:solidFill>
                            <a:schemeClr val="tx1"/>
                          </a:solidFill>
                          <a:latin typeface="Arial" charset="0"/>
                          <a:ea typeface="MS PGothic" charset="-128"/>
                        </a:defRPr>
                      </a:lvl3pPr>
                      <a:lvl4pPr marL="1600200" indent="-228600" eaLnBrk="0" hangingPunct="0">
                        <a:spcBef>
                          <a:spcPct val="20000"/>
                        </a:spcBef>
                        <a:defRPr>
                          <a:solidFill>
                            <a:schemeClr val="tx1"/>
                          </a:solidFill>
                          <a:latin typeface="Arial" charset="0"/>
                          <a:ea typeface="MS PGothic" charset="-128"/>
                        </a:defRPr>
                      </a:lvl4pPr>
                      <a:lvl5pPr marL="2057400" indent="-228600" eaLnBrk="0" hangingPunct="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400" b="0" i="0" u="none" strike="noStrike" cap="none" normalizeH="0" baseline="0">
                          <a:ln>
                            <a:noFill/>
                          </a:ln>
                          <a:solidFill>
                            <a:srgbClr val="000000"/>
                          </a:solidFill>
                          <a:effectLst/>
                          <a:latin typeface="Arial" charset="0"/>
                          <a:ea typeface="MS PGothic" charset="-128"/>
                        </a:rPr>
                        <a:t>Field instructor can provide encouragement and support to student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400" b="0" i="0" u="none" strike="noStrike" cap="none" normalizeH="0" baseline="0">
                          <a:ln>
                            <a:noFill/>
                          </a:ln>
                          <a:solidFill>
                            <a:srgbClr val="000000"/>
                          </a:solidFill>
                          <a:effectLst/>
                          <a:latin typeface="Arial" charset="0"/>
                          <a:ea typeface="MS PGothic" charset="-128"/>
                        </a:rPr>
                        <a:t>Assure and model commitment to excellence in work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400" b="0" i="0" u="none" strike="noStrike" cap="none" normalizeH="0" baseline="0">
                          <a:ln>
                            <a:noFill/>
                          </a:ln>
                          <a:solidFill>
                            <a:srgbClr val="000000"/>
                          </a:solidFill>
                          <a:effectLst/>
                          <a:latin typeface="Arial" charset="0"/>
                          <a:ea typeface="MS PGothic" charset="-128"/>
                        </a:rPr>
                        <a:t>Help in the understanding of the need for advocacy </a:t>
                      </a:r>
                    </a:p>
                    <a:p>
                      <a:pPr marL="285750" marR="0" lvl="0" indent="-285750" algn="l" defTabSz="914400" rtl="0" eaLnBrk="1" fontAlgn="base" latinLnBrk="0" hangingPunct="1">
                        <a:lnSpc>
                          <a:spcPct val="100000"/>
                        </a:lnSpc>
                        <a:spcBef>
                          <a:spcPct val="0"/>
                        </a:spcBef>
                        <a:spcAft>
                          <a:spcPct val="0"/>
                        </a:spcAft>
                        <a:buClrTx/>
                        <a:buSzTx/>
                        <a:buFontTx/>
                        <a:buNone/>
                        <a:tabLst/>
                      </a:pPr>
                      <a:endParaRPr kumimoji="0" lang="en-US" altLang="x-none" sz="1400" b="0" i="0" u="none" strike="noStrike" cap="none" normalizeH="0" baseline="0">
                        <a:ln>
                          <a:noFill/>
                        </a:ln>
                        <a:solidFill>
                          <a:srgbClr val="000000"/>
                        </a:solidFill>
                        <a:effectLst/>
                        <a:latin typeface="Arial" charset="0"/>
                        <a:ea typeface="MS PGothic" charset="-128"/>
                      </a:endParaRPr>
                    </a:p>
                  </a:txBody>
                  <a:tcPr marT="45675" marB="456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DE"/>
                    </a:solidFill>
                  </a:tcPr>
                </a:tc>
                <a:extLst>
                  <a:ext uri="{0D108BD9-81ED-4DB2-BD59-A6C34878D82A}">
                    <a16:rowId xmlns:a16="http://schemas.microsoft.com/office/drawing/2014/main" val="10001"/>
                  </a:ext>
                </a:extLst>
              </a:tr>
              <a:tr h="1875678">
                <a:tc>
                  <a:txBody>
                    <a:bodyPr/>
                    <a:lstStyle>
                      <a:lvl1pPr eaLnBrk="0" hangingPunct="0">
                        <a:spcBef>
                          <a:spcPct val="20000"/>
                        </a:spcBef>
                        <a:defRPr sz="2800">
                          <a:solidFill>
                            <a:schemeClr val="tx1"/>
                          </a:solidFill>
                          <a:latin typeface="Arial" charset="0"/>
                          <a:ea typeface="MS PGothic" charset="-128"/>
                        </a:defRPr>
                      </a:lvl1pPr>
                      <a:lvl2pPr marL="742950" indent="-285750" eaLnBrk="0" hangingPunct="0">
                        <a:spcBef>
                          <a:spcPct val="20000"/>
                        </a:spcBef>
                        <a:buFont typeface="Wingdings" charset="2"/>
                        <a:defRPr sz="2400">
                          <a:solidFill>
                            <a:schemeClr val="tx1"/>
                          </a:solidFill>
                          <a:latin typeface="Arial" charset="0"/>
                          <a:ea typeface="MS PGothic" charset="-128"/>
                        </a:defRPr>
                      </a:lvl2pPr>
                      <a:lvl3pPr marL="1143000" indent="-228600" eaLnBrk="0" hangingPunct="0">
                        <a:spcBef>
                          <a:spcPct val="20000"/>
                        </a:spcBef>
                        <a:defRPr sz="2000">
                          <a:solidFill>
                            <a:schemeClr val="tx1"/>
                          </a:solidFill>
                          <a:latin typeface="Arial" charset="0"/>
                          <a:ea typeface="MS PGothic" charset="-128"/>
                        </a:defRPr>
                      </a:lvl3pPr>
                      <a:lvl4pPr marL="1600200" indent="-228600" eaLnBrk="0" hangingPunct="0">
                        <a:spcBef>
                          <a:spcPct val="20000"/>
                        </a:spcBef>
                        <a:defRPr>
                          <a:solidFill>
                            <a:schemeClr val="tx1"/>
                          </a:solidFill>
                          <a:latin typeface="Arial" charset="0"/>
                          <a:ea typeface="MS PGothic" charset="-128"/>
                        </a:defRPr>
                      </a:lvl4pPr>
                      <a:lvl5pPr marL="2057400" indent="-228600" eaLnBrk="0" hangingPunct="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rgbClr val="000000"/>
                          </a:solidFill>
                          <a:effectLst/>
                          <a:latin typeface="Arial" charset="0"/>
                          <a:ea typeface="MS PGothic" charset="-128"/>
                        </a:rPr>
                        <a:t>Competence</a:t>
                      </a:r>
                    </a:p>
                  </a:txBody>
                  <a:tcPr marT="45675" marB="456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F"/>
                    </a:solidFill>
                  </a:tcPr>
                </a:tc>
                <a:tc>
                  <a:txBody>
                    <a:bodyPr/>
                    <a:lstStyle>
                      <a:lvl1pPr marL="285750" indent="-285750" eaLnBrk="0" hangingPunct="0">
                        <a:spcBef>
                          <a:spcPct val="20000"/>
                        </a:spcBef>
                        <a:defRPr sz="2800">
                          <a:solidFill>
                            <a:schemeClr val="tx1"/>
                          </a:solidFill>
                          <a:latin typeface="Arial" charset="0"/>
                          <a:ea typeface="MS PGothic" charset="-128"/>
                        </a:defRPr>
                      </a:lvl1pPr>
                      <a:lvl2pPr marL="742950" indent="-285750" eaLnBrk="0" hangingPunct="0">
                        <a:spcBef>
                          <a:spcPct val="20000"/>
                        </a:spcBef>
                        <a:buFont typeface="Wingdings" charset="2"/>
                        <a:defRPr sz="2400">
                          <a:solidFill>
                            <a:schemeClr val="tx1"/>
                          </a:solidFill>
                          <a:latin typeface="Arial" charset="0"/>
                          <a:ea typeface="MS PGothic" charset="-128"/>
                        </a:defRPr>
                      </a:lvl2pPr>
                      <a:lvl3pPr marL="1143000" indent="-228600" eaLnBrk="0" hangingPunct="0">
                        <a:spcBef>
                          <a:spcPct val="20000"/>
                        </a:spcBef>
                        <a:defRPr sz="2000">
                          <a:solidFill>
                            <a:schemeClr val="tx1"/>
                          </a:solidFill>
                          <a:latin typeface="Arial" charset="0"/>
                          <a:ea typeface="MS PGothic" charset="-128"/>
                        </a:defRPr>
                      </a:lvl3pPr>
                      <a:lvl4pPr marL="1600200" indent="-228600" eaLnBrk="0" hangingPunct="0">
                        <a:spcBef>
                          <a:spcPct val="20000"/>
                        </a:spcBef>
                        <a:defRPr>
                          <a:solidFill>
                            <a:schemeClr val="tx1"/>
                          </a:solidFill>
                          <a:latin typeface="Arial" charset="0"/>
                          <a:ea typeface="MS PGothic" charset="-128"/>
                        </a:defRPr>
                      </a:lvl4pPr>
                      <a:lvl5pPr marL="2057400" indent="-228600" eaLnBrk="0" hangingPunct="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400" b="0" i="0" u="none" strike="noStrike" cap="none" normalizeH="0" baseline="0" dirty="0">
                          <a:ln>
                            <a:noFill/>
                          </a:ln>
                          <a:solidFill>
                            <a:srgbClr val="000000"/>
                          </a:solidFill>
                          <a:effectLst/>
                          <a:latin typeface="Arial" charset="0"/>
                          <a:ea typeface="MS PGothic" charset="-128"/>
                        </a:rPr>
                        <a:t>Shift to identifying with professional vs. student</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400" b="0" i="0" u="none" strike="noStrike" cap="none" normalizeH="0" baseline="0" dirty="0">
                          <a:ln>
                            <a:noFill/>
                          </a:ln>
                          <a:solidFill>
                            <a:srgbClr val="000000"/>
                          </a:solidFill>
                          <a:effectLst/>
                          <a:latin typeface="Arial" charset="0"/>
                          <a:ea typeface="MS PGothic" charset="-128"/>
                        </a:rPr>
                        <a:t>More productive in the work roles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400" b="0" i="0" u="none" strike="noStrike" cap="none" normalizeH="0" baseline="0" dirty="0">
                          <a:ln>
                            <a:noFill/>
                          </a:ln>
                          <a:solidFill>
                            <a:srgbClr val="000000"/>
                          </a:solidFill>
                          <a:effectLst/>
                          <a:latin typeface="Arial" charset="0"/>
                          <a:ea typeface="MS PGothic" charset="-128"/>
                        </a:rPr>
                        <a:t>Capable of completing more complex tasks</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400" b="0" i="0" u="none" strike="noStrike" cap="none" normalizeH="0" baseline="0" dirty="0">
                          <a:ln>
                            <a:noFill/>
                          </a:ln>
                          <a:solidFill>
                            <a:srgbClr val="000000"/>
                          </a:solidFill>
                          <a:effectLst/>
                          <a:latin typeface="Arial" charset="0"/>
                          <a:ea typeface="MS PGothic" charset="-128"/>
                        </a:rPr>
                        <a:t>Investment in work </a:t>
                      </a:r>
                    </a:p>
                    <a:p>
                      <a:pPr marL="285750" marR="0" lvl="0" indent="-285750" algn="l" defTabSz="914400" rtl="0" eaLnBrk="1" fontAlgn="base" latinLnBrk="0" hangingPunct="1">
                        <a:lnSpc>
                          <a:spcPct val="100000"/>
                        </a:lnSpc>
                        <a:spcBef>
                          <a:spcPct val="0"/>
                        </a:spcBef>
                        <a:spcAft>
                          <a:spcPct val="0"/>
                        </a:spcAft>
                        <a:buClrTx/>
                        <a:buSzTx/>
                        <a:buFontTx/>
                        <a:buNone/>
                        <a:tabLst/>
                      </a:pPr>
                      <a:endParaRPr kumimoji="0" lang="en-US" altLang="x-none" sz="1400" b="0" i="0" u="none" strike="noStrike" cap="none" normalizeH="0" baseline="0" dirty="0">
                        <a:ln>
                          <a:noFill/>
                        </a:ln>
                        <a:solidFill>
                          <a:srgbClr val="000000"/>
                        </a:solidFill>
                        <a:effectLst/>
                        <a:latin typeface="Arial" charset="0"/>
                        <a:ea typeface="MS PGothic" charset="-128"/>
                      </a:endParaRPr>
                    </a:p>
                  </a:txBody>
                  <a:tcPr marT="45675" marB="456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F"/>
                    </a:solidFill>
                  </a:tcPr>
                </a:tc>
                <a:tc>
                  <a:txBody>
                    <a:bodyPr/>
                    <a:lstStyle>
                      <a:lvl1pPr marL="285750" indent="-285750" eaLnBrk="0" hangingPunct="0">
                        <a:spcBef>
                          <a:spcPct val="20000"/>
                        </a:spcBef>
                        <a:defRPr sz="2800">
                          <a:solidFill>
                            <a:schemeClr val="tx1"/>
                          </a:solidFill>
                          <a:latin typeface="Arial" charset="0"/>
                          <a:ea typeface="MS PGothic" charset="-128"/>
                        </a:defRPr>
                      </a:lvl1pPr>
                      <a:lvl2pPr marL="742950" indent="-285750" eaLnBrk="0" hangingPunct="0">
                        <a:spcBef>
                          <a:spcPct val="20000"/>
                        </a:spcBef>
                        <a:buFont typeface="Wingdings" charset="2"/>
                        <a:defRPr sz="2400">
                          <a:solidFill>
                            <a:schemeClr val="tx1"/>
                          </a:solidFill>
                          <a:latin typeface="Arial" charset="0"/>
                          <a:ea typeface="MS PGothic" charset="-128"/>
                        </a:defRPr>
                      </a:lvl2pPr>
                      <a:lvl3pPr marL="1143000" indent="-228600" eaLnBrk="0" hangingPunct="0">
                        <a:spcBef>
                          <a:spcPct val="20000"/>
                        </a:spcBef>
                        <a:defRPr sz="2000">
                          <a:solidFill>
                            <a:schemeClr val="tx1"/>
                          </a:solidFill>
                          <a:latin typeface="Arial" charset="0"/>
                          <a:ea typeface="MS PGothic" charset="-128"/>
                        </a:defRPr>
                      </a:lvl3pPr>
                      <a:lvl4pPr marL="1600200" indent="-228600" eaLnBrk="0" hangingPunct="0">
                        <a:spcBef>
                          <a:spcPct val="20000"/>
                        </a:spcBef>
                        <a:defRPr>
                          <a:solidFill>
                            <a:schemeClr val="tx1"/>
                          </a:solidFill>
                          <a:latin typeface="Arial" charset="0"/>
                          <a:ea typeface="MS PGothic" charset="-128"/>
                        </a:defRPr>
                      </a:lvl4pPr>
                      <a:lvl5pPr marL="2057400" indent="-228600" eaLnBrk="0" hangingPunct="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400" b="0" i="0" u="none" strike="noStrike" cap="none" normalizeH="0" baseline="0" dirty="0">
                          <a:ln>
                            <a:noFill/>
                          </a:ln>
                          <a:solidFill>
                            <a:srgbClr val="000000"/>
                          </a:solidFill>
                          <a:effectLst/>
                          <a:latin typeface="Arial" charset="0"/>
                          <a:ea typeface="MS PGothic" charset="-128"/>
                        </a:rPr>
                        <a:t>Introduce student to professional community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400" b="0" i="0" u="none" strike="noStrike" cap="none" normalizeH="0" baseline="0" dirty="0">
                          <a:ln>
                            <a:noFill/>
                          </a:ln>
                          <a:solidFill>
                            <a:srgbClr val="000000"/>
                          </a:solidFill>
                          <a:effectLst/>
                          <a:latin typeface="Arial" charset="0"/>
                          <a:ea typeface="MS PGothic" charset="-128"/>
                        </a:rPr>
                        <a:t>Discuss career and job strategies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400" b="0" i="0" u="none" strike="noStrike" cap="none" normalizeH="0" baseline="0" dirty="0">
                          <a:ln>
                            <a:noFill/>
                          </a:ln>
                          <a:solidFill>
                            <a:srgbClr val="000000"/>
                          </a:solidFill>
                          <a:effectLst/>
                          <a:latin typeface="Arial" charset="0"/>
                          <a:ea typeface="MS PGothic" charset="-128"/>
                        </a:rPr>
                        <a:t>Create more advanced learning tasks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400" b="0" i="0" u="none" strike="noStrike" cap="none" normalizeH="0" baseline="0" dirty="0">
                          <a:ln>
                            <a:noFill/>
                          </a:ln>
                          <a:solidFill>
                            <a:srgbClr val="000000"/>
                          </a:solidFill>
                          <a:effectLst/>
                          <a:latin typeface="Arial" charset="0"/>
                          <a:ea typeface="MS PGothic" charset="-128"/>
                        </a:rPr>
                        <a:t>Help student attend professional trainings </a:t>
                      </a:r>
                    </a:p>
                    <a:p>
                      <a:pPr marL="285750" marR="0" lvl="0" indent="-285750" algn="l" defTabSz="914400" rtl="0" eaLnBrk="1" fontAlgn="base" latinLnBrk="0" hangingPunct="1">
                        <a:lnSpc>
                          <a:spcPct val="100000"/>
                        </a:lnSpc>
                        <a:spcBef>
                          <a:spcPct val="0"/>
                        </a:spcBef>
                        <a:spcAft>
                          <a:spcPct val="0"/>
                        </a:spcAft>
                        <a:buClrTx/>
                        <a:buSzTx/>
                        <a:buFontTx/>
                        <a:buNone/>
                        <a:tabLst/>
                      </a:pPr>
                      <a:endParaRPr kumimoji="0" lang="en-US" altLang="x-none" sz="1400" b="0" i="0" u="none" strike="noStrike" cap="none" normalizeH="0" baseline="0" dirty="0">
                        <a:ln>
                          <a:noFill/>
                        </a:ln>
                        <a:solidFill>
                          <a:srgbClr val="000000"/>
                        </a:solidFill>
                        <a:effectLst/>
                        <a:latin typeface="Arial" charset="0"/>
                        <a:ea typeface="MS PGothic" charset="-128"/>
                      </a:endParaRPr>
                    </a:p>
                  </a:txBody>
                  <a:tcPr marT="45675" marB="456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F"/>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Developmental Stages of Internship (cont.)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82504692"/>
              </p:ext>
            </p:extLst>
          </p:nvPr>
        </p:nvGraphicFramePr>
        <p:xfrm>
          <a:off x="1476936" y="1696011"/>
          <a:ext cx="9238128" cy="4297638"/>
        </p:xfrm>
        <a:graphic>
          <a:graphicData uri="http://schemas.openxmlformats.org/drawingml/2006/table">
            <a:tbl>
              <a:tblPr/>
              <a:tblGrid>
                <a:gridCol w="2680447">
                  <a:extLst>
                    <a:ext uri="{9D8B030D-6E8A-4147-A177-3AD203B41FA5}">
                      <a16:colId xmlns:a16="http://schemas.microsoft.com/office/drawing/2014/main" val="20000"/>
                    </a:ext>
                  </a:extLst>
                </a:gridCol>
                <a:gridCol w="3146611">
                  <a:extLst>
                    <a:ext uri="{9D8B030D-6E8A-4147-A177-3AD203B41FA5}">
                      <a16:colId xmlns:a16="http://schemas.microsoft.com/office/drawing/2014/main" val="20001"/>
                    </a:ext>
                  </a:extLst>
                </a:gridCol>
                <a:gridCol w="3411070">
                  <a:extLst>
                    <a:ext uri="{9D8B030D-6E8A-4147-A177-3AD203B41FA5}">
                      <a16:colId xmlns:a16="http://schemas.microsoft.com/office/drawing/2014/main" val="20002"/>
                    </a:ext>
                  </a:extLst>
                </a:gridCol>
              </a:tblGrid>
              <a:tr h="639763">
                <a:tc>
                  <a:txBody>
                    <a:bodyPr/>
                    <a:lstStyle>
                      <a:lvl1pPr eaLnBrk="0" hangingPunct="0">
                        <a:spcBef>
                          <a:spcPct val="20000"/>
                        </a:spcBef>
                        <a:defRPr sz="2800">
                          <a:solidFill>
                            <a:schemeClr val="tx1"/>
                          </a:solidFill>
                          <a:latin typeface="Arial" charset="0"/>
                          <a:ea typeface="MS PGothic" charset="-128"/>
                        </a:defRPr>
                      </a:lvl1pPr>
                      <a:lvl2pPr marL="742950" indent="-285750" eaLnBrk="0" hangingPunct="0">
                        <a:spcBef>
                          <a:spcPct val="20000"/>
                        </a:spcBef>
                        <a:buFont typeface="Wingdings" charset="2"/>
                        <a:defRPr sz="2400">
                          <a:solidFill>
                            <a:schemeClr val="tx1"/>
                          </a:solidFill>
                          <a:latin typeface="Arial" charset="0"/>
                          <a:ea typeface="MS PGothic" charset="-128"/>
                        </a:defRPr>
                      </a:lvl2pPr>
                      <a:lvl3pPr marL="1143000" indent="-228600" eaLnBrk="0" hangingPunct="0">
                        <a:spcBef>
                          <a:spcPct val="20000"/>
                        </a:spcBef>
                        <a:defRPr sz="2000">
                          <a:solidFill>
                            <a:schemeClr val="tx1"/>
                          </a:solidFill>
                          <a:latin typeface="Arial" charset="0"/>
                          <a:ea typeface="MS PGothic" charset="-128"/>
                        </a:defRPr>
                      </a:lvl3pPr>
                      <a:lvl4pPr marL="1600200" indent="-228600" eaLnBrk="0" hangingPunct="0">
                        <a:spcBef>
                          <a:spcPct val="20000"/>
                        </a:spcBef>
                        <a:defRPr>
                          <a:solidFill>
                            <a:schemeClr val="tx1"/>
                          </a:solidFill>
                          <a:latin typeface="Arial" charset="0"/>
                          <a:ea typeface="MS PGothic" charset="-128"/>
                        </a:defRPr>
                      </a:lvl4pPr>
                      <a:lvl5pPr marL="2057400" indent="-228600" eaLnBrk="0" hangingPunct="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800" b="1" i="0" u="none" strike="noStrike" cap="none" normalizeH="0" baseline="0">
                          <a:ln>
                            <a:noFill/>
                          </a:ln>
                          <a:solidFill>
                            <a:srgbClr val="FFFFFF"/>
                          </a:solidFill>
                          <a:effectLst/>
                          <a:latin typeface="Arial" charset="0"/>
                          <a:ea typeface="MS PGothic" charset="-128"/>
                        </a:rPr>
                        <a:t>Stage</a:t>
                      </a:r>
                    </a:p>
                  </a:txBody>
                  <a:tcPr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charset="0"/>
                          <a:ea typeface="MS PGothic" charset="-128"/>
                        </a:defRPr>
                      </a:lvl1pPr>
                      <a:lvl2pPr marL="742950" indent="-285750" eaLnBrk="0" hangingPunct="0">
                        <a:spcBef>
                          <a:spcPct val="20000"/>
                        </a:spcBef>
                        <a:buFont typeface="Wingdings" charset="2"/>
                        <a:defRPr sz="2400">
                          <a:solidFill>
                            <a:schemeClr val="tx1"/>
                          </a:solidFill>
                          <a:latin typeface="Arial" charset="0"/>
                          <a:ea typeface="MS PGothic" charset="-128"/>
                        </a:defRPr>
                      </a:lvl2pPr>
                      <a:lvl3pPr marL="1143000" indent="-228600" eaLnBrk="0" hangingPunct="0">
                        <a:spcBef>
                          <a:spcPct val="20000"/>
                        </a:spcBef>
                        <a:defRPr sz="2000">
                          <a:solidFill>
                            <a:schemeClr val="tx1"/>
                          </a:solidFill>
                          <a:latin typeface="Arial" charset="0"/>
                          <a:ea typeface="MS PGothic" charset="-128"/>
                        </a:defRPr>
                      </a:lvl3pPr>
                      <a:lvl4pPr marL="1600200" indent="-228600" eaLnBrk="0" hangingPunct="0">
                        <a:spcBef>
                          <a:spcPct val="20000"/>
                        </a:spcBef>
                        <a:defRPr>
                          <a:solidFill>
                            <a:schemeClr val="tx1"/>
                          </a:solidFill>
                          <a:latin typeface="Arial" charset="0"/>
                          <a:ea typeface="MS PGothic" charset="-128"/>
                        </a:defRPr>
                      </a:lvl4pPr>
                      <a:lvl5pPr marL="2057400" indent="-228600" eaLnBrk="0" hangingPunct="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800" b="1" i="0" u="none" strike="noStrike" cap="none" normalizeH="0" baseline="0">
                          <a:ln>
                            <a:noFill/>
                          </a:ln>
                          <a:solidFill>
                            <a:srgbClr val="FFFFFF"/>
                          </a:solidFill>
                          <a:effectLst/>
                          <a:latin typeface="Arial" charset="0"/>
                          <a:ea typeface="MS PGothic" charset="-128"/>
                        </a:rPr>
                        <a:t>Intern</a:t>
                      </a:r>
                      <a:r>
                        <a:rPr kumimoji="0" lang="en-US" altLang="en-US" sz="1800" b="1" i="0" u="none" strike="noStrike" cap="none" normalizeH="0" baseline="0">
                          <a:ln>
                            <a:noFill/>
                          </a:ln>
                          <a:solidFill>
                            <a:srgbClr val="FFFFFF"/>
                          </a:solidFill>
                          <a:effectLst/>
                          <a:latin typeface="Arial" charset="0"/>
                          <a:ea typeface="MS PGothic" charset="-128"/>
                        </a:rPr>
                        <a:t>’</a:t>
                      </a:r>
                      <a:r>
                        <a:rPr kumimoji="0" lang="en-US" altLang="x-none" sz="1800" b="1" i="0" u="none" strike="noStrike" cap="none" normalizeH="0" baseline="0">
                          <a:ln>
                            <a:noFill/>
                          </a:ln>
                          <a:solidFill>
                            <a:srgbClr val="FFFFFF"/>
                          </a:solidFill>
                          <a:effectLst/>
                          <a:latin typeface="Arial" charset="0"/>
                          <a:ea typeface="MS PGothic" charset="-128"/>
                        </a:rPr>
                        <a:t>s Feelings, Behaviors &amp; Thoughts</a:t>
                      </a:r>
                    </a:p>
                  </a:txBody>
                  <a:tcPr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charset="0"/>
                          <a:ea typeface="MS PGothic" charset="-128"/>
                        </a:defRPr>
                      </a:lvl1pPr>
                      <a:lvl2pPr marL="742950" indent="-285750" eaLnBrk="0" hangingPunct="0">
                        <a:spcBef>
                          <a:spcPct val="20000"/>
                        </a:spcBef>
                        <a:buFont typeface="Wingdings" charset="2"/>
                        <a:defRPr sz="2400">
                          <a:solidFill>
                            <a:schemeClr val="tx1"/>
                          </a:solidFill>
                          <a:latin typeface="Arial" charset="0"/>
                          <a:ea typeface="MS PGothic" charset="-128"/>
                        </a:defRPr>
                      </a:lvl2pPr>
                      <a:lvl3pPr marL="1143000" indent="-228600" eaLnBrk="0" hangingPunct="0">
                        <a:spcBef>
                          <a:spcPct val="20000"/>
                        </a:spcBef>
                        <a:defRPr sz="2000">
                          <a:solidFill>
                            <a:schemeClr val="tx1"/>
                          </a:solidFill>
                          <a:latin typeface="Arial" charset="0"/>
                          <a:ea typeface="MS PGothic" charset="-128"/>
                        </a:defRPr>
                      </a:lvl3pPr>
                      <a:lvl4pPr marL="1600200" indent="-228600" eaLnBrk="0" hangingPunct="0">
                        <a:spcBef>
                          <a:spcPct val="20000"/>
                        </a:spcBef>
                        <a:defRPr>
                          <a:solidFill>
                            <a:schemeClr val="tx1"/>
                          </a:solidFill>
                          <a:latin typeface="Arial" charset="0"/>
                          <a:ea typeface="MS PGothic" charset="-128"/>
                        </a:defRPr>
                      </a:lvl4pPr>
                      <a:lvl5pPr marL="2057400" indent="-228600" eaLnBrk="0" hangingPunct="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800" b="1" i="0" u="none" strike="noStrike" cap="none" normalizeH="0" baseline="0">
                          <a:ln>
                            <a:noFill/>
                          </a:ln>
                          <a:solidFill>
                            <a:srgbClr val="FFFFFF"/>
                          </a:solidFill>
                          <a:effectLst/>
                          <a:latin typeface="Arial" charset="0"/>
                          <a:ea typeface="MS PGothic" charset="-128"/>
                        </a:rPr>
                        <a:t>Field Instructor Strategies</a:t>
                      </a:r>
                    </a:p>
                  </a:txBody>
                  <a:tcPr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657600">
                <a:tc>
                  <a:txBody>
                    <a:bodyPr/>
                    <a:lstStyle>
                      <a:lvl1pPr eaLnBrk="0" hangingPunct="0">
                        <a:spcBef>
                          <a:spcPct val="20000"/>
                        </a:spcBef>
                        <a:defRPr sz="2800">
                          <a:solidFill>
                            <a:schemeClr val="tx1"/>
                          </a:solidFill>
                          <a:latin typeface="Arial" charset="0"/>
                          <a:ea typeface="MS PGothic" charset="-128"/>
                        </a:defRPr>
                      </a:lvl1pPr>
                      <a:lvl2pPr marL="742950" indent="-285750" eaLnBrk="0" hangingPunct="0">
                        <a:spcBef>
                          <a:spcPct val="20000"/>
                        </a:spcBef>
                        <a:buFont typeface="Wingdings" charset="2"/>
                        <a:defRPr sz="2400">
                          <a:solidFill>
                            <a:schemeClr val="tx1"/>
                          </a:solidFill>
                          <a:latin typeface="Arial" charset="0"/>
                          <a:ea typeface="MS PGothic" charset="-128"/>
                        </a:defRPr>
                      </a:lvl2pPr>
                      <a:lvl3pPr marL="1143000" indent="-228600" eaLnBrk="0" hangingPunct="0">
                        <a:spcBef>
                          <a:spcPct val="20000"/>
                        </a:spcBef>
                        <a:defRPr sz="2000">
                          <a:solidFill>
                            <a:schemeClr val="tx1"/>
                          </a:solidFill>
                          <a:latin typeface="Arial" charset="0"/>
                          <a:ea typeface="MS PGothic" charset="-128"/>
                        </a:defRPr>
                      </a:lvl3pPr>
                      <a:lvl4pPr marL="1600200" indent="-228600" eaLnBrk="0" hangingPunct="0">
                        <a:spcBef>
                          <a:spcPct val="20000"/>
                        </a:spcBef>
                        <a:defRPr>
                          <a:solidFill>
                            <a:schemeClr val="tx1"/>
                          </a:solidFill>
                          <a:latin typeface="Arial" charset="0"/>
                          <a:ea typeface="MS PGothic" charset="-128"/>
                        </a:defRPr>
                      </a:lvl4pPr>
                      <a:lvl5pPr marL="2057400" indent="-228600" eaLnBrk="0" hangingPunct="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dirty="0">
                          <a:ln>
                            <a:noFill/>
                          </a:ln>
                          <a:solidFill>
                            <a:srgbClr val="000000"/>
                          </a:solidFill>
                          <a:effectLst/>
                          <a:latin typeface="Arial" charset="0"/>
                          <a:ea typeface="MS PGothic" charset="-128"/>
                        </a:rPr>
                        <a:t>Culmination/Termination</a:t>
                      </a:r>
                    </a:p>
                  </a:txBody>
                  <a:tcPr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DE"/>
                    </a:solidFill>
                  </a:tcPr>
                </a:tc>
                <a:tc>
                  <a:txBody>
                    <a:bodyPr/>
                    <a:lstStyle>
                      <a:lvl1pPr marL="285750" indent="-285750" eaLnBrk="0" hangingPunct="0">
                        <a:spcBef>
                          <a:spcPct val="20000"/>
                        </a:spcBef>
                        <a:defRPr sz="2800">
                          <a:solidFill>
                            <a:schemeClr val="tx1"/>
                          </a:solidFill>
                          <a:latin typeface="Arial" charset="0"/>
                          <a:ea typeface="MS PGothic" charset="-128"/>
                        </a:defRPr>
                      </a:lvl1pPr>
                      <a:lvl2pPr marL="742950" indent="-285750" eaLnBrk="0" hangingPunct="0">
                        <a:spcBef>
                          <a:spcPct val="20000"/>
                        </a:spcBef>
                        <a:buFont typeface="Wingdings" charset="2"/>
                        <a:defRPr sz="2400">
                          <a:solidFill>
                            <a:schemeClr val="tx1"/>
                          </a:solidFill>
                          <a:latin typeface="Arial" charset="0"/>
                          <a:ea typeface="MS PGothic" charset="-128"/>
                        </a:defRPr>
                      </a:lvl2pPr>
                      <a:lvl3pPr marL="1143000" indent="-228600" eaLnBrk="0" hangingPunct="0">
                        <a:spcBef>
                          <a:spcPct val="20000"/>
                        </a:spcBef>
                        <a:defRPr sz="2000">
                          <a:solidFill>
                            <a:schemeClr val="tx1"/>
                          </a:solidFill>
                          <a:latin typeface="Arial" charset="0"/>
                          <a:ea typeface="MS PGothic" charset="-128"/>
                        </a:defRPr>
                      </a:lvl3pPr>
                      <a:lvl4pPr marL="1600200" indent="-228600" eaLnBrk="0" hangingPunct="0">
                        <a:spcBef>
                          <a:spcPct val="20000"/>
                        </a:spcBef>
                        <a:defRPr>
                          <a:solidFill>
                            <a:schemeClr val="tx1"/>
                          </a:solidFill>
                          <a:latin typeface="Arial" charset="0"/>
                          <a:ea typeface="MS PGothic" charset="-128"/>
                        </a:defRPr>
                      </a:lvl4pPr>
                      <a:lvl5pPr marL="2057400" indent="-228600" eaLnBrk="0" hangingPunct="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800" b="0" i="0" u="none" strike="noStrike" cap="none" normalizeH="0" baseline="0">
                          <a:ln>
                            <a:noFill/>
                          </a:ln>
                          <a:solidFill>
                            <a:srgbClr val="000000"/>
                          </a:solidFill>
                          <a:effectLst/>
                          <a:latin typeface="Arial" charset="0"/>
                          <a:ea typeface="MS PGothic" charset="-128"/>
                        </a:rPr>
                        <a:t>End of field placement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800" b="0" i="0" u="none" strike="noStrike" cap="none" normalizeH="0" baseline="0">
                          <a:ln>
                            <a:noFill/>
                          </a:ln>
                          <a:solidFill>
                            <a:srgbClr val="000000"/>
                          </a:solidFill>
                          <a:effectLst/>
                          <a:latin typeface="Arial" charset="0"/>
                          <a:ea typeface="MS PGothic" charset="-128"/>
                        </a:rPr>
                        <a:t>Termination with clients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800" b="0" i="0" u="none" strike="noStrike" cap="none" normalizeH="0" baseline="0">
                          <a:ln>
                            <a:noFill/>
                          </a:ln>
                          <a:solidFill>
                            <a:srgbClr val="000000"/>
                          </a:solidFill>
                          <a:effectLst/>
                          <a:latin typeface="Arial" charset="0"/>
                          <a:ea typeface="MS PGothic" charset="-128"/>
                        </a:rPr>
                        <a:t>Case management </a:t>
                      </a:r>
                    </a:p>
                    <a:p>
                      <a:pPr marL="285750" marR="0" lvl="0" indent="-28575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Arial" charset="0"/>
                          <a:ea typeface="MS PGothic" charset="-128"/>
                        </a:rPr>
                        <a:t>     issues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800" b="0" i="0" u="none" strike="noStrike" cap="none" normalizeH="0" baseline="0">
                          <a:ln>
                            <a:noFill/>
                          </a:ln>
                          <a:solidFill>
                            <a:srgbClr val="000000"/>
                          </a:solidFill>
                          <a:effectLst/>
                          <a:latin typeface="Arial" charset="0"/>
                          <a:ea typeface="MS PGothic" charset="-128"/>
                        </a:rPr>
                        <a:t>Redefine relationship </a:t>
                      </a:r>
                    </a:p>
                    <a:p>
                      <a:pPr marL="285750" marR="0" lvl="0" indent="-28575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Arial" charset="0"/>
                          <a:ea typeface="MS PGothic" charset="-128"/>
                        </a:rPr>
                        <a:t>     with supervisor, co-     workers, faculty, peers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800" b="0" i="0" u="none" strike="noStrike" cap="none" normalizeH="0" baseline="0">
                          <a:ln>
                            <a:noFill/>
                          </a:ln>
                          <a:solidFill>
                            <a:srgbClr val="000000"/>
                          </a:solidFill>
                          <a:effectLst/>
                          <a:latin typeface="Arial" charset="0"/>
                          <a:ea typeface="MS PGothic" charset="-128"/>
                        </a:rPr>
                        <a:t>Ending studies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800" b="0" i="0" u="none" strike="noStrike" cap="none" normalizeH="0" baseline="0">
                          <a:ln>
                            <a:noFill/>
                          </a:ln>
                          <a:solidFill>
                            <a:srgbClr val="000000"/>
                          </a:solidFill>
                          <a:effectLst/>
                          <a:latin typeface="Arial" charset="0"/>
                          <a:ea typeface="MS PGothic" charset="-128"/>
                        </a:rPr>
                        <a:t>Post internship plans </a:t>
                      </a:r>
                    </a:p>
                    <a:p>
                      <a:pPr marL="285750" marR="0" lvl="0" indent="-285750" algn="l" defTabSz="914400" rtl="0" eaLnBrk="1" fontAlgn="base" latinLnBrk="0" hangingPunct="1">
                        <a:lnSpc>
                          <a:spcPct val="100000"/>
                        </a:lnSpc>
                        <a:spcBef>
                          <a:spcPct val="0"/>
                        </a:spcBef>
                        <a:spcAft>
                          <a:spcPct val="0"/>
                        </a:spcAft>
                        <a:buClrTx/>
                        <a:buSzTx/>
                        <a:buFontTx/>
                        <a:buNone/>
                        <a:tabLst/>
                      </a:pPr>
                      <a:endParaRPr kumimoji="0" lang="en-US" altLang="x-none" sz="1800" b="0" i="0" u="none" strike="noStrike" cap="none" normalizeH="0" baseline="0">
                        <a:ln>
                          <a:noFill/>
                        </a:ln>
                        <a:solidFill>
                          <a:srgbClr val="000000"/>
                        </a:solidFill>
                        <a:effectLst/>
                        <a:latin typeface="Arial" charset="0"/>
                        <a:ea typeface="MS PGothic" charset="-128"/>
                      </a:endParaRPr>
                    </a:p>
                  </a:txBody>
                  <a:tcPr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DE"/>
                    </a:solidFill>
                  </a:tcPr>
                </a:tc>
                <a:tc>
                  <a:txBody>
                    <a:bodyPr/>
                    <a:lstStyle>
                      <a:lvl1pPr marL="285750" indent="-285750" eaLnBrk="0" hangingPunct="0">
                        <a:spcBef>
                          <a:spcPct val="20000"/>
                        </a:spcBef>
                        <a:defRPr sz="2800">
                          <a:solidFill>
                            <a:schemeClr val="tx1"/>
                          </a:solidFill>
                          <a:latin typeface="Arial" charset="0"/>
                          <a:ea typeface="MS PGothic" charset="-128"/>
                        </a:defRPr>
                      </a:lvl1pPr>
                      <a:lvl2pPr marL="742950" indent="-285750" eaLnBrk="0" hangingPunct="0">
                        <a:spcBef>
                          <a:spcPct val="20000"/>
                        </a:spcBef>
                        <a:buFont typeface="Wingdings" charset="2"/>
                        <a:defRPr sz="2400">
                          <a:solidFill>
                            <a:schemeClr val="tx1"/>
                          </a:solidFill>
                          <a:latin typeface="Arial" charset="0"/>
                          <a:ea typeface="MS PGothic" charset="-128"/>
                        </a:defRPr>
                      </a:lvl2pPr>
                      <a:lvl3pPr marL="1143000" indent="-228600" eaLnBrk="0" hangingPunct="0">
                        <a:spcBef>
                          <a:spcPct val="20000"/>
                        </a:spcBef>
                        <a:defRPr sz="2000">
                          <a:solidFill>
                            <a:schemeClr val="tx1"/>
                          </a:solidFill>
                          <a:latin typeface="Arial" charset="0"/>
                          <a:ea typeface="MS PGothic" charset="-128"/>
                        </a:defRPr>
                      </a:lvl3pPr>
                      <a:lvl4pPr marL="1600200" indent="-228600" eaLnBrk="0" hangingPunct="0">
                        <a:spcBef>
                          <a:spcPct val="20000"/>
                        </a:spcBef>
                        <a:defRPr>
                          <a:solidFill>
                            <a:schemeClr val="tx1"/>
                          </a:solidFill>
                          <a:latin typeface="Arial" charset="0"/>
                          <a:ea typeface="MS PGothic" charset="-128"/>
                        </a:defRPr>
                      </a:lvl4pPr>
                      <a:lvl5pPr marL="2057400" indent="-228600" eaLnBrk="0" hangingPunct="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800" b="0" i="0" u="none" strike="noStrike" cap="none" normalizeH="0" baseline="0" dirty="0">
                          <a:ln>
                            <a:noFill/>
                          </a:ln>
                          <a:solidFill>
                            <a:srgbClr val="000000"/>
                          </a:solidFill>
                          <a:effectLst/>
                          <a:latin typeface="Arial" charset="0"/>
                          <a:ea typeface="MS PGothic" charset="-128"/>
                        </a:rPr>
                        <a:t>Assist the student in termination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800" b="0" i="0" u="none" strike="noStrike" cap="none" normalizeH="0" baseline="0" dirty="0">
                          <a:ln>
                            <a:noFill/>
                          </a:ln>
                          <a:solidFill>
                            <a:srgbClr val="000000"/>
                          </a:solidFill>
                          <a:effectLst/>
                          <a:latin typeface="Arial" charset="0"/>
                          <a:ea typeface="MS PGothic" charset="-128"/>
                        </a:rPr>
                        <a:t>Help student feel pride in work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800" b="0" i="0" u="none" strike="noStrike" cap="none" normalizeH="0" baseline="0" dirty="0">
                          <a:ln>
                            <a:noFill/>
                          </a:ln>
                          <a:solidFill>
                            <a:srgbClr val="000000"/>
                          </a:solidFill>
                          <a:effectLst/>
                          <a:latin typeface="Arial" charset="0"/>
                          <a:ea typeface="MS PGothic" charset="-128"/>
                        </a:rPr>
                        <a:t>Recount the learning that has occurred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800" b="0" i="0" u="none" strike="noStrike" cap="none" normalizeH="0" baseline="0" dirty="0">
                          <a:ln>
                            <a:noFill/>
                          </a:ln>
                          <a:solidFill>
                            <a:srgbClr val="000000"/>
                          </a:solidFill>
                          <a:effectLst/>
                          <a:latin typeface="Arial" charset="0"/>
                          <a:ea typeface="MS PGothic" charset="-128"/>
                        </a:rPr>
                        <a:t>Assure student they are prepared for practice</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800" b="0" i="0" u="none" strike="noStrike" cap="none" normalizeH="0" baseline="0" dirty="0">
                          <a:ln>
                            <a:noFill/>
                          </a:ln>
                          <a:solidFill>
                            <a:srgbClr val="000000"/>
                          </a:solidFill>
                          <a:effectLst/>
                          <a:latin typeface="Arial" charset="0"/>
                          <a:ea typeface="MS PGothic" charset="-128"/>
                        </a:rPr>
                        <a:t>Consider writing a letter </a:t>
                      </a:r>
                    </a:p>
                    <a:p>
                      <a:pPr marL="285750" marR="0" lvl="0" indent="-28575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dirty="0">
                          <a:ln>
                            <a:noFill/>
                          </a:ln>
                          <a:solidFill>
                            <a:srgbClr val="000000"/>
                          </a:solidFill>
                          <a:effectLst/>
                          <a:latin typeface="Arial" charset="0"/>
                          <a:ea typeface="MS PGothic" charset="-128"/>
                        </a:rPr>
                        <a:t>     of reference for student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800" b="0" i="0" u="none" strike="noStrike" cap="none" normalizeH="0" baseline="0" dirty="0">
                          <a:ln>
                            <a:noFill/>
                          </a:ln>
                          <a:solidFill>
                            <a:srgbClr val="000000"/>
                          </a:solidFill>
                          <a:effectLst/>
                          <a:latin typeface="Arial" charset="0"/>
                          <a:ea typeface="MS PGothic" charset="-128"/>
                        </a:rPr>
                        <a:t>Refer possible job </a:t>
                      </a:r>
                    </a:p>
                    <a:p>
                      <a:pPr marL="285750" marR="0" lvl="0" indent="-28575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dirty="0">
                          <a:ln>
                            <a:noFill/>
                          </a:ln>
                          <a:solidFill>
                            <a:srgbClr val="000000"/>
                          </a:solidFill>
                          <a:effectLst/>
                          <a:latin typeface="Arial" charset="0"/>
                          <a:ea typeface="MS PGothic" charset="-128"/>
                        </a:rPr>
                        <a:t>    opportunities </a:t>
                      </a:r>
                    </a:p>
                    <a:p>
                      <a:pPr marL="285750" marR="0" lvl="0" indent="-285750" algn="l" defTabSz="914400" rtl="0" eaLnBrk="1" fontAlgn="base" latinLnBrk="0" hangingPunct="1">
                        <a:lnSpc>
                          <a:spcPct val="100000"/>
                        </a:lnSpc>
                        <a:spcBef>
                          <a:spcPct val="0"/>
                        </a:spcBef>
                        <a:spcAft>
                          <a:spcPct val="0"/>
                        </a:spcAft>
                        <a:buClrTx/>
                        <a:buSzTx/>
                        <a:buFontTx/>
                        <a:buNone/>
                        <a:tabLst/>
                      </a:pPr>
                      <a:endParaRPr kumimoji="0" lang="en-US" altLang="x-none" sz="1800" b="0" i="0" u="none" strike="noStrike" cap="none" normalizeH="0" baseline="0" dirty="0">
                        <a:ln>
                          <a:noFill/>
                        </a:ln>
                        <a:solidFill>
                          <a:srgbClr val="000000"/>
                        </a:solidFill>
                        <a:effectLst/>
                        <a:latin typeface="Arial" charset="0"/>
                        <a:ea typeface="MS PGothic" charset="-128"/>
                      </a:endParaRPr>
                    </a:p>
                  </a:txBody>
                  <a:tcPr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DE"/>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Rectangle 3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US" altLang="x-none" sz="4000" dirty="0">
                <a:solidFill>
                  <a:srgbClr val="FFFFFF"/>
                </a:solidFill>
                <a:ea typeface="MS PGothic" charset="-128"/>
              </a:rPr>
              <a:t>Field Instructor</a:t>
            </a:r>
            <a:r>
              <a:rPr lang="en-US" altLang="en-US" sz="4000" dirty="0">
                <a:solidFill>
                  <a:srgbClr val="FFFFFF"/>
                </a:solidFill>
                <a:ea typeface="MS PGothic" charset="-128"/>
              </a:rPr>
              <a:t>’</a:t>
            </a:r>
            <a:r>
              <a:rPr lang="en-US" altLang="x-none" sz="4000" dirty="0">
                <a:solidFill>
                  <a:srgbClr val="FFFFFF"/>
                </a:solidFill>
                <a:ea typeface="MS PGothic" charset="-128"/>
              </a:rPr>
              <a:t>s/Supervisors Expectations of Student</a:t>
            </a:r>
          </a:p>
        </p:txBody>
      </p:sp>
      <p:sp>
        <p:nvSpPr>
          <p:cNvPr id="3" name="Content Placeholder 2"/>
          <p:cNvSpPr>
            <a:spLocks noGrp="1"/>
          </p:cNvSpPr>
          <p:nvPr>
            <p:ph idx="1"/>
          </p:nvPr>
        </p:nvSpPr>
        <p:spPr>
          <a:xfrm>
            <a:off x="1367624" y="2177172"/>
            <a:ext cx="9708995" cy="3569204"/>
          </a:xfrm>
        </p:spPr>
        <p:txBody>
          <a:bodyPr anchor="ctr">
            <a:normAutofit lnSpcReduction="10000"/>
          </a:bodyPr>
          <a:lstStyle/>
          <a:p>
            <a:r>
              <a:rPr lang="en-US" altLang="x-none" sz="1600" b="1" dirty="0">
                <a:ea typeface="MS PGothic" charset="-128"/>
              </a:rPr>
              <a:t>Always be professional</a:t>
            </a:r>
            <a:r>
              <a:rPr lang="en-US" altLang="x-none" sz="1600" dirty="0">
                <a:ea typeface="MS PGothic" charset="-128"/>
              </a:rPr>
              <a:t>: That includes being on time, maintaining a professional appearance, attitude and attire, being reliable, and respectful, maintaining open and professional communication.</a:t>
            </a:r>
          </a:p>
          <a:p>
            <a:r>
              <a:rPr lang="en-US" altLang="x-none" sz="1600" b="1" dirty="0">
                <a:ea typeface="MS PGothic" charset="-128"/>
              </a:rPr>
              <a:t>Cooperation</a:t>
            </a:r>
            <a:r>
              <a:rPr lang="en-US" altLang="x-none" sz="1600" dirty="0">
                <a:ea typeface="MS PGothic" charset="-128"/>
              </a:rPr>
              <a:t>: The ability to be cooperative and willing to work and learn alongside co-workers, colleagues, and peers is essential to a successful internship. </a:t>
            </a:r>
          </a:p>
          <a:p>
            <a:r>
              <a:rPr lang="en-US" altLang="x-none" sz="1600" b="1" dirty="0">
                <a:ea typeface="MS PGothic" charset="-128"/>
              </a:rPr>
              <a:t>Initiative: </a:t>
            </a:r>
            <a:r>
              <a:rPr lang="en-US" altLang="x-none" sz="1600" dirty="0">
                <a:ea typeface="MS PGothic" charset="-128"/>
              </a:rPr>
              <a:t>Interns are expected to complete whatever duties they are assigned. More importantly, however, is an intern</a:t>
            </a:r>
            <a:r>
              <a:rPr lang="en-US" altLang="en-US" sz="1600" dirty="0">
                <a:ea typeface="MS PGothic" charset="-128"/>
              </a:rPr>
              <a:t>’</a:t>
            </a:r>
            <a:r>
              <a:rPr lang="en-US" altLang="x-none" sz="1600" dirty="0">
                <a:ea typeface="MS PGothic" charset="-128"/>
              </a:rPr>
              <a:t>s ability to be resourceful and to look around, see what needs to be done, and do it if they can. </a:t>
            </a:r>
          </a:p>
          <a:p>
            <a:r>
              <a:rPr lang="en-US" altLang="x-none" sz="1600" b="1" dirty="0">
                <a:ea typeface="MS PGothic" charset="-128"/>
              </a:rPr>
              <a:t>Willingness to learn</a:t>
            </a:r>
            <a:r>
              <a:rPr lang="en-US" altLang="x-none" sz="1600" dirty="0">
                <a:ea typeface="MS PGothic" charset="-128"/>
              </a:rPr>
              <a:t>: Learning about the job, assigned duties, the agency and the agency culture is important. Supervisors appreciate interns who know when to say </a:t>
            </a:r>
            <a:r>
              <a:rPr lang="en-US" altLang="en-US" sz="1600" dirty="0">
                <a:ea typeface="MS PGothic" charset="-128"/>
              </a:rPr>
              <a:t>“</a:t>
            </a:r>
            <a:r>
              <a:rPr lang="en-US" altLang="x-none" sz="1600" dirty="0">
                <a:ea typeface="MS PGothic" charset="-128"/>
              </a:rPr>
              <a:t>I don</a:t>
            </a:r>
            <a:r>
              <a:rPr lang="en-US" altLang="en-US" sz="1600" dirty="0">
                <a:ea typeface="MS PGothic" charset="-128"/>
              </a:rPr>
              <a:t>’</a:t>
            </a:r>
            <a:r>
              <a:rPr lang="en-US" altLang="x-none" sz="1600" dirty="0">
                <a:ea typeface="MS PGothic" charset="-128"/>
              </a:rPr>
              <a:t>t know</a:t>
            </a:r>
            <a:r>
              <a:rPr lang="en-US" altLang="en-US" sz="1600" dirty="0">
                <a:ea typeface="MS PGothic" charset="-128"/>
              </a:rPr>
              <a:t>”</a:t>
            </a:r>
            <a:r>
              <a:rPr lang="en-US" altLang="x-none" sz="1600" dirty="0">
                <a:ea typeface="MS PGothic" charset="-128"/>
              </a:rPr>
              <a:t> or </a:t>
            </a:r>
            <a:r>
              <a:rPr lang="en-US" altLang="en-US" sz="1600" dirty="0">
                <a:ea typeface="MS PGothic" charset="-128"/>
              </a:rPr>
              <a:t>“</a:t>
            </a:r>
            <a:r>
              <a:rPr lang="en-US" altLang="x-none" sz="1600" dirty="0">
                <a:ea typeface="MS PGothic" charset="-128"/>
              </a:rPr>
              <a:t>I need help</a:t>
            </a:r>
            <a:r>
              <a:rPr lang="en-US" altLang="en-US" sz="1600" dirty="0">
                <a:ea typeface="MS PGothic" charset="-128"/>
              </a:rPr>
              <a:t>”</a:t>
            </a:r>
            <a:r>
              <a:rPr lang="en-US" altLang="x-none" sz="1600" dirty="0">
                <a:ea typeface="MS PGothic" charset="-128"/>
              </a:rPr>
              <a:t>. </a:t>
            </a:r>
          </a:p>
          <a:p>
            <a:r>
              <a:rPr lang="en-US" altLang="x-none" sz="1600" b="1" dirty="0">
                <a:ea typeface="MS PGothic" charset="-128"/>
              </a:rPr>
              <a:t>Willingness to follow directions</a:t>
            </a:r>
            <a:r>
              <a:rPr lang="en-US" altLang="x-none" sz="1600" dirty="0">
                <a:ea typeface="MS PGothic" charset="-128"/>
              </a:rPr>
              <a:t>: Following directions and being able to work on well-established routines without direction are valuable skills supervisors expect. </a:t>
            </a:r>
          </a:p>
          <a:p>
            <a:r>
              <a:rPr lang="en-US" altLang="x-none" sz="1600" b="1" dirty="0">
                <a:ea typeface="MS PGothic" charset="-128"/>
              </a:rPr>
              <a:t>Open and receptive to feedback</a:t>
            </a:r>
            <a:r>
              <a:rPr lang="en-US" altLang="x-none" sz="1600" dirty="0">
                <a:ea typeface="MS PGothic" charset="-128"/>
              </a:rPr>
              <a:t>: Among the many functions of a supervisor is to provide constructive feedback. An intern</a:t>
            </a:r>
            <a:r>
              <a:rPr lang="en-US" altLang="en-US" sz="1600" dirty="0">
                <a:ea typeface="MS PGothic" charset="-128"/>
              </a:rPr>
              <a:t>’</a:t>
            </a:r>
            <a:r>
              <a:rPr lang="en-US" altLang="x-none" sz="1600" dirty="0">
                <a:ea typeface="MS PGothic" charset="-128"/>
              </a:rPr>
              <a:t>s ability to take in feedback and integrate it into their learning and overall performance will go a long way in your internship and future professional experience in the field. </a:t>
            </a:r>
          </a:p>
        </p:txBody>
      </p:sp>
      <p:sp>
        <p:nvSpPr>
          <p:cNvPr id="4" name="TextBox 3">
            <a:extLst>
              <a:ext uri="{FF2B5EF4-FFF2-40B4-BE49-F238E27FC236}">
                <a16:creationId xmlns:a16="http://schemas.microsoft.com/office/drawing/2014/main" id="{0460B0D9-72B8-4215-86BC-62E5A7953F15}"/>
              </a:ext>
            </a:extLst>
          </p:cNvPr>
          <p:cNvSpPr txBox="1"/>
          <p:nvPr/>
        </p:nvSpPr>
        <p:spPr>
          <a:xfrm>
            <a:off x="2396125" y="5817221"/>
            <a:ext cx="7651991" cy="646331"/>
          </a:xfrm>
          <a:prstGeom prst="rect">
            <a:avLst/>
          </a:prstGeom>
          <a:noFill/>
        </p:spPr>
        <p:txBody>
          <a:bodyPr wrap="square" rtlCol="0">
            <a:spAutoFit/>
          </a:bodyPr>
          <a:lstStyle/>
          <a:p>
            <a:pPr algn="ctr"/>
            <a:r>
              <a:rPr lang="en-US" altLang="x-none" sz="1800" b="1" i="1" dirty="0">
                <a:ea typeface="MS PGothic" charset="-128"/>
              </a:rPr>
              <a:t>Ultimately, field instructors want students that are willing to learn, explore, and embrace. They want someone they will be proud to call a colleague.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US" altLang="x-none" sz="4000">
                <a:solidFill>
                  <a:srgbClr val="FFFFFF"/>
                </a:solidFill>
                <a:ea typeface="MS PGothic" charset="-128"/>
              </a:rPr>
              <a:t>Student</a:t>
            </a:r>
            <a:r>
              <a:rPr lang="en-US" altLang="en-US" sz="4000">
                <a:solidFill>
                  <a:srgbClr val="FFFFFF"/>
                </a:solidFill>
                <a:ea typeface="MS PGothic" charset="-128"/>
              </a:rPr>
              <a:t>’</a:t>
            </a:r>
            <a:r>
              <a:rPr lang="en-US" altLang="x-none" sz="4000">
                <a:solidFill>
                  <a:srgbClr val="FFFFFF"/>
                </a:solidFill>
                <a:ea typeface="MS PGothic" charset="-128"/>
              </a:rPr>
              <a:t>s Expectations of Field Instruction/Supervision</a:t>
            </a:r>
          </a:p>
        </p:txBody>
      </p:sp>
      <p:sp>
        <p:nvSpPr>
          <p:cNvPr id="3" name="Content Placeholder 2"/>
          <p:cNvSpPr>
            <a:spLocks noGrp="1"/>
          </p:cNvSpPr>
          <p:nvPr>
            <p:ph idx="1"/>
          </p:nvPr>
        </p:nvSpPr>
        <p:spPr>
          <a:xfrm>
            <a:off x="1367624" y="2012494"/>
            <a:ext cx="9708995" cy="3841459"/>
          </a:xfrm>
        </p:spPr>
        <p:txBody>
          <a:bodyPr anchor="ctr">
            <a:normAutofit/>
          </a:bodyPr>
          <a:lstStyle/>
          <a:p>
            <a:r>
              <a:rPr lang="en-US" altLang="x-none" sz="1600" b="1" dirty="0">
                <a:ea typeface="MS PGothic" charset="-128"/>
              </a:rPr>
              <a:t>Training: </a:t>
            </a:r>
            <a:r>
              <a:rPr lang="en-US" altLang="x-none" sz="1600" dirty="0">
                <a:ea typeface="MS PGothic" charset="-128"/>
              </a:rPr>
              <a:t>Provide training necessary for student to do the assigned tasks and duties. Students expect to be taught how to effectively accomplish the task at hand.</a:t>
            </a:r>
          </a:p>
          <a:p>
            <a:r>
              <a:rPr lang="en-US" altLang="x-none" sz="1600" b="1" dirty="0">
                <a:ea typeface="MS PGothic" charset="-128"/>
              </a:rPr>
              <a:t>Communication: </a:t>
            </a:r>
            <a:r>
              <a:rPr lang="en-US" altLang="x-none" sz="1600" dirty="0">
                <a:ea typeface="MS PGothic" charset="-128"/>
              </a:rPr>
              <a:t>Clearly articulate expectations of the student. Explain any important policies, rules, and regulations of the agency that the student should know. Additionally, clearly state any consequences should the student not follow rules and regulations, or if they don</a:t>
            </a:r>
            <a:r>
              <a:rPr lang="en-US" altLang="en-US" sz="1600" dirty="0">
                <a:ea typeface="MS PGothic" charset="-128"/>
              </a:rPr>
              <a:t>’</a:t>
            </a:r>
            <a:r>
              <a:rPr lang="en-US" altLang="x-none" sz="1600" dirty="0">
                <a:ea typeface="MS PGothic" charset="-128"/>
              </a:rPr>
              <a:t>t live up to what is expected of them. </a:t>
            </a:r>
          </a:p>
          <a:p>
            <a:r>
              <a:rPr lang="en-US" altLang="x-none" sz="1600" b="1" dirty="0">
                <a:ea typeface="MS PGothic" charset="-128"/>
              </a:rPr>
              <a:t>Professional development: </a:t>
            </a:r>
            <a:r>
              <a:rPr lang="en-US" altLang="x-none" sz="1600" dirty="0">
                <a:ea typeface="MS PGothic" charset="-128"/>
              </a:rPr>
              <a:t>Help them develop new skills.</a:t>
            </a:r>
          </a:p>
          <a:p>
            <a:r>
              <a:rPr lang="en-US" altLang="x-none" sz="1600" b="1" dirty="0">
                <a:ea typeface="MS PGothic" charset="-128"/>
              </a:rPr>
              <a:t>Be available: </a:t>
            </a:r>
            <a:r>
              <a:rPr lang="en-US" altLang="x-none" sz="1600" dirty="0">
                <a:ea typeface="MS PGothic" charset="-128"/>
              </a:rPr>
              <a:t>for consultation on difficult cases and guidance. </a:t>
            </a:r>
          </a:p>
          <a:p>
            <a:r>
              <a:rPr lang="en-US" altLang="x-none" sz="1600" b="1" dirty="0">
                <a:ea typeface="MS PGothic" charset="-128"/>
              </a:rPr>
              <a:t>Redirect their efforts: </a:t>
            </a:r>
            <a:r>
              <a:rPr lang="en-US" altLang="x-none" sz="1600" dirty="0">
                <a:ea typeface="MS PGothic" charset="-128"/>
              </a:rPr>
              <a:t>when they make a mistake or need help to perform their work more effectively. </a:t>
            </a:r>
          </a:p>
          <a:p>
            <a:r>
              <a:rPr lang="en-US" altLang="x-none" sz="1600" b="1" dirty="0">
                <a:ea typeface="MS PGothic" charset="-128"/>
              </a:rPr>
              <a:t>Keep them in the loop: </a:t>
            </a:r>
            <a:r>
              <a:rPr lang="en-US" altLang="x-none" sz="1600" dirty="0">
                <a:ea typeface="MS PGothic" charset="-128"/>
              </a:rPr>
              <a:t>Inform the student of any changes in their duties and responsibilities, and about anything else which affects the student and their work.</a:t>
            </a:r>
          </a:p>
          <a:p>
            <a:r>
              <a:rPr lang="en-US" altLang="x-none" sz="1600" b="1" dirty="0">
                <a:ea typeface="MS PGothic" charset="-128"/>
              </a:rPr>
              <a:t>Provide feedback and evaluation: </a:t>
            </a:r>
            <a:r>
              <a:rPr lang="en-US" altLang="x-none" sz="1600" dirty="0">
                <a:ea typeface="MS PGothic" charset="-128"/>
              </a:rPr>
              <a:t>Evaluate the student</a:t>
            </a:r>
            <a:r>
              <a:rPr lang="en-US" altLang="en-US" sz="1600" dirty="0">
                <a:ea typeface="MS PGothic" charset="-128"/>
              </a:rPr>
              <a:t>’</a:t>
            </a:r>
            <a:r>
              <a:rPr lang="en-US" altLang="x-none" sz="1600" dirty="0">
                <a:ea typeface="MS PGothic" charset="-128"/>
              </a:rPr>
              <a:t>s performance including providing feedback on what they are doing well and make suggestions on how they can improve. </a:t>
            </a:r>
          </a:p>
        </p:txBody>
      </p:sp>
      <p:sp>
        <p:nvSpPr>
          <p:cNvPr id="4" name="TextBox 3">
            <a:extLst>
              <a:ext uri="{FF2B5EF4-FFF2-40B4-BE49-F238E27FC236}">
                <a16:creationId xmlns:a16="http://schemas.microsoft.com/office/drawing/2014/main" id="{056F7D2F-D7D3-40FA-9047-C61F9C95AC10}"/>
              </a:ext>
            </a:extLst>
          </p:cNvPr>
          <p:cNvSpPr txBox="1"/>
          <p:nvPr/>
        </p:nvSpPr>
        <p:spPr>
          <a:xfrm>
            <a:off x="1678386" y="5801756"/>
            <a:ext cx="8839200" cy="923330"/>
          </a:xfrm>
          <a:prstGeom prst="rect">
            <a:avLst/>
          </a:prstGeom>
          <a:noFill/>
        </p:spPr>
        <p:txBody>
          <a:bodyPr wrap="square" rtlCol="0">
            <a:spAutoFit/>
          </a:bodyPr>
          <a:lstStyle/>
          <a:p>
            <a:pPr algn="ctr"/>
            <a:r>
              <a:rPr lang="en-US" altLang="x-none" sz="1800" b="1" i="1" dirty="0">
                <a:ea typeface="MS PGothic" charset="-128"/>
              </a:rPr>
              <a:t>Ultimately, students want someone who will listen, teach and guide them into embracing and fulfilling their burgeoning professional identity.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defRPr/>
            </a:pPr>
            <a:r>
              <a:rPr lang="en-US" dirty="0">
                <a:ea typeface="ＭＳ Ｐゴシック" charset="0"/>
                <a:cs typeface="+mj-cs"/>
              </a:rPr>
              <a:t>Training Objectives</a:t>
            </a:r>
          </a:p>
        </p:txBody>
      </p:sp>
      <p:sp>
        <p:nvSpPr>
          <p:cNvPr id="4099" name="Content Placeholder 2"/>
          <p:cNvSpPr>
            <a:spLocks noGrp="1"/>
          </p:cNvSpPr>
          <p:nvPr>
            <p:ph idx="1"/>
          </p:nvPr>
        </p:nvSpPr>
        <p:spPr>
          <a:xfrm>
            <a:off x="838200" y="1676399"/>
            <a:ext cx="9677400" cy="4675305"/>
          </a:xfrm>
        </p:spPr>
        <p:txBody>
          <a:bodyPr>
            <a:normAutofit lnSpcReduction="10000"/>
          </a:bodyPr>
          <a:lstStyle/>
          <a:p>
            <a:pPr eaLnBrk="1" hangingPunct="1">
              <a:defRPr/>
            </a:pPr>
            <a:r>
              <a:rPr lang="en-US" sz="1800" b="1" dirty="0">
                <a:ea typeface="ＭＳ Ｐゴシック" charset="0"/>
              </a:rPr>
              <a:t>Outline the function and types of field instruction/supervision</a:t>
            </a:r>
          </a:p>
          <a:p>
            <a:pPr>
              <a:defRPr/>
            </a:pPr>
            <a:r>
              <a:rPr lang="en-US" sz="1800" b="1" dirty="0">
                <a:ea typeface="ＭＳ Ｐゴシック" charset="0"/>
              </a:rPr>
              <a:t>Discuss what “supervision” as a field instructor means</a:t>
            </a:r>
          </a:p>
          <a:p>
            <a:pPr>
              <a:defRPr/>
            </a:pPr>
            <a:r>
              <a:rPr lang="en-US" sz="1800" b="1" dirty="0">
                <a:ea typeface="ＭＳ Ｐゴシック" charset="0"/>
              </a:rPr>
              <a:t>Discuss protocol for addressing student concerns</a:t>
            </a:r>
          </a:p>
          <a:p>
            <a:pPr eaLnBrk="1" hangingPunct="1">
              <a:defRPr/>
            </a:pPr>
            <a:r>
              <a:rPr lang="en-US" sz="1800" b="1" dirty="0">
                <a:ea typeface="ＭＳ Ｐゴシック" charset="0"/>
              </a:rPr>
              <a:t>Summarize the BA Program requirements:</a:t>
            </a:r>
          </a:p>
          <a:p>
            <a:pPr lvl="1" eaLnBrk="1" hangingPunct="1">
              <a:buFont typeface="Wingdings" charset="0"/>
              <a:buChar char="§"/>
              <a:defRPr/>
            </a:pPr>
            <a:r>
              <a:rPr lang="en-US" sz="1800" dirty="0">
                <a:ea typeface="ＭＳ Ｐゴシック" charset="0"/>
              </a:rPr>
              <a:t>Hours </a:t>
            </a:r>
          </a:p>
          <a:p>
            <a:pPr lvl="1">
              <a:buFont typeface="Wingdings" charset="0"/>
              <a:buChar char="§"/>
              <a:defRPr/>
            </a:pPr>
            <a:r>
              <a:rPr lang="en-US" sz="1800" dirty="0">
                <a:ea typeface="ＭＳ Ｐゴシック" charset="0"/>
              </a:rPr>
              <a:t>Calendar</a:t>
            </a:r>
          </a:p>
          <a:p>
            <a:pPr lvl="1" eaLnBrk="1" hangingPunct="1">
              <a:buFont typeface="Wingdings" charset="0"/>
              <a:buChar char="§"/>
              <a:defRPr/>
            </a:pPr>
            <a:r>
              <a:rPr lang="en-US" sz="1800" dirty="0">
                <a:ea typeface="ＭＳ Ｐゴシック" charset="0"/>
              </a:rPr>
              <a:t>Field Curriculum</a:t>
            </a:r>
          </a:p>
          <a:p>
            <a:pPr eaLnBrk="1" hangingPunct="1">
              <a:defRPr/>
            </a:pPr>
            <a:r>
              <a:rPr lang="en-US" sz="1800" b="1" dirty="0">
                <a:ea typeface="ＭＳ Ｐゴシック" charset="0"/>
              </a:rPr>
              <a:t>Summarize the MSW program requirements:</a:t>
            </a:r>
          </a:p>
          <a:p>
            <a:pPr lvl="1" eaLnBrk="1" hangingPunct="1">
              <a:buFont typeface="Wingdings" charset="0"/>
              <a:buChar char="§"/>
              <a:defRPr/>
            </a:pPr>
            <a:r>
              <a:rPr lang="en-US" sz="1800" dirty="0">
                <a:ea typeface="ＭＳ Ｐゴシック" charset="0"/>
              </a:rPr>
              <a:t>Hours</a:t>
            </a:r>
          </a:p>
          <a:p>
            <a:pPr lvl="1" eaLnBrk="1" hangingPunct="1">
              <a:buFont typeface="Wingdings" charset="0"/>
              <a:buChar char="§"/>
              <a:defRPr/>
            </a:pPr>
            <a:r>
              <a:rPr lang="en-US" sz="1800" dirty="0">
                <a:ea typeface="ＭＳ Ｐゴシック" charset="0"/>
              </a:rPr>
              <a:t>Program Tracks</a:t>
            </a:r>
          </a:p>
          <a:p>
            <a:pPr lvl="1" eaLnBrk="1" hangingPunct="1">
              <a:buFont typeface="Wingdings" charset="0"/>
              <a:buChar char="§"/>
              <a:defRPr/>
            </a:pPr>
            <a:r>
              <a:rPr lang="en-US" sz="1800" dirty="0">
                <a:ea typeface="ＭＳ Ｐゴシック" charset="0"/>
              </a:rPr>
              <a:t>Field Curriculum</a:t>
            </a:r>
          </a:p>
          <a:p>
            <a:pPr eaLnBrk="1" hangingPunct="1">
              <a:defRPr/>
            </a:pPr>
            <a:r>
              <a:rPr lang="en-US" sz="1800" b="1" dirty="0">
                <a:ea typeface="ＭＳ Ｐゴシック" charset="0"/>
              </a:rPr>
              <a:t>Examine Intern Placement Tracking System</a:t>
            </a:r>
          </a:p>
          <a:p>
            <a:pPr lvl="1">
              <a:defRPr/>
            </a:pPr>
            <a:r>
              <a:rPr lang="en-US" sz="1400" b="1" dirty="0">
                <a:ea typeface="ＭＳ Ｐゴシック" charset="0"/>
              </a:rPr>
              <a:t>How to fill out forms</a:t>
            </a:r>
          </a:p>
          <a:p>
            <a:pPr eaLnBrk="1" hangingPunct="1">
              <a:defRPr/>
            </a:pPr>
            <a:r>
              <a:rPr lang="en-US" sz="1800" b="1" dirty="0">
                <a:ea typeface="ＭＳ Ｐゴシック" charset="0"/>
              </a:rPr>
              <a:t>Discuss where to find additional information for questions you may have</a:t>
            </a:r>
            <a:endParaRPr lang="en-US" sz="1800" dirty="0">
              <a:ea typeface="ＭＳ Ｐゴシック" charset="0"/>
            </a:endParaRPr>
          </a:p>
          <a:p>
            <a:pPr lvl="1" eaLnBrk="1" hangingPunct="1">
              <a:buFont typeface="Wingdings" charset="0"/>
              <a:buChar char="§"/>
              <a:defRPr/>
            </a:pPr>
            <a:endParaRPr lang="en-US" sz="1800" dirty="0">
              <a:ea typeface="ＭＳ Ｐゴシック"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r>
              <a:rPr lang="en-US" dirty="0">
                <a:ea typeface="ＭＳ Ｐゴシック" charset="0"/>
                <a:cs typeface="+mj-cs"/>
              </a:rPr>
              <a:t>BA Program</a:t>
            </a:r>
          </a:p>
        </p:txBody>
      </p:sp>
      <p:sp>
        <p:nvSpPr>
          <p:cNvPr id="5123" name="Subtitle 2"/>
          <p:cNvSpPr>
            <a:spLocks noGrp="1"/>
          </p:cNvSpPr>
          <p:nvPr>
            <p:ph type="subTitle"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normAutofit/>
          </a:bodyPr>
          <a:lstStyle/>
          <a:p>
            <a:pPr eaLnBrk="1" hangingPunct="1">
              <a:defRPr/>
            </a:pPr>
            <a:r>
              <a:rPr lang="en-US" dirty="0">
                <a:ea typeface="ＭＳ Ｐゴシック" charset="0"/>
                <a:cs typeface="+mn-cs"/>
              </a:rPr>
              <a:t>Kenya Anderson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Rectangle 8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146" name="Title 1"/>
          <p:cNvSpPr>
            <a:spLocks noGrp="1"/>
          </p:cNvSpPr>
          <p:nvPr>
            <p:ph type="title"/>
          </p:nvPr>
        </p:nvSpPr>
        <p:spPr>
          <a:xfrm>
            <a:off x="958506" y="800392"/>
            <a:ext cx="10264697" cy="1212102"/>
          </a:xfrm>
        </p:spPr>
        <p:txBody>
          <a:bodyPr>
            <a:normAutofit/>
          </a:bodyPr>
          <a:lstStyle/>
          <a:p>
            <a:pPr eaLnBrk="1" hangingPunct="1">
              <a:defRPr/>
            </a:pPr>
            <a:r>
              <a:rPr lang="en-US" sz="4000">
                <a:solidFill>
                  <a:srgbClr val="FFFFFF"/>
                </a:solidFill>
                <a:ea typeface="ＭＳ Ｐゴシック" charset="0"/>
                <a:cs typeface="+mj-cs"/>
              </a:rPr>
              <a:t>Important Documents</a:t>
            </a:r>
          </a:p>
        </p:txBody>
      </p:sp>
      <p:sp>
        <p:nvSpPr>
          <p:cNvPr id="6147" name="Content Placeholder 2"/>
          <p:cNvSpPr>
            <a:spLocks noGrp="1"/>
          </p:cNvSpPr>
          <p:nvPr>
            <p:ph idx="1"/>
          </p:nvPr>
        </p:nvSpPr>
        <p:spPr>
          <a:xfrm>
            <a:off x="1367624" y="2490436"/>
            <a:ext cx="9708995" cy="3567173"/>
          </a:xfrm>
        </p:spPr>
        <p:txBody>
          <a:bodyPr anchor="ctr">
            <a:normAutofit/>
          </a:bodyPr>
          <a:lstStyle/>
          <a:p>
            <a:r>
              <a:rPr lang="en-US" altLang="x-none" dirty="0">
                <a:ea typeface="MS PGothic" charset="-128"/>
              </a:rPr>
              <a:t>All documents related to field (Field Manual, learning plan, time logs, evaluations, etc.) can be found in Intern Placement Tracking (IPT)</a:t>
            </a:r>
          </a:p>
          <a:p>
            <a:r>
              <a:rPr lang="en-US" altLang="x-none" dirty="0">
                <a:ea typeface="MS PGothic" charset="-128"/>
              </a:rPr>
              <a:t>A live demonstration of IPT will be conducted later in the presentation.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Rectangle 8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170" name="Title 1"/>
          <p:cNvSpPr>
            <a:spLocks noGrp="1"/>
          </p:cNvSpPr>
          <p:nvPr>
            <p:ph type="title"/>
          </p:nvPr>
        </p:nvSpPr>
        <p:spPr>
          <a:xfrm>
            <a:off x="958506" y="800392"/>
            <a:ext cx="10264697" cy="1212102"/>
          </a:xfrm>
        </p:spPr>
        <p:txBody>
          <a:bodyPr>
            <a:normAutofit/>
          </a:bodyPr>
          <a:lstStyle/>
          <a:p>
            <a:pPr eaLnBrk="1" hangingPunct="1">
              <a:defRPr/>
            </a:pPr>
            <a:r>
              <a:rPr lang="en-US" sz="4000">
                <a:solidFill>
                  <a:srgbClr val="FFFFFF"/>
                </a:solidFill>
                <a:ea typeface="ＭＳ Ｐゴシック" charset="0"/>
                <a:cs typeface="+mj-cs"/>
              </a:rPr>
              <a:t>BA Student Options</a:t>
            </a:r>
          </a:p>
        </p:txBody>
      </p:sp>
      <p:sp>
        <p:nvSpPr>
          <p:cNvPr id="7171" name="Content Placeholder 2"/>
          <p:cNvSpPr>
            <a:spLocks noGrp="1"/>
          </p:cNvSpPr>
          <p:nvPr>
            <p:ph idx="1"/>
          </p:nvPr>
        </p:nvSpPr>
        <p:spPr>
          <a:xfrm>
            <a:off x="1367624" y="2490436"/>
            <a:ext cx="9708995" cy="3731849"/>
          </a:xfrm>
        </p:spPr>
        <p:txBody>
          <a:bodyPr anchor="ctr">
            <a:normAutofit/>
          </a:bodyPr>
          <a:lstStyle/>
          <a:p>
            <a:pPr eaLnBrk="1" hangingPunct="1"/>
            <a:r>
              <a:rPr lang="en-US" altLang="x-none" sz="1800" dirty="0">
                <a:ea typeface="MS PGothic" charset="-128"/>
              </a:rPr>
              <a:t>2 Consecutive Semesters</a:t>
            </a:r>
          </a:p>
          <a:p>
            <a:pPr lvl="1" eaLnBrk="1" hangingPunct="1"/>
            <a:r>
              <a:rPr lang="en-US" altLang="x-none" sz="1800" dirty="0">
                <a:ea typeface="MS PGothic" charset="-128"/>
              </a:rPr>
              <a:t>Plan to work between semesters</a:t>
            </a:r>
          </a:p>
          <a:p>
            <a:pPr lvl="1" eaLnBrk="1" hangingPunct="1"/>
            <a:r>
              <a:rPr lang="en-US" altLang="x-none" sz="1800" dirty="0">
                <a:ea typeface="MS PGothic" charset="-128"/>
              </a:rPr>
              <a:t>Seminar I – Tuesday or Wednesday evenings, Online</a:t>
            </a:r>
          </a:p>
          <a:p>
            <a:pPr lvl="1" eaLnBrk="1" hangingPunct="1"/>
            <a:r>
              <a:rPr lang="en-US" altLang="x-none" sz="1800" dirty="0">
                <a:ea typeface="MS PGothic" charset="-128"/>
              </a:rPr>
              <a:t>Seminar II – Wednesday evenings or Online</a:t>
            </a:r>
          </a:p>
          <a:p>
            <a:pPr lvl="1" eaLnBrk="1" hangingPunct="1">
              <a:buFont typeface="Wingdings" charset="2"/>
              <a:buNone/>
            </a:pPr>
            <a:endParaRPr lang="en-US" altLang="x-none" sz="1800" dirty="0">
              <a:ea typeface="MS PGothic" charset="-128"/>
            </a:endParaRPr>
          </a:p>
          <a:p>
            <a:pPr eaLnBrk="1" hangingPunct="1"/>
            <a:r>
              <a:rPr lang="en-US" altLang="x-none" sz="1800" dirty="0">
                <a:ea typeface="MS PGothic" charset="-128"/>
              </a:rPr>
              <a:t>Block (1 Semester) </a:t>
            </a:r>
          </a:p>
          <a:p>
            <a:pPr lvl="1" eaLnBrk="1" hangingPunct="1"/>
            <a:r>
              <a:rPr lang="en-US" altLang="x-none" sz="1800" dirty="0">
                <a:ea typeface="MS PGothic" charset="-128"/>
              </a:rPr>
              <a:t>Must have a GPA &gt; 3.25 to qualify</a:t>
            </a:r>
          </a:p>
          <a:p>
            <a:pPr lvl="1" eaLnBrk="1" hangingPunct="1"/>
            <a:r>
              <a:rPr lang="en-US" altLang="x-none" sz="1800" dirty="0">
                <a:ea typeface="MS PGothic" charset="-128"/>
              </a:rPr>
              <a:t>Seminar I – Wednesday afternoons</a:t>
            </a:r>
          </a:p>
          <a:p>
            <a:pPr lvl="1" eaLnBrk="1" hangingPunct="1"/>
            <a:r>
              <a:rPr lang="en-US" altLang="x-none" sz="1800" dirty="0">
                <a:ea typeface="MS PGothic" charset="-128"/>
              </a:rPr>
              <a:t>Seminar II – Wednesday evenings</a:t>
            </a:r>
          </a:p>
          <a:p>
            <a:pPr lvl="1" eaLnBrk="1" hangingPunct="1"/>
            <a:r>
              <a:rPr lang="en-US" altLang="x-none" sz="1800" dirty="0">
                <a:ea typeface="MS PGothic" charset="-128"/>
              </a:rPr>
              <a:t>Please note: Block placement depends on approval from the Field Director &amp; is based on agency placement availability </a:t>
            </a:r>
          </a:p>
          <a:p>
            <a:pPr eaLnBrk="1" hangingPunct="1"/>
            <a:endParaRPr lang="en-US" altLang="x-none" sz="1700" dirty="0">
              <a:ea typeface="MS PGothic" charset="-12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ctr" eaLnBrk="1" hangingPunct="1">
              <a:defRPr/>
            </a:pPr>
            <a:r>
              <a:rPr lang="en-US" dirty="0">
                <a:ea typeface="ＭＳ Ｐゴシック" charset="0"/>
                <a:cs typeface="+mj-cs"/>
              </a:rPr>
              <a:t>BA Student Required Field Hours</a:t>
            </a:r>
            <a:br>
              <a:rPr lang="en-US" dirty="0">
                <a:ea typeface="ＭＳ Ｐゴシック" charset="0"/>
                <a:cs typeface="+mj-cs"/>
              </a:rPr>
            </a:br>
            <a:r>
              <a:rPr lang="en-US" dirty="0">
                <a:ea typeface="ＭＳ Ｐゴシック" charset="0"/>
                <a:cs typeface="+mj-cs"/>
              </a:rPr>
              <a:t>COVID-19 REDUCED HOURS </a:t>
            </a:r>
          </a:p>
        </p:txBody>
      </p:sp>
      <p:sp>
        <p:nvSpPr>
          <p:cNvPr id="2" name="Text Placeholder 1">
            <a:extLst>
              <a:ext uri="{FF2B5EF4-FFF2-40B4-BE49-F238E27FC236}">
                <a16:creationId xmlns:a16="http://schemas.microsoft.com/office/drawing/2014/main" id="{4E9F6FBD-8316-4440-AE2A-2C763F440F53}"/>
              </a:ext>
            </a:extLst>
          </p:cNvPr>
          <p:cNvSpPr>
            <a:spLocks noGrp="1"/>
          </p:cNvSpPr>
          <p:nvPr>
            <p:ph type="body" idx="1"/>
          </p:nvPr>
        </p:nvSpPr>
        <p:spPr/>
        <p:txBody>
          <a:bodyPr/>
          <a:lstStyle/>
          <a:p>
            <a:r>
              <a:rPr lang="en-US" dirty="0"/>
              <a:t>Required Hours </a:t>
            </a:r>
          </a:p>
        </p:txBody>
      </p:sp>
      <p:sp>
        <p:nvSpPr>
          <p:cNvPr id="8195" name="Content Placeholder 2"/>
          <p:cNvSpPr>
            <a:spLocks noGrp="1"/>
          </p:cNvSpPr>
          <p:nvPr>
            <p:ph sz="half" idx="2"/>
          </p:nvPr>
        </p:nvSpPr>
        <p:spPr/>
        <p:txBody>
          <a:bodyPr>
            <a:normAutofit fontScale="85000" lnSpcReduction="20000"/>
          </a:bodyPr>
          <a:lstStyle/>
          <a:p>
            <a:r>
              <a:rPr lang="en-US" altLang="x-none" dirty="0">
                <a:ea typeface="MS PGothic" charset="-128"/>
              </a:rPr>
              <a:t>SWRK 4830 – 3 credit hours</a:t>
            </a:r>
          </a:p>
          <a:p>
            <a:pPr lvl="1"/>
            <a:r>
              <a:rPr lang="en-US" altLang="x-none" dirty="0">
                <a:highlight>
                  <a:srgbClr val="FFFF00"/>
                </a:highlight>
                <a:ea typeface="MS PGothic" charset="-128"/>
              </a:rPr>
              <a:t>180</a:t>
            </a:r>
            <a:r>
              <a:rPr lang="en-US" altLang="x-none" dirty="0">
                <a:ea typeface="MS PGothic" charset="-128"/>
              </a:rPr>
              <a:t> hours in the agency</a:t>
            </a:r>
          </a:p>
          <a:p>
            <a:r>
              <a:rPr lang="en-US" altLang="x-none" dirty="0">
                <a:ea typeface="MS PGothic" charset="-128"/>
              </a:rPr>
              <a:t>SWRK4840 – 2 credit hours</a:t>
            </a:r>
          </a:p>
          <a:p>
            <a:pPr>
              <a:buFontTx/>
              <a:buNone/>
            </a:pPr>
            <a:endParaRPr lang="en-US" altLang="x-none" dirty="0">
              <a:ea typeface="MS PGothic" charset="-128"/>
            </a:endParaRPr>
          </a:p>
          <a:p>
            <a:r>
              <a:rPr lang="en-US" altLang="x-none" dirty="0">
                <a:ea typeface="MS PGothic" charset="-128"/>
              </a:rPr>
              <a:t>SWRK4831 – 4 credit hours</a:t>
            </a:r>
          </a:p>
          <a:p>
            <a:pPr lvl="1"/>
            <a:r>
              <a:rPr lang="en-US" altLang="x-none" dirty="0">
                <a:highlight>
                  <a:srgbClr val="FFFF00"/>
                </a:highlight>
                <a:ea typeface="MS PGothic" charset="-128"/>
              </a:rPr>
              <a:t>280</a:t>
            </a:r>
            <a:r>
              <a:rPr lang="en-US" altLang="x-none" dirty="0">
                <a:ea typeface="MS PGothic" charset="-128"/>
              </a:rPr>
              <a:t> hours in the agency</a:t>
            </a:r>
          </a:p>
          <a:p>
            <a:r>
              <a:rPr lang="en-US" altLang="x-none" dirty="0">
                <a:ea typeface="MS PGothic" charset="-128"/>
              </a:rPr>
              <a:t>SWRK4841 – 2 credit hours</a:t>
            </a:r>
          </a:p>
          <a:p>
            <a:pPr>
              <a:buFontTx/>
              <a:buNone/>
            </a:pPr>
            <a:r>
              <a:rPr lang="en-US" altLang="x-none" b="1" dirty="0">
                <a:ea typeface="MS PGothic" charset="-128"/>
              </a:rPr>
              <a:t>Total = 340 hours </a:t>
            </a:r>
          </a:p>
          <a:p>
            <a:pPr eaLnBrk="1" hangingPunct="1">
              <a:buFontTx/>
              <a:buNone/>
            </a:pPr>
            <a:endParaRPr lang="en-US" altLang="x-none" dirty="0">
              <a:ea typeface="MS PGothic" charset="-128"/>
            </a:endParaRPr>
          </a:p>
          <a:p>
            <a:pPr eaLnBrk="1" hangingPunct="1">
              <a:buFontTx/>
              <a:buNone/>
            </a:pPr>
            <a:r>
              <a:rPr lang="en-US" altLang="x-none" dirty="0">
                <a:ea typeface="MS PGothic" charset="-128"/>
              </a:rPr>
              <a:t>Temporary for AY 2021-2022</a:t>
            </a:r>
          </a:p>
          <a:p>
            <a:pPr eaLnBrk="1" hangingPunct="1"/>
            <a:endParaRPr lang="en-US" altLang="x-none" dirty="0">
              <a:ea typeface="MS PGothic" charset="-128"/>
            </a:endParaRPr>
          </a:p>
        </p:txBody>
      </p:sp>
      <p:sp>
        <p:nvSpPr>
          <p:cNvPr id="3" name="Text Placeholder 2">
            <a:extLst>
              <a:ext uri="{FF2B5EF4-FFF2-40B4-BE49-F238E27FC236}">
                <a16:creationId xmlns:a16="http://schemas.microsoft.com/office/drawing/2014/main" id="{1F633531-7FDA-4927-B2B7-2122A2A4E638}"/>
              </a:ext>
            </a:extLst>
          </p:cNvPr>
          <p:cNvSpPr>
            <a:spLocks noGrp="1"/>
          </p:cNvSpPr>
          <p:nvPr>
            <p:ph type="body" sz="quarter" idx="3"/>
          </p:nvPr>
        </p:nvSpPr>
        <p:spPr/>
        <p:txBody>
          <a:bodyPr>
            <a:normAutofit/>
          </a:bodyPr>
          <a:lstStyle/>
          <a:p>
            <a:r>
              <a:rPr lang="en-US" dirty="0">
                <a:ea typeface="ＭＳ Ｐゴシック" charset="0"/>
              </a:rPr>
              <a:t>Field Calendar</a:t>
            </a:r>
            <a:endParaRPr lang="en-US" dirty="0"/>
          </a:p>
        </p:txBody>
      </p:sp>
      <p:sp>
        <p:nvSpPr>
          <p:cNvPr id="4" name="Content Placeholder 3">
            <a:extLst>
              <a:ext uri="{FF2B5EF4-FFF2-40B4-BE49-F238E27FC236}">
                <a16:creationId xmlns:a16="http://schemas.microsoft.com/office/drawing/2014/main" id="{E1D3FB5C-2BD3-43D7-A075-F50410EFA4BA}"/>
              </a:ext>
            </a:extLst>
          </p:cNvPr>
          <p:cNvSpPr>
            <a:spLocks noGrp="1"/>
          </p:cNvSpPr>
          <p:nvPr>
            <p:ph sz="quarter" idx="4"/>
          </p:nvPr>
        </p:nvSpPr>
        <p:spPr/>
        <p:txBody>
          <a:bodyPr>
            <a:normAutofit fontScale="85000" lnSpcReduction="20000"/>
          </a:bodyPr>
          <a:lstStyle/>
          <a:p>
            <a:pPr marL="0" indent="0">
              <a:buNone/>
            </a:pPr>
            <a:r>
              <a:rPr lang="en-US" altLang="x-none" dirty="0">
                <a:ea typeface="MS PGothic" charset="-128"/>
              </a:rPr>
              <a:t>Spring/Summer – 15.5 </a:t>
            </a:r>
            <a:r>
              <a:rPr lang="en-US" altLang="x-none" dirty="0" err="1">
                <a:ea typeface="MS PGothic" charset="-128"/>
              </a:rPr>
              <a:t>hrs</a:t>
            </a:r>
            <a:r>
              <a:rPr lang="en-US" altLang="x-none" dirty="0">
                <a:ea typeface="MS PGothic" charset="-128"/>
              </a:rPr>
              <a:t>/</a:t>
            </a:r>
            <a:r>
              <a:rPr lang="en-US" altLang="x-none" dirty="0" err="1">
                <a:ea typeface="MS PGothic" charset="-128"/>
              </a:rPr>
              <a:t>wk</a:t>
            </a:r>
            <a:r>
              <a:rPr lang="en-US" altLang="x-none" dirty="0">
                <a:ea typeface="MS PGothic" charset="-128"/>
              </a:rPr>
              <a:t> (30 </a:t>
            </a:r>
            <a:r>
              <a:rPr lang="en-US" altLang="x-none" dirty="0" err="1">
                <a:ea typeface="MS PGothic" charset="-128"/>
              </a:rPr>
              <a:t>wks</a:t>
            </a:r>
            <a:r>
              <a:rPr lang="en-US" altLang="x-none" dirty="0">
                <a:ea typeface="MS PGothic" charset="-128"/>
              </a:rPr>
              <a:t>)</a:t>
            </a:r>
          </a:p>
          <a:p>
            <a:pPr marL="0" indent="0">
              <a:buNone/>
            </a:pPr>
            <a:r>
              <a:rPr lang="en-US" altLang="x-none" dirty="0">
                <a:ea typeface="MS PGothic" charset="-128"/>
              </a:rPr>
              <a:t>Spring Block – 29 </a:t>
            </a:r>
            <a:r>
              <a:rPr lang="en-US" altLang="x-none" dirty="0" err="1">
                <a:ea typeface="MS PGothic" charset="-128"/>
              </a:rPr>
              <a:t>hrs</a:t>
            </a:r>
            <a:r>
              <a:rPr lang="en-US" altLang="x-none" dirty="0">
                <a:ea typeface="MS PGothic" charset="-128"/>
              </a:rPr>
              <a:t>/</a:t>
            </a:r>
            <a:r>
              <a:rPr lang="en-US" altLang="x-none" dirty="0" err="1">
                <a:ea typeface="MS PGothic" charset="-128"/>
              </a:rPr>
              <a:t>wk</a:t>
            </a:r>
            <a:r>
              <a:rPr lang="en-US" altLang="x-none" dirty="0">
                <a:ea typeface="MS PGothic" charset="-128"/>
              </a:rPr>
              <a:t> (16 </a:t>
            </a:r>
            <a:r>
              <a:rPr lang="en-US" altLang="x-none" dirty="0" err="1">
                <a:ea typeface="MS PGothic" charset="-128"/>
              </a:rPr>
              <a:t>wks</a:t>
            </a:r>
            <a:r>
              <a:rPr lang="en-US" altLang="x-none" dirty="0">
                <a:ea typeface="MS PGothic" charset="-128"/>
              </a:rPr>
              <a:t>)</a:t>
            </a:r>
          </a:p>
          <a:p>
            <a:pPr marL="0" indent="0">
              <a:buNone/>
            </a:pPr>
            <a:r>
              <a:rPr lang="en-US" altLang="x-none" dirty="0">
                <a:ea typeface="MS PGothic" charset="-128"/>
              </a:rPr>
              <a:t> </a:t>
            </a:r>
          </a:p>
          <a:p>
            <a:pPr marL="0" indent="0">
              <a:buNone/>
            </a:pPr>
            <a:r>
              <a:rPr lang="en-US" altLang="x-none" dirty="0">
                <a:ea typeface="MS PGothic" charset="-128"/>
              </a:rPr>
              <a:t>Summer/Fall – 15 </a:t>
            </a:r>
            <a:r>
              <a:rPr lang="en-US" altLang="x-none" dirty="0" err="1">
                <a:ea typeface="MS PGothic" charset="-128"/>
              </a:rPr>
              <a:t>hrs</a:t>
            </a:r>
            <a:r>
              <a:rPr lang="en-US" altLang="x-none" dirty="0">
                <a:ea typeface="MS PGothic" charset="-128"/>
              </a:rPr>
              <a:t>/</a:t>
            </a:r>
            <a:r>
              <a:rPr lang="en-US" altLang="x-none" dirty="0" err="1">
                <a:ea typeface="MS PGothic" charset="-128"/>
              </a:rPr>
              <a:t>wk</a:t>
            </a:r>
            <a:r>
              <a:rPr lang="en-US" altLang="x-none" dirty="0">
                <a:ea typeface="MS PGothic" charset="-128"/>
              </a:rPr>
              <a:t> (25 </a:t>
            </a:r>
            <a:r>
              <a:rPr lang="en-US" altLang="x-none" dirty="0" err="1">
                <a:ea typeface="MS PGothic" charset="-128"/>
              </a:rPr>
              <a:t>wks</a:t>
            </a:r>
            <a:r>
              <a:rPr lang="en-US" altLang="x-none" dirty="0">
                <a:ea typeface="MS PGothic" charset="-128"/>
              </a:rPr>
              <a:t>)</a:t>
            </a:r>
          </a:p>
          <a:p>
            <a:pPr marL="0" indent="0">
              <a:buNone/>
            </a:pPr>
            <a:r>
              <a:rPr lang="en-US" altLang="x-none" dirty="0">
                <a:ea typeface="MS PGothic" charset="-128"/>
              </a:rPr>
              <a:t> </a:t>
            </a:r>
          </a:p>
          <a:p>
            <a:pPr marL="0" indent="0">
              <a:buNone/>
            </a:pPr>
            <a:r>
              <a:rPr lang="en-US" altLang="x-none" dirty="0">
                <a:ea typeface="MS PGothic" charset="-128"/>
              </a:rPr>
              <a:t>Fall/Spring – 13 </a:t>
            </a:r>
            <a:r>
              <a:rPr lang="en-US" altLang="x-none" dirty="0" err="1">
                <a:ea typeface="MS PGothic" charset="-128"/>
              </a:rPr>
              <a:t>hrs</a:t>
            </a:r>
            <a:r>
              <a:rPr lang="en-US" altLang="x-none" dirty="0">
                <a:ea typeface="MS PGothic" charset="-128"/>
              </a:rPr>
              <a:t>/</a:t>
            </a:r>
            <a:r>
              <a:rPr lang="en-US" altLang="x-none" dirty="0" err="1">
                <a:ea typeface="MS PGothic" charset="-128"/>
              </a:rPr>
              <a:t>wk</a:t>
            </a:r>
            <a:r>
              <a:rPr lang="en-US" altLang="x-none" dirty="0">
                <a:ea typeface="MS PGothic" charset="-128"/>
              </a:rPr>
              <a:t> (35 </a:t>
            </a:r>
            <a:r>
              <a:rPr lang="en-US" altLang="x-none" dirty="0" err="1">
                <a:ea typeface="MS PGothic" charset="-128"/>
              </a:rPr>
              <a:t>wks</a:t>
            </a:r>
            <a:r>
              <a:rPr lang="en-US" altLang="x-none" dirty="0">
                <a:ea typeface="MS PGothic" charset="-128"/>
              </a:rPr>
              <a:t>)</a:t>
            </a:r>
          </a:p>
          <a:p>
            <a:pPr marL="0" indent="0">
              <a:buNone/>
            </a:pPr>
            <a:r>
              <a:rPr lang="en-US" altLang="x-none" dirty="0">
                <a:ea typeface="MS PGothic" charset="-128"/>
              </a:rPr>
              <a:t>Fall Block 31 </a:t>
            </a:r>
            <a:r>
              <a:rPr lang="en-US" altLang="x-none" dirty="0" err="1">
                <a:ea typeface="MS PGothic" charset="-128"/>
              </a:rPr>
              <a:t>hrs</a:t>
            </a:r>
            <a:r>
              <a:rPr lang="en-US" altLang="x-none" dirty="0">
                <a:ea typeface="MS PGothic" charset="-128"/>
              </a:rPr>
              <a:t>/</a:t>
            </a:r>
            <a:r>
              <a:rPr lang="en-US" altLang="x-none" dirty="0" err="1">
                <a:ea typeface="MS PGothic" charset="-128"/>
              </a:rPr>
              <a:t>wk</a:t>
            </a:r>
            <a:r>
              <a:rPr lang="en-US" altLang="x-none" dirty="0">
                <a:ea typeface="MS PGothic" charset="-128"/>
              </a:rPr>
              <a:t> (15 </a:t>
            </a:r>
            <a:r>
              <a:rPr lang="en-US" altLang="x-none" dirty="0" err="1">
                <a:ea typeface="MS PGothic" charset="-128"/>
              </a:rPr>
              <a:t>wks</a:t>
            </a:r>
            <a:r>
              <a:rPr lang="en-US" altLang="x-none" dirty="0">
                <a:ea typeface="MS PGothic" charset="-128"/>
              </a:rPr>
              <a:t>)</a:t>
            </a:r>
          </a:p>
          <a:p>
            <a:pPr marL="0" indent="0">
              <a:buNone/>
            </a:pPr>
            <a:endParaRPr lang="en-US" altLang="x-none" dirty="0">
              <a:ea typeface="MS PGothic" charset="-128"/>
            </a:endParaRPr>
          </a:p>
          <a:p>
            <a:pPr marL="0" indent="0">
              <a:buNone/>
            </a:pPr>
            <a:r>
              <a:rPr lang="en-US" altLang="x-none" sz="2400" dirty="0">
                <a:ea typeface="MS PGothic" charset="-128"/>
              </a:rPr>
              <a:t>Note: These numbers represent average weekly hours per semester</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title"/>
          </p:nvPr>
        </p:nvSpPr>
        <p:spPr/>
        <p:txBody>
          <a:bodyPr/>
          <a:lstStyle/>
          <a:p>
            <a:pPr algn="ctr">
              <a:defRPr/>
            </a:pPr>
            <a:r>
              <a:rPr lang="en-US" dirty="0">
                <a:ea typeface="ＭＳ Ｐゴシック" charset="0"/>
                <a:cs typeface="+mj-cs"/>
              </a:rPr>
              <a:t>Student Assignments in Seminar</a:t>
            </a:r>
          </a:p>
        </p:txBody>
      </p:sp>
      <p:sp>
        <p:nvSpPr>
          <p:cNvPr id="11267" name="Content Placeholder 2"/>
          <p:cNvSpPr>
            <a:spLocks noGrp="1"/>
          </p:cNvSpPr>
          <p:nvPr>
            <p:ph sz="half" idx="1"/>
          </p:nvPr>
        </p:nvSpPr>
        <p:spPr/>
        <p:txBody>
          <a:bodyPr/>
          <a:lstStyle/>
          <a:p>
            <a:pPr eaLnBrk="1" hangingPunct="1">
              <a:defRPr/>
            </a:pPr>
            <a:r>
              <a:rPr lang="en-US" sz="3600" dirty="0">
                <a:ea typeface="+mn-ea"/>
                <a:cs typeface="+mn-cs"/>
              </a:rPr>
              <a:t>SWRK 4840</a:t>
            </a:r>
          </a:p>
          <a:p>
            <a:pPr lvl="1" eaLnBrk="1" hangingPunct="1">
              <a:buFont typeface="Wingdings" pitchFamily="2" charset="2"/>
              <a:buChar char="§"/>
              <a:defRPr/>
            </a:pPr>
            <a:r>
              <a:rPr lang="en-US" sz="3600" dirty="0">
                <a:ea typeface="ＭＳ Ｐゴシック" charset="0"/>
              </a:rPr>
              <a:t>Field Journal</a:t>
            </a:r>
          </a:p>
          <a:p>
            <a:pPr lvl="1" eaLnBrk="1" hangingPunct="1">
              <a:buFont typeface="Wingdings" pitchFamily="2" charset="2"/>
              <a:buChar char="§"/>
              <a:defRPr/>
            </a:pPr>
            <a:r>
              <a:rPr lang="en-US" sz="3600" dirty="0">
                <a:ea typeface="ＭＳ Ｐゴシック" charset="0"/>
              </a:rPr>
              <a:t>Agency Paper</a:t>
            </a:r>
          </a:p>
          <a:p>
            <a:pPr lvl="1" eaLnBrk="1" hangingPunct="1">
              <a:buFont typeface="Wingdings" pitchFamily="2" charset="2"/>
              <a:buChar char="§"/>
              <a:defRPr/>
            </a:pPr>
            <a:r>
              <a:rPr lang="en-US" sz="3600" dirty="0">
                <a:ea typeface="ＭＳ Ｐゴシック" charset="0"/>
              </a:rPr>
              <a:t>Case Presentation</a:t>
            </a:r>
          </a:p>
          <a:p>
            <a:pPr lvl="1" eaLnBrk="1" hangingPunct="1">
              <a:buFont typeface="Wingdings" pitchFamily="2" charset="2"/>
              <a:buChar char="§"/>
              <a:defRPr/>
            </a:pPr>
            <a:r>
              <a:rPr lang="en-US" sz="3600" dirty="0">
                <a:ea typeface="ＭＳ Ｐゴシック" charset="0"/>
              </a:rPr>
              <a:t>Portfolio</a:t>
            </a:r>
          </a:p>
          <a:p>
            <a:pPr lvl="1" eaLnBrk="1" hangingPunct="1">
              <a:buFont typeface="Wingdings" pitchFamily="2" charset="2"/>
              <a:buChar char="§"/>
              <a:defRPr/>
            </a:pPr>
            <a:r>
              <a:rPr lang="en-US" sz="3600" dirty="0">
                <a:ea typeface="ＭＳ Ｐゴシック" charset="0"/>
              </a:rPr>
              <a:t>Problem Formulation</a:t>
            </a:r>
          </a:p>
          <a:p>
            <a:pPr lvl="1" eaLnBrk="1" hangingPunct="1">
              <a:buFont typeface="Wingdings" pitchFamily="2" charset="2"/>
              <a:buChar char="§"/>
              <a:defRPr/>
            </a:pPr>
            <a:endParaRPr lang="en-US" dirty="0">
              <a:ea typeface="ＭＳ Ｐゴシック" charset="0"/>
            </a:endParaRPr>
          </a:p>
          <a:p>
            <a:pPr marL="0" indent="0">
              <a:buNone/>
              <a:defRPr/>
            </a:pPr>
            <a:r>
              <a:rPr lang="en-US" dirty="0">
                <a:ea typeface="+mn-ea"/>
                <a:cs typeface="+mn-cs"/>
              </a:rPr>
              <a:t>	</a:t>
            </a:r>
          </a:p>
        </p:txBody>
      </p:sp>
      <p:sp>
        <p:nvSpPr>
          <p:cNvPr id="2" name="Content Placeholder 1">
            <a:extLst>
              <a:ext uri="{FF2B5EF4-FFF2-40B4-BE49-F238E27FC236}">
                <a16:creationId xmlns:a16="http://schemas.microsoft.com/office/drawing/2014/main" id="{84F0F9CD-E70F-4B9E-B60C-FBA64250D083}"/>
              </a:ext>
            </a:extLst>
          </p:cNvPr>
          <p:cNvSpPr>
            <a:spLocks noGrp="1"/>
          </p:cNvSpPr>
          <p:nvPr>
            <p:ph sz="half" idx="2"/>
          </p:nvPr>
        </p:nvSpPr>
        <p:spPr/>
        <p:txBody>
          <a:bodyPr/>
          <a:lstStyle/>
          <a:p>
            <a:pPr>
              <a:defRPr/>
            </a:pPr>
            <a:r>
              <a:rPr lang="en-US" sz="3600" dirty="0">
                <a:ea typeface="ＭＳ Ｐゴシック" charset="0"/>
              </a:rPr>
              <a:t>SWRK 4841</a:t>
            </a:r>
          </a:p>
          <a:p>
            <a:pPr lvl="1">
              <a:buFont typeface="Wingdings" charset="0"/>
              <a:buChar char="§"/>
              <a:defRPr/>
            </a:pPr>
            <a:r>
              <a:rPr lang="en-US" sz="3600" dirty="0">
                <a:ea typeface="ＭＳ Ｐゴシック" charset="0"/>
              </a:rPr>
              <a:t>Field Journal</a:t>
            </a:r>
          </a:p>
          <a:p>
            <a:pPr lvl="1">
              <a:buFont typeface="Wingdings" charset="0"/>
              <a:buChar char="§"/>
              <a:defRPr/>
            </a:pPr>
            <a:r>
              <a:rPr lang="en-US" sz="3600" dirty="0">
                <a:ea typeface="ＭＳ Ｐゴシック" charset="0"/>
              </a:rPr>
              <a:t>Policy Assessment</a:t>
            </a:r>
          </a:p>
          <a:p>
            <a:pPr lvl="1">
              <a:buFont typeface="Wingdings" charset="0"/>
              <a:buChar char="§"/>
              <a:defRPr/>
            </a:pPr>
            <a:r>
              <a:rPr lang="en-US" sz="3600" dirty="0">
                <a:ea typeface="ＭＳ Ｐゴシック" charset="0"/>
              </a:rPr>
              <a:t>Critical Thinking Proposal/Presentation</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Title 1"/>
          <p:cNvSpPr>
            <a:spLocks noGrp="1"/>
          </p:cNvSpPr>
          <p:nvPr>
            <p:ph type="title"/>
          </p:nvPr>
        </p:nvSpPr>
        <p:spPr>
          <a:xfrm>
            <a:off x="594360" y="637125"/>
            <a:ext cx="3802276" cy="5256371"/>
          </a:xfrm>
        </p:spPr>
        <p:txBody>
          <a:bodyPr>
            <a:normAutofit/>
          </a:bodyPr>
          <a:lstStyle/>
          <a:p>
            <a:pPr>
              <a:defRPr/>
            </a:pPr>
            <a:r>
              <a:rPr lang="en-US" sz="4800">
                <a:ea typeface="ＭＳ Ｐゴシック" charset="0"/>
                <a:cs typeface="+mj-cs"/>
              </a:rPr>
              <a:t>Steps to BA Field Placement</a:t>
            </a:r>
          </a:p>
        </p:txBody>
      </p:sp>
      <p:graphicFrame>
        <p:nvGraphicFramePr>
          <p:cNvPr id="13317" name="Content Placeholder 2">
            <a:extLst>
              <a:ext uri="{FF2B5EF4-FFF2-40B4-BE49-F238E27FC236}">
                <a16:creationId xmlns:a16="http://schemas.microsoft.com/office/drawing/2014/main" id="{DC92C441-79D5-466C-9B06-C40D5301D234}"/>
              </a:ext>
            </a:extLst>
          </p:cNvPr>
          <p:cNvGraphicFramePr>
            <a:graphicFrameLocks noGrp="1"/>
          </p:cNvGraphicFramePr>
          <p:nvPr>
            <p:ph idx="1"/>
            <p:extLst>
              <p:ext uri="{D42A27DB-BD31-4B8C-83A1-F6EECF244321}">
                <p14:modId xmlns:p14="http://schemas.microsoft.com/office/powerpoint/2010/main" val="2894438988"/>
              </p:ext>
            </p:extLst>
          </p:nvPr>
        </p:nvGraphicFramePr>
        <p:xfrm>
          <a:off x="4787153" y="80683"/>
          <a:ext cx="6436659" cy="6598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r>
              <a:rPr lang="en-US" dirty="0">
                <a:ea typeface="ＭＳ Ｐゴシック" charset="0"/>
                <a:cs typeface="+mj-cs"/>
              </a:rPr>
              <a:t>MSW Program</a:t>
            </a:r>
          </a:p>
        </p:txBody>
      </p:sp>
      <p:sp>
        <p:nvSpPr>
          <p:cNvPr id="14339" name="Subtitle 2"/>
          <p:cNvSpPr>
            <a:spLocks noGrp="1"/>
          </p:cNvSpPr>
          <p:nvPr>
            <p:ph type="subTitle"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a:defRPr/>
            </a:pPr>
            <a:r>
              <a:rPr lang="en-US" dirty="0">
                <a:ea typeface="ＭＳ Ｐゴシック" charset="0"/>
              </a:rPr>
              <a:t>Cherry Malone and Maggie Landry</a:t>
            </a:r>
            <a:endParaRPr lang="en-US" dirty="0">
              <a:ea typeface="ＭＳ Ｐゴシック" charset="0"/>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Rectangle 80">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6386" name="Title 1"/>
          <p:cNvSpPr>
            <a:spLocks noGrp="1"/>
          </p:cNvSpPr>
          <p:nvPr>
            <p:ph type="title"/>
          </p:nvPr>
        </p:nvSpPr>
        <p:spPr>
          <a:xfrm>
            <a:off x="958506" y="800392"/>
            <a:ext cx="10264697" cy="1212102"/>
          </a:xfrm>
        </p:spPr>
        <p:txBody>
          <a:bodyPr>
            <a:normAutofit/>
          </a:bodyPr>
          <a:lstStyle/>
          <a:p>
            <a:pPr>
              <a:defRPr/>
            </a:pPr>
            <a:r>
              <a:rPr lang="en-US" sz="4000">
                <a:solidFill>
                  <a:srgbClr val="FFFFFF"/>
                </a:solidFill>
                <a:ea typeface="ＭＳ Ｐゴシック" charset="0"/>
                <a:cs typeface="+mj-cs"/>
              </a:rPr>
              <a:t>Important Documents</a:t>
            </a:r>
          </a:p>
        </p:txBody>
      </p:sp>
      <p:sp>
        <p:nvSpPr>
          <p:cNvPr id="3" name="Content Placeholder 2"/>
          <p:cNvSpPr>
            <a:spLocks noGrp="1"/>
          </p:cNvSpPr>
          <p:nvPr>
            <p:ph idx="1"/>
          </p:nvPr>
        </p:nvSpPr>
        <p:spPr>
          <a:xfrm>
            <a:off x="1367624" y="2490436"/>
            <a:ext cx="9708995" cy="3567173"/>
          </a:xfrm>
        </p:spPr>
        <p:txBody>
          <a:bodyPr anchor="ctr">
            <a:normAutofit/>
          </a:bodyPr>
          <a:lstStyle/>
          <a:p>
            <a:endParaRPr lang="en-US" altLang="x-none" sz="2400" dirty="0">
              <a:ea typeface="MS PGothic" charset="-128"/>
            </a:endParaRPr>
          </a:p>
          <a:p>
            <a:r>
              <a:rPr lang="en-US" altLang="x-none" sz="3200" dirty="0">
                <a:ea typeface="MS PGothic" charset="-128"/>
              </a:rPr>
              <a:t>All documents related to field (Field Manual, learning plans, time logs, evaluations, etc.) can be found in Intern Placement Tracking (IPT) and on website</a:t>
            </a:r>
          </a:p>
          <a:p>
            <a:pPr>
              <a:buFontTx/>
              <a:buNone/>
            </a:pPr>
            <a:endParaRPr lang="en-US" altLang="x-none" sz="2400" dirty="0">
              <a:ea typeface="MS PGothic" charset="-128"/>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4360" y="637125"/>
            <a:ext cx="3802276" cy="5256371"/>
          </a:xfrm>
        </p:spPr>
        <p:txBody>
          <a:bodyPr>
            <a:normAutofit/>
          </a:bodyPr>
          <a:lstStyle/>
          <a:p>
            <a:pPr>
              <a:defRPr/>
            </a:pPr>
            <a:r>
              <a:rPr lang="en-US" sz="4800">
                <a:ea typeface="ＭＳ Ｐゴシック" charset="0"/>
                <a:cs typeface="+mj-cs"/>
              </a:rPr>
              <a:t>Specialization Curriculum</a:t>
            </a:r>
          </a:p>
        </p:txBody>
      </p:sp>
      <p:graphicFrame>
        <p:nvGraphicFramePr>
          <p:cNvPr id="5" name="Content Placeholder 2">
            <a:extLst>
              <a:ext uri="{FF2B5EF4-FFF2-40B4-BE49-F238E27FC236}">
                <a16:creationId xmlns:a16="http://schemas.microsoft.com/office/drawing/2014/main" id="{A50143D3-7656-4E94-B856-EC09CA379F09}"/>
              </a:ext>
            </a:extLst>
          </p:cNvPr>
          <p:cNvGraphicFramePr>
            <a:graphicFrameLocks noGrp="1"/>
          </p:cNvGraphicFramePr>
          <p:nvPr>
            <p:ph idx="1"/>
            <p:extLst>
              <p:ext uri="{D42A27DB-BD31-4B8C-83A1-F6EECF244321}">
                <p14:modId xmlns:p14="http://schemas.microsoft.com/office/powerpoint/2010/main" val="4204775079"/>
              </p:ext>
            </p:extLst>
          </p:nvPr>
        </p:nvGraphicFramePr>
        <p:xfrm>
          <a:off x="4787153" y="303591"/>
          <a:ext cx="6445623" cy="6240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4360" y="637125"/>
            <a:ext cx="3802276" cy="5256371"/>
          </a:xfrm>
        </p:spPr>
        <p:txBody>
          <a:bodyPr>
            <a:normAutofit/>
          </a:bodyPr>
          <a:lstStyle/>
          <a:p>
            <a:r>
              <a:rPr lang="en-US" sz="4800"/>
              <a:t>1</a:t>
            </a:r>
            <a:r>
              <a:rPr lang="en-US" sz="4800" baseline="30000"/>
              <a:t>st</a:t>
            </a:r>
            <a:r>
              <a:rPr lang="en-US" sz="4800"/>
              <a:t> Year MSW Field Hours </a:t>
            </a:r>
          </a:p>
        </p:txBody>
      </p:sp>
      <p:graphicFrame>
        <p:nvGraphicFramePr>
          <p:cNvPr id="5" name="Content Placeholder 2">
            <a:extLst>
              <a:ext uri="{FF2B5EF4-FFF2-40B4-BE49-F238E27FC236}">
                <a16:creationId xmlns:a16="http://schemas.microsoft.com/office/drawing/2014/main" id="{2A6DD62F-8E13-4F6A-81F8-11947A9435AA}"/>
              </a:ext>
            </a:extLst>
          </p:cNvPr>
          <p:cNvGraphicFramePr>
            <a:graphicFrameLocks noGrp="1"/>
          </p:cNvGraphicFramePr>
          <p:nvPr>
            <p:ph idx="1"/>
            <p:extLst>
              <p:ext uri="{D42A27DB-BD31-4B8C-83A1-F6EECF244321}">
                <p14:modId xmlns:p14="http://schemas.microsoft.com/office/powerpoint/2010/main" val="3225848917"/>
              </p:ext>
            </p:extLst>
          </p:nvPr>
        </p:nvGraphicFramePr>
        <p:xfrm>
          <a:off x="4823013" y="303591"/>
          <a:ext cx="6427693"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3833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362" name="Title 1"/>
          <p:cNvSpPr>
            <a:spLocks noGrp="1"/>
          </p:cNvSpPr>
          <p:nvPr>
            <p:ph type="title"/>
          </p:nvPr>
        </p:nvSpPr>
        <p:spPr>
          <a:xfrm>
            <a:off x="6094105" y="802955"/>
            <a:ext cx="4977976" cy="1454051"/>
          </a:xfrm>
        </p:spPr>
        <p:txBody>
          <a:bodyPr>
            <a:normAutofit/>
          </a:bodyPr>
          <a:lstStyle/>
          <a:p>
            <a:pPr eaLnBrk="1" hangingPunct="1">
              <a:defRPr/>
            </a:pPr>
            <a:r>
              <a:rPr lang="en-US" sz="3100">
                <a:solidFill>
                  <a:srgbClr val="000000"/>
                </a:solidFill>
                <a:ea typeface="ＭＳ Ｐゴシック" charset="0"/>
              </a:rPr>
              <a:t>The Role of Field Placement as part of the University Curriculum</a:t>
            </a:r>
          </a:p>
        </p:txBody>
      </p:sp>
      <p:sp>
        <p:nvSpPr>
          <p:cNvPr id="78"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1" name="Graphic 70" descr="Classroom">
            <a:extLst>
              <a:ext uri="{FF2B5EF4-FFF2-40B4-BE49-F238E27FC236}">
                <a16:creationId xmlns:a16="http://schemas.microsoft.com/office/drawing/2014/main" id="{77F4BDF1-EBA4-4CAA-BD4A-6D46D773A1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254" y="1629089"/>
            <a:ext cx="3620021" cy="3620021"/>
          </a:xfrm>
          <a:prstGeom prst="rect">
            <a:avLst/>
          </a:prstGeom>
        </p:spPr>
      </p:pic>
      <p:sp>
        <p:nvSpPr>
          <p:cNvPr id="15363" name="Content Placeholder 2"/>
          <p:cNvSpPr>
            <a:spLocks noGrp="1"/>
          </p:cNvSpPr>
          <p:nvPr>
            <p:ph idx="1"/>
          </p:nvPr>
        </p:nvSpPr>
        <p:spPr>
          <a:xfrm>
            <a:off x="6090574" y="2421682"/>
            <a:ext cx="4977578" cy="3639289"/>
          </a:xfrm>
        </p:spPr>
        <p:txBody>
          <a:bodyPr anchor="ctr">
            <a:normAutofit/>
          </a:bodyPr>
          <a:lstStyle/>
          <a:p>
            <a:pPr eaLnBrk="1" hangingPunct="1"/>
            <a:r>
              <a:rPr lang="en-US" altLang="x-none" sz="1600">
                <a:solidFill>
                  <a:srgbClr val="000000"/>
                </a:solidFill>
                <a:ea typeface="MS PGothic" charset="-128"/>
              </a:rPr>
              <a:t>Field placement is an important component of the social work degree program and is designed to further academic learning by integrating theories, conceptual frameworks, values, and skills into the </a:t>
            </a:r>
            <a:r>
              <a:rPr lang="en-US" altLang="en-US" sz="1600">
                <a:solidFill>
                  <a:srgbClr val="000000"/>
                </a:solidFill>
                <a:ea typeface="MS PGothic" charset="-128"/>
              </a:rPr>
              <a:t>“</a:t>
            </a:r>
            <a:r>
              <a:rPr lang="en-US" altLang="x-none" sz="1600">
                <a:solidFill>
                  <a:srgbClr val="000000"/>
                </a:solidFill>
                <a:ea typeface="MS PGothic" charset="-128"/>
              </a:rPr>
              <a:t>real world</a:t>
            </a:r>
            <a:r>
              <a:rPr lang="en-US" altLang="en-US" sz="1600">
                <a:solidFill>
                  <a:srgbClr val="000000"/>
                </a:solidFill>
                <a:ea typeface="MS PGothic" charset="-128"/>
              </a:rPr>
              <a:t>”</a:t>
            </a:r>
            <a:r>
              <a:rPr lang="en-US" altLang="x-none" sz="1600">
                <a:solidFill>
                  <a:srgbClr val="000000"/>
                </a:solidFill>
                <a:ea typeface="MS PGothic" charset="-128"/>
              </a:rPr>
              <a:t> social work practice environment. </a:t>
            </a:r>
          </a:p>
          <a:p>
            <a:pPr eaLnBrk="1" hangingPunct="1"/>
            <a:r>
              <a:rPr lang="en-US" altLang="x-none" sz="1600">
                <a:solidFill>
                  <a:srgbClr val="000000"/>
                </a:solidFill>
                <a:ea typeface="MS PGothic" charset="-128"/>
              </a:rPr>
              <a:t>The overall goal of the BA and MSW field education programs are to facilitate students</a:t>
            </a:r>
            <a:r>
              <a:rPr lang="en-US" altLang="en-US" sz="1600">
                <a:solidFill>
                  <a:srgbClr val="000000"/>
                </a:solidFill>
                <a:ea typeface="MS PGothic" charset="-128"/>
              </a:rPr>
              <a:t>’</a:t>
            </a:r>
            <a:r>
              <a:rPr lang="en-US" altLang="x-none" sz="1600">
                <a:solidFill>
                  <a:srgbClr val="000000"/>
                </a:solidFill>
                <a:ea typeface="MS PGothic" charset="-128"/>
              </a:rPr>
              <a:t> professional socialization, to expand their perspective of social work practice, and to provide the opportunity to apply to </a:t>
            </a:r>
            <a:r>
              <a:rPr lang="en-US" altLang="en-US" sz="1600">
                <a:solidFill>
                  <a:srgbClr val="000000"/>
                </a:solidFill>
                <a:ea typeface="MS PGothic" charset="-128"/>
              </a:rPr>
              <a:t>“</a:t>
            </a:r>
            <a:r>
              <a:rPr lang="en-US" altLang="x-none" sz="1600">
                <a:solidFill>
                  <a:srgbClr val="000000"/>
                </a:solidFill>
                <a:ea typeface="MS PGothic" charset="-128"/>
              </a:rPr>
              <a:t>real world</a:t>
            </a:r>
            <a:r>
              <a:rPr lang="en-US" altLang="en-US" sz="1600">
                <a:solidFill>
                  <a:srgbClr val="000000"/>
                </a:solidFill>
                <a:ea typeface="MS PGothic" charset="-128"/>
              </a:rPr>
              <a:t>”</a:t>
            </a:r>
            <a:r>
              <a:rPr lang="en-US" altLang="x-none" sz="1600">
                <a:solidFill>
                  <a:srgbClr val="000000"/>
                </a:solidFill>
                <a:ea typeface="MS PGothic" charset="-128"/>
              </a:rPr>
              <a:t> social work situations the knowledge and skills learned in the classroom.</a:t>
            </a:r>
          </a:p>
          <a:p>
            <a:pPr eaLnBrk="1" hangingPunct="1"/>
            <a:r>
              <a:rPr lang="en-US" altLang="x-none" sz="1600">
                <a:solidFill>
                  <a:srgbClr val="000000"/>
                </a:solidFill>
                <a:ea typeface="MS PGothic" charset="-128"/>
              </a:rPr>
              <a:t>The focus of the field practice experience is evidence-based practice in actual social service settings and the development of students</a:t>
            </a:r>
            <a:r>
              <a:rPr lang="en-US" altLang="en-US" sz="1600">
                <a:solidFill>
                  <a:srgbClr val="000000"/>
                </a:solidFill>
                <a:ea typeface="MS PGothic" charset="-128"/>
              </a:rPr>
              <a:t>’</a:t>
            </a:r>
            <a:r>
              <a:rPr lang="en-US" altLang="x-none" sz="1600">
                <a:solidFill>
                  <a:srgbClr val="000000"/>
                </a:solidFill>
                <a:ea typeface="MS PGothic" charset="-128"/>
              </a:rPr>
              <a:t> understanding of and commitment to the profession.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8334C-5A42-4638-8809-ABA46D25AD8C}"/>
              </a:ext>
            </a:extLst>
          </p:cNvPr>
          <p:cNvSpPr>
            <a:spLocks noGrp="1"/>
          </p:cNvSpPr>
          <p:nvPr>
            <p:ph type="title"/>
          </p:nvPr>
        </p:nvSpPr>
        <p:spPr>
          <a:xfrm>
            <a:off x="838200" y="620392"/>
            <a:ext cx="2728415" cy="5504688"/>
          </a:xfrm>
        </p:spPr>
        <p:txBody>
          <a:bodyPr>
            <a:normAutofit/>
          </a:bodyPr>
          <a:lstStyle/>
          <a:p>
            <a:r>
              <a:rPr lang="en-US" dirty="0"/>
              <a:t>Seminar Class </a:t>
            </a:r>
          </a:p>
        </p:txBody>
      </p:sp>
      <p:graphicFrame>
        <p:nvGraphicFramePr>
          <p:cNvPr id="5" name="Content Placeholder 2">
            <a:extLst>
              <a:ext uri="{FF2B5EF4-FFF2-40B4-BE49-F238E27FC236}">
                <a16:creationId xmlns:a16="http://schemas.microsoft.com/office/drawing/2014/main" id="{755A450B-1AEE-4455-A2D5-B152065AB81B}"/>
              </a:ext>
            </a:extLst>
          </p:cNvPr>
          <p:cNvGraphicFramePr>
            <a:graphicFrameLocks noGrp="1"/>
          </p:cNvGraphicFramePr>
          <p:nvPr>
            <p:ph idx="1"/>
            <p:extLst>
              <p:ext uri="{D42A27DB-BD31-4B8C-83A1-F6EECF244321}">
                <p14:modId xmlns:p14="http://schemas.microsoft.com/office/powerpoint/2010/main" val="804113704"/>
              </p:ext>
            </p:extLst>
          </p:nvPr>
        </p:nvGraphicFramePr>
        <p:xfrm>
          <a:off x="4132729" y="259976"/>
          <a:ext cx="7224119" cy="6338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2187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36E9CCDD-95FC-4471-A293-24A64E6B80FF}"/>
              </a:ext>
            </a:extLst>
          </p:cNvPr>
          <p:cNvSpPr>
            <a:spLocks noGrp="1"/>
          </p:cNvSpPr>
          <p:nvPr>
            <p:ph type="title"/>
          </p:nvPr>
        </p:nvSpPr>
        <p:spPr>
          <a:xfrm>
            <a:off x="958506" y="800392"/>
            <a:ext cx="10264697" cy="1212102"/>
          </a:xfrm>
        </p:spPr>
        <p:txBody>
          <a:bodyPr>
            <a:normAutofit/>
          </a:bodyPr>
          <a:lstStyle/>
          <a:p>
            <a:r>
              <a:rPr lang="en-US" sz="4000">
                <a:solidFill>
                  <a:srgbClr val="FFFFFF"/>
                </a:solidFill>
                <a:ea typeface="ＭＳ Ｐゴシック" charset="0"/>
              </a:rPr>
              <a:t>Student Assignments in Seminar</a:t>
            </a:r>
            <a:endParaRPr lang="en-US" sz="4000">
              <a:solidFill>
                <a:srgbClr val="FFFFFF"/>
              </a:solidFill>
            </a:endParaRPr>
          </a:p>
        </p:txBody>
      </p:sp>
      <p:sp>
        <p:nvSpPr>
          <p:cNvPr id="3" name="Content Placeholder 2">
            <a:extLst>
              <a:ext uri="{FF2B5EF4-FFF2-40B4-BE49-F238E27FC236}">
                <a16:creationId xmlns:a16="http://schemas.microsoft.com/office/drawing/2014/main" id="{16C6726F-526E-4883-BA12-9E9E7EC39052}"/>
              </a:ext>
            </a:extLst>
          </p:cNvPr>
          <p:cNvSpPr>
            <a:spLocks noGrp="1"/>
          </p:cNvSpPr>
          <p:nvPr>
            <p:ph idx="1"/>
          </p:nvPr>
        </p:nvSpPr>
        <p:spPr>
          <a:xfrm>
            <a:off x="1367624" y="2490436"/>
            <a:ext cx="9708995" cy="3567173"/>
          </a:xfrm>
        </p:spPr>
        <p:txBody>
          <a:bodyPr anchor="ctr">
            <a:normAutofit/>
          </a:bodyPr>
          <a:lstStyle/>
          <a:p>
            <a:pPr>
              <a:defRPr/>
            </a:pPr>
            <a:endParaRPr lang="en-US" sz="2400" u="sng" dirty="0"/>
          </a:p>
          <a:p>
            <a:pPr>
              <a:defRPr/>
            </a:pPr>
            <a:r>
              <a:rPr lang="en-US" sz="2400" u="sng" dirty="0"/>
              <a:t>SWRK 7051-</a:t>
            </a:r>
            <a:r>
              <a:rPr lang="en-US" sz="2400" dirty="0"/>
              <a:t> Community Immersion Assignment &amp; Psychosocial Assessment, Journal entries, discussion boards</a:t>
            </a:r>
          </a:p>
          <a:p>
            <a:pPr>
              <a:defRPr/>
            </a:pPr>
            <a:endParaRPr lang="en-US" sz="2400" u="sng" dirty="0"/>
          </a:p>
          <a:p>
            <a:pPr>
              <a:defRPr/>
            </a:pPr>
            <a:r>
              <a:rPr lang="en-US" sz="2400" u="sng" dirty="0"/>
              <a:t>SWRK 7052- </a:t>
            </a:r>
            <a:r>
              <a:rPr lang="en-US" sz="2400" dirty="0"/>
              <a:t>Psycho-educational Assignment </a:t>
            </a:r>
          </a:p>
          <a:p>
            <a:pPr lvl="1">
              <a:defRPr/>
            </a:pPr>
            <a:r>
              <a:rPr lang="en-US" dirty="0"/>
              <a:t>Student will need the Field Instructor’s assistance to accomplish this assignment. Student needs a client that he/she could interview, practice diagnosing, and delivering the diagnosis to the client or role-play with field/task instructor. Journal entries &amp; Discussion boards </a:t>
            </a:r>
          </a:p>
          <a:p>
            <a:endParaRPr lang="en-US" sz="2400" dirty="0"/>
          </a:p>
        </p:txBody>
      </p:sp>
    </p:spTree>
    <p:extLst>
      <p:ext uri="{BB962C8B-B14F-4D97-AF65-F5344CB8AC3E}">
        <p14:creationId xmlns:p14="http://schemas.microsoft.com/office/powerpoint/2010/main" val="14572821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Rectangle 8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410" name="Title 1"/>
          <p:cNvSpPr>
            <a:spLocks noGrp="1"/>
          </p:cNvSpPr>
          <p:nvPr>
            <p:ph type="title"/>
          </p:nvPr>
        </p:nvSpPr>
        <p:spPr>
          <a:xfrm>
            <a:off x="958506" y="800392"/>
            <a:ext cx="10264697" cy="1212102"/>
          </a:xfrm>
        </p:spPr>
        <p:txBody>
          <a:bodyPr>
            <a:normAutofit/>
          </a:bodyPr>
          <a:lstStyle/>
          <a:p>
            <a:pPr eaLnBrk="1" hangingPunct="1">
              <a:defRPr/>
            </a:pPr>
            <a:r>
              <a:rPr lang="en-US" sz="4000">
                <a:solidFill>
                  <a:srgbClr val="FFFFFF"/>
                </a:solidFill>
                <a:ea typeface="ＭＳ Ｐゴシック" charset="0"/>
                <a:cs typeface="+mj-cs"/>
              </a:rPr>
              <a:t>MSW Student Schedule</a:t>
            </a:r>
          </a:p>
        </p:txBody>
      </p:sp>
      <p:sp>
        <p:nvSpPr>
          <p:cNvPr id="17411" name="Content Placeholder 2"/>
          <p:cNvSpPr>
            <a:spLocks noGrp="1"/>
          </p:cNvSpPr>
          <p:nvPr>
            <p:ph idx="1"/>
          </p:nvPr>
        </p:nvSpPr>
        <p:spPr>
          <a:xfrm>
            <a:off x="1367624" y="2490436"/>
            <a:ext cx="9708995" cy="3567173"/>
          </a:xfrm>
        </p:spPr>
        <p:txBody>
          <a:bodyPr anchor="ctr">
            <a:normAutofit/>
          </a:bodyPr>
          <a:lstStyle/>
          <a:p>
            <a:pPr eaLnBrk="1" hangingPunct="1">
              <a:defRPr/>
            </a:pPr>
            <a:r>
              <a:rPr lang="en-US" sz="2400" dirty="0">
                <a:ea typeface="ＭＳ Ｐゴシック" charset="0"/>
              </a:rPr>
              <a:t>Students are typically in class on Tuesday and Thursday</a:t>
            </a:r>
          </a:p>
          <a:p>
            <a:pPr eaLnBrk="1" hangingPunct="1">
              <a:defRPr/>
            </a:pPr>
            <a:r>
              <a:rPr lang="en-US" sz="2400" dirty="0">
                <a:ea typeface="ＭＳ Ｐゴシック" charset="0"/>
              </a:rPr>
              <a:t>Students should never miss class for field hours</a:t>
            </a:r>
          </a:p>
          <a:p>
            <a:pPr eaLnBrk="1" hangingPunct="1">
              <a:defRPr/>
            </a:pPr>
            <a:r>
              <a:rPr lang="en-US" sz="2400" dirty="0">
                <a:ea typeface="ＭＳ Ｐゴシック" charset="0"/>
              </a:rPr>
              <a:t>Students typically complete field hours on Monday, Wednesday, and Friday</a:t>
            </a:r>
          </a:p>
          <a:p>
            <a:pPr eaLnBrk="1" hangingPunct="1">
              <a:defRPr/>
            </a:pPr>
            <a:r>
              <a:rPr lang="en-US" sz="2400" dirty="0">
                <a:ea typeface="ＭＳ Ｐゴシック" charset="0"/>
              </a:rPr>
              <a:t>Some students may choose to complete their field hours during the evening and over the weekend (some agencies offer evening and weekend placements)</a:t>
            </a:r>
          </a:p>
          <a:p>
            <a:pPr eaLnBrk="1" hangingPunct="1">
              <a:defRPr/>
            </a:pPr>
            <a:r>
              <a:rPr lang="en-US" sz="2400" dirty="0">
                <a:ea typeface="ＭＳ Ｐゴシック" charset="0"/>
              </a:rPr>
              <a:t>Some students will also have to attend supervision on campus every other week (dates TBD)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Rectangle 80">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8434" name="Title 1"/>
          <p:cNvSpPr>
            <a:spLocks noGrp="1"/>
          </p:cNvSpPr>
          <p:nvPr>
            <p:ph type="title"/>
          </p:nvPr>
        </p:nvSpPr>
        <p:spPr>
          <a:xfrm>
            <a:off x="958506" y="800392"/>
            <a:ext cx="10264697" cy="1212102"/>
          </a:xfrm>
        </p:spPr>
        <p:txBody>
          <a:bodyPr>
            <a:normAutofit/>
          </a:bodyPr>
          <a:lstStyle/>
          <a:p>
            <a:pPr eaLnBrk="1" hangingPunct="1">
              <a:defRPr/>
            </a:pPr>
            <a:r>
              <a:rPr lang="en-US" sz="4000" dirty="0">
                <a:solidFill>
                  <a:srgbClr val="FFFFFF"/>
                </a:solidFill>
                <a:ea typeface="ＭＳ Ｐゴシック" charset="0"/>
                <a:cs typeface="+mj-cs"/>
              </a:rPr>
              <a:t>Student Required Field Hours</a:t>
            </a:r>
          </a:p>
        </p:txBody>
      </p:sp>
      <p:sp>
        <p:nvSpPr>
          <p:cNvPr id="3" name="Content Placeholder 2"/>
          <p:cNvSpPr>
            <a:spLocks noGrp="1"/>
          </p:cNvSpPr>
          <p:nvPr>
            <p:ph idx="1"/>
          </p:nvPr>
        </p:nvSpPr>
        <p:spPr>
          <a:xfrm>
            <a:off x="1367624" y="2490436"/>
            <a:ext cx="9708995" cy="3567173"/>
          </a:xfrm>
        </p:spPr>
        <p:txBody>
          <a:bodyPr anchor="ctr">
            <a:normAutofit/>
          </a:bodyPr>
          <a:lstStyle/>
          <a:p>
            <a:pPr eaLnBrk="1" hangingPunct="1"/>
            <a:r>
              <a:rPr lang="en-US" altLang="x-none" sz="2400" u="sng" dirty="0">
                <a:ea typeface="MS PGothic" charset="-128"/>
              </a:rPr>
              <a:t>2</a:t>
            </a:r>
            <a:r>
              <a:rPr lang="en-US" altLang="x-none" sz="2400" u="sng" baseline="30000" dirty="0">
                <a:ea typeface="MS PGothic" charset="-128"/>
              </a:rPr>
              <a:t>nd</a:t>
            </a:r>
            <a:r>
              <a:rPr lang="en-US" altLang="x-none" sz="2400" u="sng" dirty="0">
                <a:ea typeface="MS PGothic" charset="-128"/>
              </a:rPr>
              <a:t> Year MSW</a:t>
            </a:r>
          </a:p>
          <a:p>
            <a:pPr eaLnBrk="1" hangingPunct="1"/>
            <a:r>
              <a:rPr lang="en-US" altLang="x-none" sz="2400" u="sng" dirty="0">
                <a:ea typeface="MS PGothic" charset="-128"/>
              </a:rPr>
              <a:t>COVID-19- REDUCED HOURS</a:t>
            </a:r>
          </a:p>
          <a:p>
            <a:pPr lvl="1"/>
            <a:r>
              <a:rPr lang="en-US" altLang="x-none" dirty="0">
                <a:ea typeface="MS PGothic" charset="-128"/>
              </a:rPr>
              <a:t>SWRK 7053 Advanced Field Placement III – 250 (18-20 </a:t>
            </a:r>
            <a:r>
              <a:rPr lang="en-US" altLang="x-none" dirty="0" err="1">
                <a:ea typeface="MS PGothic" charset="-128"/>
              </a:rPr>
              <a:t>hrs</a:t>
            </a:r>
            <a:r>
              <a:rPr lang="en-US" altLang="x-none" dirty="0">
                <a:ea typeface="MS PGothic" charset="-128"/>
              </a:rPr>
              <a:t> a week)	</a:t>
            </a:r>
          </a:p>
          <a:p>
            <a:pPr lvl="1" eaLnBrk="1" hangingPunct="1"/>
            <a:r>
              <a:rPr lang="en-US" altLang="x-none" dirty="0">
                <a:ea typeface="MS PGothic" charset="-128"/>
              </a:rPr>
              <a:t>SWRK 7054 Advanced Field Placement IV – 250 (18-20 </a:t>
            </a:r>
            <a:r>
              <a:rPr lang="en-US" altLang="x-none" dirty="0" err="1">
                <a:ea typeface="MS PGothic" charset="-128"/>
              </a:rPr>
              <a:t>hrs</a:t>
            </a:r>
            <a:r>
              <a:rPr lang="en-US" altLang="x-none" dirty="0">
                <a:ea typeface="MS PGothic" charset="-128"/>
              </a:rPr>
              <a:t> a week)</a:t>
            </a:r>
          </a:p>
          <a:p>
            <a:pPr lvl="1" eaLnBrk="1" hangingPunct="1"/>
            <a:r>
              <a:rPr lang="en-US" altLang="x-none" dirty="0">
                <a:ea typeface="MS PGothic" charset="-128"/>
              </a:rPr>
              <a:t>SWRK 7055 Integrative Field Seminar I (3-4 seminars per semester)</a:t>
            </a:r>
          </a:p>
          <a:p>
            <a:pPr lvl="1" eaLnBrk="1" hangingPunct="1"/>
            <a:r>
              <a:rPr lang="en-US" altLang="x-none" dirty="0">
                <a:ea typeface="MS PGothic" charset="-128"/>
              </a:rPr>
              <a:t>SWRK 7056 Integrative Field Seminar I (3-4 seminars per semester)</a:t>
            </a:r>
          </a:p>
          <a:p>
            <a:pPr marL="1828800" lvl="4" indent="0">
              <a:buNone/>
            </a:pPr>
            <a:r>
              <a:rPr lang="en-US" altLang="x-none" sz="2400" dirty="0">
                <a:ea typeface="MS PGothic" charset="-128"/>
              </a:rPr>
              <a:t>			   	   ________</a:t>
            </a:r>
          </a:p>
          <a:p>
            <a:pPr lvl="1" eaLnBrk="1" hangingPunct="1">
              <a:buFont typeface="Wingdings" charset="2"/>
              <a:buNone/>
            </a:pPr>
            <a:r>
              <a:rPr lang="en-US" altLang="x-none" dirty="0">
                <a:ea typeface="MS PGothic" charset="-128"/>
              </a:rPr>
              <a:t>Total Hours:				          500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defRPr/>
            </a:pPr>
            <a:r>
              <a:rPr lang="en-US" dirty="0">
                <a:solidFill>
                  <a:schemeClr val="tx1"/>
                </a:solidFill>
                <a:ea typeface="ＭＳ Ｐゴシック" charset="0"/>
                <a:cs typeface="+mj-cs"/>
              </a:rPr>
              <a:t>Seminar Class &amp; Assignments </a:t>
            </a:r>
          </a:p>
        </p:txBody>
      </p:sp>
      <p:sp>
        <p:nvSpPr>
          <p:cNvPr id="19459" name="Content Placeholder 2"/>
          <p:cNvSpPr>
            <a:spLocks noGrp="1"/>
          </p:cNvSpPr>
          <p:nvPr>
            <p:ph sz="half" idx="1"/>
          </p:nvPr>
        </p:nvSpPr>
        <p:spPr/>
        <p:txBody>
          <a:bodyPr>
            <a:normAutofit lnSpcReduction="10000"/>
          </a:bodyPr>
          <a:lstStyle/>
          <a:p>
            <a:pPr eaLnBrk="1" hangingPunct="1">
              <a:defRPr/>
            </a:pPr>
            <a:endParaRPr lang="en-US" sz="1600" u="sng" dirty="0">
              <a:ea typeface="ＭＳ Ｐゴシック" charset="0"/>
            </a:endParaRPr>
          </a:p>
          <a:p>
            <a:pPr eaLnBrk="1" hangingPunct="1">
              <a:defRPr/>
            </a:pPr>
            <a:r>
              <a:rPr lang="en-US" u="sng" dirty="0">
                <a:ea typeface="ＭＳ Ｐゴシック" charset="0"/>
              </a:rPr>
              <a:t>2</a:t>
            </a:r>
            <a:r>
              <a:rPr lang="en-US" u="sng" baseline="30000" dirty="0">
                <a:ea typeface="ＭＳ Ｐゴシック" charset="0"/>
              </a:rPr>
              <a:t>nd</a:t>
            </a:r>
            <a:r>
              <a:rPr lang="en-US" u="sng" dirty="0">
                <a:ea typeface="ＭＳ Ｐゴシック" charset="0"/>
              </a:rPr>
              <a:t> year MSW students (7055/7056)</a:t>
            </a:r>
          </a:p>
          <a:p>
            <a:pPr lvl="1" eaLnBrk="1" hangingPunct="1">
              <a:buFont typeface="Wingdings" charset="0"/>
              <a:buChar char="§"/>
              <a:defRPr/>
            </a:pPr>
            <a:r>
              <a:rPr lang="en-US" sz="2800" dirty="0">
                <a:ea typeface="ＭＳ Ｐゴシック" charset="0"/>
              </a:rPr>
              <a:t>2</a:t>
            </a:r>
            <a:r>
              <a:rPr lang="en-US" sz="2800" baseline="30000" dirty="0">
                <a:ea typeface="ＭＳ Ｐゴシック" charset="0"/>
              </a:rPr>
              <a:t>nd</a:t>
            </a:r>
            <a:r>
              <a:rPr lang="en-US" sz="2800" dirty="0">
                <a:ea typeface="ＭＳ Ｐゴシック" charset="0"/>
              </a:rPr>
              <a:t> year students can start field in August (earlier with permission of field director)</a:t>
            </a:r>
          </a:p>
          <a:p>
            <a:pPr lvl="1" eaLnBrk="1" hangingPunct="1">
              <a:buFont typeface="Wingdings" charset="0"/>
              <a:buChar char="§"/>
              <a:defRPr/>
            </a:pPr>
            <a:r>
              <a:rPr lang="en-US" sz="2800" dirty="0">
                <a:ea typeface="ＭＳ Ｐゴシック" charset="0"/>
              </a:rPr>
              <a:t>In class one Thursday of the month (1:30-4:30pm) or online</a:t>
            </a:r>
          </a:p>
          <a:p>
            <a:pPr lvl="1" eaLnBrk="1" hangingPunct="1">
              <a:buFont typeface="Wingdings" charset="0"/>
              <a:buChar char="§"/>
              <a:defRPr/>
            </a:pPr>
            <a:r>
              <a:rPr lang="en-US" sz="2800" dirty="0">
                <a:ea typeface="ＭＳ Ｐゴシック" charset="0"/>
              </a:rPr>
              <a:t>Can count in-person seminar as internship hours</a:t>
            </a:r>
            <a:endParaRPr lang="en-US" sz="1600" dirty="0">
              <a:ea typeface="ＭＳ Ｐゴシック" charset="0"/>
            </a:endParaRPr>
          </a:p>
        </p:txBody>
      </p:sp>
      <p:sp>
        <p:nvSpPr>
          <p:cNvPr id="2" name="Content Placeholder 1">
            <a:extLst>
              <a:ext uri="{FF2B5EF4-FFF2-40B4-BE49-F238E27FC236}">
                <a16:creationId xmlns:a16="http://schemas.microsoft.com/office/drawing/2014/main" id="{AA2A73B9-309C-47F8-9E0F-1A9F370CF852}"/>
              </a:ext>
            </a:extLst>
          </p:cNvPr>
          <p:cNvSpPr>
            <a:spLocks noGrp="1"/>
          </p:cNvSpPr>
          <p:nvPr>
            <p:ph sz="half" idx="2"/>
          </p:nvPr>
        </p:nvSpPr>
        <p:spPr/>
        <p:txBody>
          <a:bodyPr>
            <a:normAutofit lnSpcReduction="10000"/>
          </a:bodyPr>
          <a:lstStyle/>
          <a:p>
            <a:pPr>
              <a:defRPr/>
            </a:pPr>
            <a:r>
              <a:rPr lang="en-US" u="sng" dirty="0"/>
              <a:t>SWRK 7055- </a:t>
            </a:r>
            <a:r>
              <a:rPr lang="en-US" dirty="0"/>
              <a:t>Behavior Change Project, journal entries, discussion boards</a:t>
            </a:r>
          </a:p>
          <a:p>
            <a:pPr>
              <a:defRPr/>
            </a:pPr>
            <a:endParaRPr lang="en-US" u="sng" dirty="0"/>
          </a:p>
          <a:p>
            <a:pPr>
              <a:defRPr/>
            </a:pPr>
            <a:r>
              <a:rPr lang="en-US" u="sng" dirty="0"/>
              <a:t>SWRK 7056- </a:t>
            </a:r>
            <a:r>
              <a:rPr lang="en-US" dirty="0"/>
              <a:t>Self-Reflection Assignment, journal entries, discussion boards</a:t>
            </a:r>
            <a:endParaRPr lang="en-US" u="sng"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lgn="ctr">
              <a:defRPr/>
            </a:pPr>
            <a:r>
              <a:rPr lang="en-US" b="1" dirty="0">
                <a:ea typeface="ＭＳ Ｐゴシック" charset="0"/>
              </a:rPr>
              <a:t>Hours and Liaison Visits</a:t>
            </a:r>
            <a:br>
              <a:rPr lang="en-US" b="1" dirty="0">
                <a:ea typeface="ＭＳ Ｐゴシック" charset="0"/>
              </a:rPr>
            </a:br>
            <a:r>
              <a:rPr lang="en-US" b="1" dirty="0">
                <a:ea typeface="ＭＳ Ｐゴシック" charset="0"/>
              </a:rPr>
              <a:t>Both BA &amp; MSW Programs</a:t>
            </a:r>
            <a:br>
              <a:rPr lang="en-US" b="1" dirty="0">
                <a:ea typeface="ＭＳ Ｐゴシック" charset="0"/>
              </a:rPr>
            </a:br>
            <a:endParaRPr lang="en-US" dirty="0"/>
          </a:p>
        </p:txBody>
      </p:sp>
      <p:sp>
        <p:nvSpPr>
          <p:cNvPr id="3" name="Text Placeholder 2"/>
          <p:cNvSpPr>
            <a:spLocks noGrp="1"/>
          </p:cNvSpPr>
          <p:nvPr>
            <p:ph type="body" idx="1"/>
          </p:nvPr>
        </p:nvSpPr>
        <p:spPr/>
        <p:txBody>
          <a:bodyPr/>
          <a:lstStyle/>
          <a:p>
            <a:pPr algn="ctr"/>
            <a:r>
              <a:rPr lang="en-US" b="1" dirty="0"/>
              <a:t>Kenya Anderson &amp; Maggie Landry/Cherry Malone </a:t>
            </a:r>
          </a:p>
        </p:txBody>
      </p:sp>
    </p:spTree>
    <p:extLst>
      <p:ext uri="{BB962C8B-B14F-4D97-AF65-F5344CB8AC3E}">
        <p14:creationId xmlns:p14="http://schemas.microsoft.com/office/powerpoint/2010/main" val="11971212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defRPr/>
            </a:pPr>
            <a:r>
              <a:rPr lang="en-US" dirty="0">
                <a:ea typeface="ＭＳ Ｐゴシック" charset="0"/>
                <a:cs typeface="+mj-cs"/>
              </a:rPr>
              <a:t>Rule About University Holiday</a:t>
            </a:r>
          </a:p>
        </p:txBody>
      </p:sp>
      <p:sp>
        <p:nvSpPr>
          <p:cNvPr id="3" name="Content Placeholder 2"/>
          <p:cNvSpPr>
            <a:spLocks noGrp="1"/>
          </p:cNvSpPr>
          <p:nvPr>
            <p:ph idx="1"/>
          </p:nvPr>
        </p:nvSpPr>
        <p:spPr/>
        <p:txBody>
          <a:bodyPr/>
          <a:lstStyle/>
          <a:p>
            <a:pPr eaLnBrk="1" hangingPunct="1"/>
            <a:r>
              <a:rPr lang="ja-JP" altLang="en-US" sz="2400" dirty="0">
                <a:ea typeface="MS PGothic" charset="-128"/>
              </a:rPr>
              <a:t>“</a:t>
            </a:r>
            <a:r>
              <a:rPr lang="en-US" altLang="ja-JP" sz="2400" dirty="0">
                <a:ea typeface="MS PGothic" charset="-128"/>
              </a:rPr>
              <a:t>Students are entitled to observe holidays listed on the University of Memphis calendar and to holidays and hazardous weather closings observed by the agency – even when these fall on field practice days. However the student remains responsible for making up these hours at some other time such that s/he completes the required number of hours for the placement.</a:t>
            </a:r>
            <a:r>
              <a:rPr lang="ja-JP" altLang="en-US" sz="2400" dirty="0">
                <a:ea typeface="MS PGothic" charset="-128"/>
              </a:rPr>
              <a:t>”</a:t>
            </a:r>
            <a:endParaRPr lang="en-US" altLang="ja-JP" sz="2400" dirty="0">
              <a:ea typeface="MS PGothic" charset="-128"/>
            </a:endParaRPr>
          </a:p>
          <a:p>
            <a:r>
              <a:rPr lang="en-US" altLang="x-none" sz="2400" dirty="0">
                <a:ea typeface="MS PGothic" charset="-128"/>
              </a:rPr>
              <a:t>To view academic calendar and University Holiday</a:t>
            </a:r>
            <a:r>
              <a:rPr lang="en-US" altLang="ja-JP" sz="2400" dirty="0">
                <a:ea typeface="MS PGothic" charset="-128"/>
              </a:rPr>
              <a:t>s </a:t>
            </a:r>
            <a:r>
              <a:rPr lang="en-US" altLang="ja-JP" sz="2400" dirty="0">
                <a:ea typeface="MS PGothic" charset="-128"/>
                <a:hlinkClick r:id="rId2"/>
              </a:rPr>
              <a:t>https://www.memphis.edu/registrar/calendars/</a:t>
            </a:r>
            <a:r>
              <a:rPr lang="en-US" altLang="ja-JP" sz="2400" dirty="0">
                <a:ea typeface="MS PGothic" charset="-128"/>
              </a:rPr>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Rectangle 8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3554" name="Title 1"/>
          <p:cNvSpPr>
            <a:spLocks noGrp="1"/>
          </p:cNvSpPr>
          <p:nvPr>
            <p:ph type="title"/>
          </p:nvPr>
        </p:nvSpPr>
        <p:spPr>
          <a:xfrm>
            <a:off x="958506" y="800392"/>
            <a:ext cx="10264697" cy="1212102"/>
          </a:xfrm>
        </p:spPr>
        <p:txBody>
          <a:bodyPr>
            <a:normAutofit/>
          </a:bodyPr>
          <a:lstStyle/>
          <a:p>
            <a:pPr>
              <a:defRPr/>
            </a:pPr>
            <a:r>
              <a:rPr lang="en-US" sz="4000">
                <a:solidFill>
                  <a:srgbClr val="FFFFFF"/>
                </a:solidFill>
                <a:ea typeface="ＭＳ Ｐゴシック" charset="0"/>
                <a:cs typeface="+mj-cs"/>
              </a:rPr>
              <a:t>Working Between Semesters</a:t>
            </a:r>
          </a:p>
        </p:txBody>
      </p:sp>
      <p:sp>
        <p:nvSpPr>
          <p:cNvPr id="23555" name="Content Placeholder 2"/>
          <p:cNvSpPr>
            <a:spLocks noGrp="1"/>
          </p:cNvSpPr>
          <p:nvPr>
            <p:ph idx="1"/>
          </p:nvPr>
        </p:nvSpPr>
        <p:spPr>
          <a:xfrm>
            <a:off x="1367624" y="2490436"/>
            <a:ext cx="9708995" cy="3567173"/>
          </a:xfrm>
        </p:spPr>
        <p:txBody>
          <a:bodyPr anchor="ctr">
            <a:normAutofit/>
          </a:bodyPr>
          <a:lstStyle/>
          <a:p>
            <a:r>
              <a:rPr lang="en-US" altLang="x-none" sz="2400" dirty="0">
                <a:ea typeface="MS PGothic" charset="-128"/>
              </a:rPr>
              <a:t>Students are to follow the calendar of the university regarding holidays, etc.  However, it is vitally important that students coordinate any planned absences with the field instructor and prepare the client(s) sufficiently regarding these breaks.  Students are allowed to serve in the placement during holidays and breaks in the academic schedule if they and the field instructor work out such an agreement.</a:t>
            </a:r>
          </a:p>
          <a:p>
            <a:endParaRPr lang="en-US" altLang="x-none" sz="2400" dirty="0">
              <a:ea typeface="MS PGothic" charset="-128"/>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75"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4578" name="Title 1"/>
          <p:cNvSpPr>
            <a:spLocks noGrp="1"/>
          </p:cNvSpPr>
          <p:nvPr>
            <p:ph type="title"/>
          </p:nvPr>
        </p:nvSpPr>
        <p:spPr>
          <a:xfrm>
            <a:off x="1098468" y="885651"/>
            <a:ext cx="3229803" cy="4624603"/>
          </a:xfrm>
        </p:spPr>
        <p:txBody>
          <a:bodyPr>
            <a:normAutofit/>
          </a:bodyPr>
          <a:lstStyle/>
          <a:p>
            <a:pPr eaLnBrk="1" hangingPunct="1">
              <a:defRPr/>
            </a:pPr>
            <a:r>
              <a:rPr lang="en-US">
                <a:solidFill>
                  <a:srgbClr val="FFFFFF"/>
                </a:solidFill>
                <a:ea typeface="ＭＳ Ｐゴシック" charset="0"/>
                <a:cs typeface="+mj-cs"/>
              </a:rPr>
              <a:t>University Initiated Events</a:t>
            </a:r>
          </a:p>
        </p:txBody>
      </p:sp>
      <p:sp>
        <p:nvSpPr>
          <p:cNvPr id="24579" name="Content Placeholder 2"/>
          <p:cNvSpPr>
            <a:spLocks noGrp="1"/>
          </p:cNvSpPr>
          <p:nvPr>
            <p:ph idx="1"/>
          </p:nvPr>
        </p:nvSpPr>
        <p:spPr>
          <a:xfrm>
            <a:off x="4978708" y="885651"/>
            <a:ext cx="6525220" cy="4616849"/>
          </a:xfrm>
        </p:spPr>
        <p:txBody>
          <a:bodyPr anchor="ctr">
            <a:normAutofit/>
          </a:bodyPr>
          <a:lstStyle/>
          <a:p>
            <a:pPr eaLnBrk="1" hangingPunct="1">
              <a:defRPr/>
            </a:pPr>
            <a:r>
              <a:rPr lang="en-US" sz="2200">
                <a:ea typeface="ＭＳ Ｐゴシック" charset="0"/>
              </a:rPr>
              <a:t>Students will have activities that are offered and required during their educational programming</a:t>
            </a:r>
          </a:p>
          <a:p>
            <a:pPr eaLnBrk="1" hangingPunct="1">
              <a:defRPr/>
            </a:pPr>
            <a:r>
              <a:rPr lang="en-US" sz="2200">
                <a:ea typeface="ＭＳ Ｐゴシック" charset="0"/>
              </a:rPr>
              <a:t>The expectation is the student will attend these activities</a:t>
            </a:r>
          </a:p>
          <a:p>
            <a:pPr eaLnBrk="1" hangingPunct="1">
              <a:defRPr/>
            </a:pPr>
            <a:r>
              <a:rPr lang="en-US" sz="2200">
                <a:ea typeface="ＭＳ Ｐゴシック" charset="0"/>
              </a:rPr>
              <a:t>Here are some examples</a:t>
            </a:r>
          </a:p>
          <a:p>
            <a:pPr lvl="1" eaLnBrk="1" hangingPunct="1">
              <a:buFont typeface="Wingdings" charset="0"/>
              <a:buChar char="§"/>
              <a:defRPr/>
            </a:pPr>
            <a:r>
              <a:rPr lang="en-US" sz="2200">
                <a:ea typeface="ＭＳ Ｐゴシック" charset="0"/>
              </a:rPr>
              <a:t>Social Work Day on Hill</a:t>
            </a:r>
          </a:p>
          <a:p>
            <a:pPr lvl="1" eaLnBrk="1" hangingPunct="1">
              <a:buFont typeface="Wingdings" charset="0"/>
              <a:buChar char="§"/>
              <a:defRPr/>
            </a:pPr>
            <a:r>
              <a:rPr lang="en-US" sz="2200">
                <a:ea typeface="ＭＳ Ｐゴシック" charset="0"/>
              </a:rPr>
              <a:t>Field Seminar Classes (throughout the year)</a:t>
            </a:r>
          </a:p>
          <a:p>
            <a:pPr lvl="1" eaLnBrk="1" hangingPunct="1">
              <a:buFont typeface="Wingdings" charset="0"/>
              <a:buChar char="§"/>
              <a:defRPr/>
            </a:pPr>
            <a:r>
              <a:rPr lang="en-US" sz="2200">
                <a:ea typeface="ＭＳ Ｐゴシック" charset="0"/>
              </a:rPr>
              <a:t>Agency Day </a:t>
            </a:r>
          </a:p>
          <a:p>
            <a:pPr lvl="1" eaLnBrk="1" hangingPunct="1">
              <a:buFont typeface="Wingdings" charset="0"/>
              <a:buChar char="§"/>
              <a:defRPr/>
            </a:pPr>
            <a:r>
              <a:rPr lang="en-US" sz="2200">
                <a:ea typeface="ＭＳ Ｐゴシック" charset="0"/>
              </a:rPr>
              <a:t>Professional conference/ research with U of M</a:t>
            </a:r>
          </a:p>
          <a:p>
            <a:pPr lvl="1" eaLnBrk="1" hangingPunct="1">
              <a:buFont typeface="Wingdings" charset="0"/>
              <a:buChar char="§"/>
              <a:defRPr/>
            </a:pPr>
            <a:r>
              <a:rPr lang="en-US" sz="2200">
                <a:ea typeface="ＭＳ Ｐゴシック" charset="0"/>
              </a:rPr>
              <a:t>Research Poster Presentations </a:t>
            </a:r>
          </a:p>
          <a:p>
            <a:pPr lvl="1" eaLnBrk="1" hangingPunct="1">
              <a:buFont typeface="Wingdings" charset="0"/>
              <a:buChar char="§"/>
              <a:defRPr/>
            </a:pPr>
            <a:r>
              <a:rPr lang="en-US" sz="2200">
                <a:ea typeface="ＭＳ Ｐゴシック" charset="0"/>
              </a:rPr>
              <a:t>Symposium </a:t>
            </a:r>
          </a:p>
          <a:p>
            <a:pPr lvl="1" eaLnBrk="1" hangingPunct="1">
              <a:buFont typeface="Wingdings" charset="0"/>
              <a:buChar char="§"/>
              <a:defRPr/>
            </a:pPr>
            <a:r>
              <a:rPr lang="en-US" sz="2200">
                <a:ea typeface="ＭＳ Ｐゴシック" charset="0"/>
              </a:rPr>
              <a:t>Grant-related trainings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Rectangle 8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5602" name="Title 1"/>
          <p:cNvSpPr>
            <a:spLocks noGrp="1"/>
          </p:cNvSpPr>
          <p:nvPr>
            <p:ph type="title"/>
          </p:nvPr>
        </p:nvSpPr>
        <p:spPr>
          <a:xfrm>
            <a:off x="958506" y="800392"/>
            <a:ext cx="10264697" cy="1212102"/>
          </a:xfrm>
        </p:spPr>
        <p:txBody>
          <a:bodyPr>
            <a:normAutofit/>
          </a:bodyPr>
          <a:lstStyle/>
          <a:p>
            <a:pPr>
              <a:defRPr/>
            </a:pPr>
            <a:r>
              <a:rPr lang="en-US" sz="4000">
                <a:solidFill>
                  <a:srgbClr val="FFFFFF"/>
                </a:solidFill>
                <a:ea typeface="ＭＳ Ｐゴシック" charset="0"/>
                <a:cs typeface="+mj-cs"/>
              </a:rPr>
              <a:t>Opportunities for Volunteer Hours</a:t>
            </a:r>
          </a:p>
        </p:txBody>
      </p:sp>
      <p:sp>
        <p:nvSpPr>
          <p:cNvPr id="25603" name="Content Placeholder 2"/>
          <p:cNvSpPr>
            <a:spLocks noGrp="1"/>
          </p:cNvSpPr>
          <p:nvPr>
            <p:ph idx="1"/>
          </p:nvPr>
        </p:nvSpPr>
        <p:spPr>
          <a:xfrm>
            <a:off x="1367624" y="2490436"/>
            <a:ext cx="9708995" cy="3567173"/>
          </a:xfrm>
        </p:spPr>
        <p:txBody>
          <a:bodyPr anchor="ctr">
            <a:normAutofit/>
          </a:bodyPr>
          <a:lstStyle/>
          <a:p>
            <a:r>
              <a:rPr lang="en-US" altLang="x-none" sz="2400" dirty="0">
                <a:ea typeface="MS PGothic" charset="-128"/>
              </a:rPr>
              <a:t>There are opportunities for students to obtain extra field hours by participating in School of Social Work activities and community-based social work activities. Ex. Social Work Day on the Hill, SSWO movies, volunteering, etc.</a:t>
            </a:r>
          </a:p>
          <a:p>
            <a:pPr>
              <a:buFontTx/>
              <a:buNone/>
            </a:pPr>
            <a:endParaRPr lang="en-US" altLang="x-none" sz="2400" dirty="0">
              <a:ea typeface="MS PGothic" charset="-128"/>
            </a:endParaRPr>
          </a:p>
          <a:p>
            <a:r>
              <a:rPr lang="en-US" altLang="x-none" sz="2400" dirty="0">
                <a:ea typeface="MS PGothic" charset="-128"/>
              </a:rPr>
              <a:t>Students are also allowed to accrue 50 hours per semester towards field in on-line modules/ CEU</a:t>
            </a:r>
            <a:r>
              <a:rPr lang="en-US" altLang="en-US" sz="2400" dirty="0">
                <a:ea typeface="MS PGothic" charset="-128"/>
              </a:rPr>
              <a:t>’</a:t>
            </a:r>
            <a:r>
              <a:rPr lang="en-US" altLang="x-none" sz="2400" dirty="0">
                <a:ea typeface="MS PGothic" charset="-128"/>
              </a:rPr>
              <a:t>s/ Professional development opportunities, social service volunteer projects.</a:t>
            </a:r>
          </a:p>
          <a:p>
            <a:pPr lvl="1"/>
            <a:r>
              <a:rPr lang="en-US" altLang="x-none" sz="2000" dirty="0">
                <a:ea typeface="MS PGothic" charset="-128"/>
              </a:rPr>
              <a:t>This is increased from the normal 25hrs/semester, due to COVID-19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55E6F-7A25-4548-9ACA-7A69D9F0AC80}"/>
              </a:ext>
            </a:extLst>
          </p:cNvPr>
          <p:cNvSpPr>
            <a:spLocks noGrp="1"/>
          </p:cNvSpPr>
          <p:nvPr>
            <p:ph type="title"/>
          </p:nvPr>
        </p:nvSpPr>
        <p:spPr/>
        <p:txBody>
          <a:bodyPr/>
          <a:lstStyle/>
          <a:p>
            <a:r>
              <a:rPr lang="en-US" dirty="0"/>
              <a:t>Internships Are…</a:t>
            </a:r>
          </a:p>
        </p:txBody>
      </p:sp>
      <p:sp>
        <p:nvSpPr>
          <p:cNvPr id="3" name="Content Placeholder 2">
            <a:extLst>
              <a:ext uri="{FF2B5EF4-FFF2-40B4-BE49-F238E27FC236}">
                <a16:creationId xmlns:a16="http://schemas.microsoft.com/office/drawing/2014/main" id="{56B608DA-1D13-445F-8266-AF61C689E7FA}"/>
              </a:ext>
            </a:extLst>
          </p:cNvPr>
          <p:cNvSpPr>
            <a:spLocks noGrp="1"/>
          </p:cNvSpPr>
          <p:nvPr>
            <p:ph idx="1"/>
          </p:nvPr>
        </p:nvSpPr>
        <p:spPr/>
        <p:txBody>
          <a:bodyPr/>
          <a:lstStyle/>
          <a:p>
            <a:r>
              <a:rPr lang="en-US" dirty="0"/>
              <a:t>More than just logging hours</a:t>
            </a:r>
          </a:p>
          <a:p>
            <a:r>
              <a:rPr lang="en-US" dirty="0"/>
              <a:t>Part of the core curriculum for the social work degree</a:t>
            </a:r>
          </a:p>
          <a:p>
            <a:r>
              <a:rPr lang="en-US" dirty="0"/>
              <a:t>Mutually agreed upon learning from experience</a:t>
            </a:r>
          </a:p>
          <a:p>
            <a:r>
              <a:rPr lang="en-US" dirty="0"/>
              <a:t>Setting the student up for success as a professional</a:t>
            </a:r>
          </a:p>
          <a:p>
            <a:pPr lvl="1"/>
            <a:r>
              <a:rPr lang="en-US" dirty="0"/>
              <a:t>Even if they already work as a professional/are using employment as field internship</a:t>
            </a:r>
          </a:p>
          <a:p>
            <a:r>
              <a:rPr lang="en-US" dirty="0"/>
              <a:t>Structured, competency-based learning</a:t>
            </a:r>
          </a:p>
        </p:txBody>
      </p:sp>
    </p:spTree>
    <p:extLst>
      <p:ext uri="{BB962C8B-B14F-4D97-AF65-F5344CB8AC3E}">
        <p14:creationId xmlns:p14="http://schemas.microsoft.com/office/powerpoint/2010/main" val="30106161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6" name="Title 1"/>
          <p:cNvSpPr>
            <a:spLocks noGrp="1"/>
          </p:cNvSpPr>
          <p:nvPr>
            <p:ph type="title"/>
          </p:nvPr>
        </p:nvSpPr>
        <p:spPr>
          <a:xfrm>
            <a:off x="838200" y="620742"/>
            <a:ext cx="10515600" cy="1325563"/>
          </a:xfrm>
        </p:spPr>
        <p:txBody>
          <a:bodyPr>
            <a:normAutofit/>
          </a:bodyPr>
          <a:lstStyle/>
          <a:p>
            <a:pPr eaLnBrk="1" hangingPunct="1">
              <a:defRPr/>
            </a:pPr>
            <a:r>
              <a:rPr lang="en-US">
                <a:solidFill>
                  <a:srgbClr val="FFFFFF"/>
                </a:solidFill>
                <a:ea typeface="ＭＳ Ｐゴシック" charset="0"/>
                <a:cs typeface="+mj-cs"/>
              </a:rPr>
              <a:t>Student Time Logs &amp; Work Hours </a:t>
            </a:r>
          </a:p>
        </p:txBody>
      </p:sp>
      <p:cxnSp>
        <p:nvCxnSpPr>
          <p:cNvPr id="74" name="Straight Connector 73">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6627" name="Content Placeholder 2"/>
          <p:cNvSpPr>
            <a:spLocks noGrp="1"/>
          </p:cNvSpPr>
          <p:nvPr>
            <p:ph sz="half" idx="1"/>
          </p:nvPr>
        </p:nvSpPr>
        <p:spPr>
          <a:xfrm>
            <a:off x="838200" y="2266345"/>
            <a:ext cx="5097780" cy="3910617"/>
          </a:xfrm>
        </p:spPr>
        <p:txBody>
          <a:bodyPr>
            <a:normAutofit lnSpcReduction="10000"/>
          </a:bodyPr>
          <a:lstStyle/>
          <a:p>
            <a:pPr eaLnBrk="1" hangingPunct="1">
              <a:defRPr/>
            </a:pPr>
            <a:r>
              <a:rPr lang="en-US" sz="2400" dirty="0">
                <a:solidFill>
                  <a:srgbClr val="FFFFFF"/>
                </a:solidFill>
                <a:ea typeface="ＭＳ Ｐゴシック" charset="0"/>
                <a:cs typeface="+mn-cs"/>
              </a:rPr>
              <a:t>Students will keep up with weekly time logs that reflect their activities and the competencies that are linked to those activities</a:t>
            </a:r>
          </a:p>
          <a:p>
            <a:pPr eaLnBrk="1" hangingPunct="1">
              <a:defRPr/>
            </a:pPr>
            <a:r>
              <a:rPr lang="en-US" sz="2400" dirty="0">
                <a:solidFill>
                  <a:srgbClr val="FFFFFF"/>
                </a:solidFill>
                <a:ea typeface="ＭＳ Ｐゴシック" charset="0"/>
                <a:cs typeface="+mn-cs"/>
              </a:rPr>
              <a:t>MSW students will reflect class/seminar hours in their time logs also</a:t>
            </a:r>
          </a:p>
          <a:p>
            <a:pPr eaLnBrk="1" hangingPunct="1">
              <a:defRPr/>
            </a:pPr>
            <a:r>
              <a:rPr lang="en-US" sz="2400" dirty="0">
                <a:solidFill>
                  <a:srgbClr val="FFFFFF"/>
                </a:solidFill>
                <a:ea typeface="ＭＳ Ｐゴシック" charset="0"/>
                <a:cs typeface="+mn-cs"/>
              </a:rPr>
              <a:t>Field instructors should sign the time logs weekly, as soon as possible after student submits them (IPT should send automated email when this happens)</a:t>
            </a:r>
          </a:p>
        </p:txBody>
      </p:sp>
      <p:sp>
        <p:nvSpPr>
          <p:cNvPr id="2" name="Content Placeholder 1">
            <a:extLst>
              <a:ext uri="{FF2B5EF4-FFF2-40B4-BE49-F238E27FC236}">
                <a16:creationId xmlns:a16="http://schemas.microsoft.com/office/drawing/2014/main" id="{560C4954-4383-49E7-A842-9F65A965956E}"/>
              </a:ext>
            </a:extLst>
          </p:cNvPr>
          <p:cNvSpPr>
            <a:spLocks noGrp="1"/>
          </p:cNvSpPr>
          <p:nvPr>
            <p:ph sz="half" idx="2"/>
          </p:nvPr>
        </p:nvSpPr>
        <p:spPr>
          <a:xfrm>
            <a:off x="6256020" y="2266345"/>
            <a:ext cx="5097780" cy="3910618"/>
          </a:xfrm>
        </p:spPr>
        <p:txBody>
          <a:bodyPr>
            <a:normAutofit lnSpcReduction="10000"/>
          </a:bodyPr>
          <a:lstStyle/>
          <a:p>
            <a:r>
              <a:rPr lang="en-US" altLang="x-none" sz="2200">
                <a:solidFill>
                  <a:srgbClr val="FFFFFF"/>
                </a:solidFill>
                <a:ea typeface="MS PGothic" charset="-128"/>
              </a:rPr>
              <a:t>The required number of hours for a scheduled field day is 7-1/2 but can vary by agency/institution. Student plan for less than four (4) hours at-a-time at the field site.   </a:t>
            </a:r>
          </a:p>
          <a:p>
            <a:r>
              <a:rPr lang="en-US" altLang="x-none" sz="2200">
                <a:solidFill>
                  <a:srgbClr val="FFFFFF"/>
                </a:solidFill>
                <a:ea typeface="MS PGothic" charset="-128"/>
              </a:rPr>
              <a:t>The exceptions to this are illness of the student, or important personal matters, that require one to leave the site unexpectedly.  Such absences should not happen regularly, and should become matter for corrective action if this privilege is abused.</a:t>
            </a:r>
          </a:p>
          <a:p>
            <a:endParaRPr lang="en-US" sz="2200">
              <a:solidFill>
                <a:srgbClr val="FFFFFF"/>
              </a:solidFill>
            </a:endParaRPr>
          </a:p>
        </p:txBody>
      </p:sp>
    </p:spTree>
  </p:cSld>
  <p:clrMapOvr>
    <a:overrideClrMapping bg1="dk1" tx1="lt1" bg2="dk2" tx2="lt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Rectangle 8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8674" name="Title 1"/>
          <p:cNvSpPr>
            <a:spLocks noGrp="1"/>
          </p:cNvSpPr>
          <p:nvPr>
            <p:ph type="title"/>
          </p:nvPr>
        </p:nvSpPr>
        <p:spPr>
          <a:xfrm>
            <a:off x="958506" y="800392"/>
            <a:ext cx="10264697" cy="1212102"/>
          </a:xfrm>
        </p:spPr>
        <p:txBody>
          <a:bodyPr>
            <a:normAutofit/>
          </a:bodyPr>
          <a:lstStyle/>
          <a:p>
            <a:pPr>
              <a:defRPr/>
            </a:pPr>
            <a:r>
              <a:rPr lang="en-US" sz="4000">
                <a:solidFill>
                  <a:srgbClr val="FFFFFF"/>
                </a:solidFill>
                <a:ea typeface="ＭＳ Ｐゴシック" charset="0"/>
                <a:cs typeface="+mj-cs"/>
              </a:rPr>
              <a:t>Work Hours (cont.)</a:t>
            </a:r>
          </a:p>
        </p:txBody>
      </p:sp>
      <p:sp>
        <p:nvSpPr>
          <p:cNvPr id="28675" name="Content Placeholder 2"/>
          <p:cNvSpPr>
            <a:spLocks noGrp="1"/>
          </p:cNvSpPr>
          <p:nvPr>
            <p:ph idx="1"/>
          </p:nvPr>
        </p:nvSpPr>
        <p:spPr>
          <a:xfrm>
            <a:off x="1367624" y="2490436"/>
            <a:ext cx="9708995" cy="3567173"/>
          </a:xfrm>
        </p:spPr>
        <p:txBody>
          <a:bodyPr anchor="ctr">
            <a:normAutofit/>
          </a:bodyPr>
          <a:lstStyle/>
          <a:p>
            <a:r>
              <a:rPr lang="en-US" altLang="x-none" sz="2400" dirty="0">
                <a:ea typeface="MS PGothic" charset="-128"/>
              </a:rPr>
              <a:t>Appropriate use of field placement hours includes preparation done for contact with the client(s), process recording, summaries done for agency/institution purposes, staff conferences, supervisory sessions, other meetings that are part of the learning experience, travel time to and from client contacts, and work on related seminar assignments (particularly the behavior change project/case assessment/critical thinking proposal).</a:t>
            </a:r>
          </a:p>
          <a:p>
            <a:endParaRPr lang="en-US" altLang="x-none" sz="2400" dirty="0">
              <a:ea typeface="MS PGothic" charset="-128"/>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4105" y="315510"/>
            <a:ext cx="4977976" cy="1454051"/>
          </a:xfrm>
        </p:spPr>
        <p:txBody>
          <a:bodyPr>
            <a:normAutofit/>
          </a:bodyPr>
          <a:lstStyle/>
          <a:p>
            <a:pPr>
              <a:defRPr/>
            </a:pPr>
            <a:r>
              <a:rPr lang="en-US" dirty="0">
                <a:solidFill>
                  <a:srgbClr val="000000"/>
                </a:solidFill>
              </a:rPr>
              <a:t>Supervision</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Fabric Report Library">
            <a:extLst>
              <a:ext uri="{FF2B5EF4-FFF2-40B4-BE49-F238E27FC236}">
                <a16:creationId xmlns:a16="http://schemas.microsoft.com/office/drawing/2014/main" id="{95A66218-8B00-4C97-BB1D-C8D297141D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254" y="1629089"/>
            <a:ext cx="3620021" cy="3620021"/>
          </a:xfrm>
          <a:prstGeom prst="rect">
            <a:avLst/>
          </a:prstGeom>
        </p:spPr>
      </p:pic>
      <p:sp>
        <p:nvSpPr>
          <p:cNvPr id="3" name="Content Placeholder 2"/>
          <p:cNvSpPr>
            <a:spLocks noGrp="1"/>
          </p:cNvSpPr>
          <p:nvPr>
            <p:ph idx="1"/>
          </p:nvPr>
        </p:nvSpPr>
        <p:spPr>
          <a:xfrm>
            <a:off x="5360894" y="1353671"/>
            <a:ext cx="6499412" cy="4707301"/>
          </a:xfrm>
        </p:spPr>
        <p:txBody>
          <a:bodyPr anchor="ctr">
            <a:normAutofit/>
          </a:bodyPr>
          <a:lstStyle/>
          <a:p>
            <a:pPr>
              <a:defRPr/>
            </a:pPr>
            <a:r>
              <a:rPr lang="en-US" sz="2000" dirty="0">
                <a:solidFill>
                  <a:srgbClr val="000000"/>
                </a:solidFill>
              </a:rPr>
              <a:t>Students should meet with and be supervised by the Field Instructor at least one hour a week</a:t>
            </a:r>
          </a:p>
          <a:p>
            <a:pPr lvl="1">
              <a:defRPr/>
            </a:pPr>
            <a:r>
              <a:rPr lang="en-US" sz="1800" i="1" dirty="0">
                <a:solidFill>
                  <a:srgbClr val="000000"/>
                </a:solidFill>
              </a:rPr>
              <a:t>If you are a FI but not a social worker, you still need to meet with your student for on-site supervision despite the student getting SW supervision from a faculty member.</a:t>
            </a:r>
          </a:p>
          <a:p>
            <a:pPr>
              <a:defRPr/>
            </a:pPr>
            <a:r>
              <a:rPr lang="en-US" sz="2000" dirty="0">
                <a:solidFill>
                  <a:srgbClr val="000000"/>
                </a:solidFill>
              </a:rPr>
              <a:t>Faculty from the School of Social Work will provide regular student supervision for agencies that do not have a social worker on staff </a:t>
            </a:r>
          </a:p>
          <a:p>
            <a:pPr>
              <a:defRPr/>
            </a:pPr>
            <a:r>
              <a:rPr lang="en-US" sz="2000" dirty="0">
                <a:solidFill>
                  <a:srgbClr val="000000"/>
                </a:solidFill>
              </a:rPr>
              <a:t>As part of the CSWE accreditation standards, every Agency Field Instructor should have a Resume and Field Instructor Information Sheet on file with the School of Social Work.</a:t>
            </a:r>
          </a:p>
          <a:p>
            <a:pPr>
              <a:defRPr/>
            </a:pPr>
            <a:r>
              <a:rPr lang="en-US" sz="2000" dirty="0">
                <a:solidFill>
                  <a:srgbClr val="000000"/>
                </a:solidFill>
              </a:rPr>
              <a:t>Group Supervision is provided by SSW faculty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98468" y="885651"/>
            <a:ext cx="3229803" cy="4624603"/>
          </a:xfrm>
        </p:spPr>
        <p:txBody>
          <a:bodyPr>
            <a:normAutofit/>
          </a:bodyPr>
          <a:lstStyle/>
          <a:p>
            <a:pPr>
              <a:defRPr/>
            </a:pPr>
            <a:r>
              <a:rPr lang="en-US" dirty="0">
                <a:solidFill>
                  <a:srgbClr val="FFFFFF"/>
                </a:solidFill>
                <a:ea typeface="ＭＳ Ｐゴシック" charset="0"/>
              </a:rPr>
              <a:t>Addressing Student Concerns</a:t>
            </a:r>
            <a:endParaRPr lang="en-US" dirty="0">
              <a:solidFill>
                <a:srgbClr val="FFFFFF"/>
              </a:solidFill>
            </a:endParaRPr>
          </a:p>
        </p:txBody>
      </p:sp>
      <p:sp>
        <p:nvSpPr>
          <p:cNvPr id="23" name="Content Placeholder 2"/>
          <p:cNvSpPr>
            <a:spLocks noGrp="1"/>
          </p:cNvSpPr>
          <p:nvPr>
            <p:ph idx="1"/>
          </p:nvPr>
        </p:nvSpPr>
        <p:spPr>
          <a:xfrm>
            <a:off x="4978708" y="698802"/>
            <a:ext cx="6525220" cy="5251646"/>
          </a:xfrm>
        </p:spPr>
        <p:txBody>
          <a:bodyPr anchor="ctr">
            <a:normAutofit/>
          </a:bodyPr>
          <a:lstStyle/>
          <a:p>
            <a:r>
              <a:rPr lang="en-US" altLang="x-none" sz="2000" dirty="0">
                <a:ea typeface="MS PGothic" charset="-128"/>
              </a:rPr>
              <a:t>Create a documentation system for all your student interns. It can be as simple as a note pad or more complex like a file system. This will allow you to track observed patterns in performance and help in the overall evaluation process at the end of each semester. </a:t>
            </a:r>
          </a:p>
          <a:p>
            <a:r>
              <a:rPr lang="en-US" altLang="x-none" sz="2000" dirty="0">
                <a:ea typeface="MS PGothic" charset="-128"/>
              </a:rPr>
              <a:t>Identify and address the issue at first sign. </a:t>
            </a:r>
          </a:p>
          <a:p>
            <a:r>
              <a:rPr lang="en-US" altLang="x-none" sz="2000" dirty="0">
                <a:ea typeface="MS PGothic" charset="-128"/>
              </a:rPr>
              <a:t>Early intervention is essential. </a:t>
            </a:r>
          </a:p>
          <a:p>
            <a:pPr lvl="1"/>
            <a:r>
              <a:rPr lang="en-US" altLang="x-none" sz="1600" dirty="0">
                <a:ea typeface="MS PGothic" charset="-128"/>
              </a:rPr>
              <a:t>Reach out to your liaison and/or field director.</a:t>
            </a:r>
          </a:p>
          <a:p>
            <a:r>
              <a:rPr lang="en-US" altLang="x-none" sz="2000" dirty="0">
                <a:ea typeface="MS PGothic" charset="-128"/>
              </a:rPr>
              <a:t>Every effort is made to assure that students</a:t>
            </a:r>
            <a:r>
              <a:rPr lang="en-US" altLang="en-US" sz="2000" dirty="0">
                <a:ea typeface="MS PGothic" charset="-128"/>
              </a:rPr>
              <a:t>’</a:t>
            </a:r>
            <a:r>
              <a:rPr lang="en-US" altLang="x-none" sz="2000" dirty="0">
                <a:ea typeface="MS PGothic" charset="-128"/>
              </a:rPr>
              <a:t> rights to due process are </a:t>
            </a:r>
            <a:r>
              <a:rPr lang="en-US" altLang="x-none" sz="2000" i="1" dirty="0">
                <a:ea typeface="MS PGothic" charset="-128"/>
              </a:rPr>
              <a:t>protected, </a:t>
            </a:r>
            <a:r>
              <a:rPr lang="en-US" altLang="x-none" sz="2000" dirty="0">
                <a:ea typeface="MS PGothic" charset="-128"/>
              </a:rPr>
              <a:t>as well as </a:t>
            </a:r>
            <a:r>
              <a:rPr lang="en-US" altLang="x-none" sz="2000" i="1" dirty="0">
                <a:ea typeface="MS PGothic" charset="-128"/>
              </a:rPr>
              <a:t>protecting </a:t>
            </a:r>
            <a:r>
              <a:rPr lang="en-US" altLang="x-none" sz="2000" dirty="0">
                <a:ea typeface="MS PGothic" charset="-128"/>
              </a:rPr>
              <a:t>the interests of the agency and client. </a:t>
            </a:r>
          </a:p>
          <a:p>
            <a:r>
              <a:rPr lang="en-US" altLang="x-none" sz="2000" dirty="0">
                <a:ea typeface="MS PGothic" charset="-128"/>
              </a:rPr>
              <a:t>Allow the student time for corrective action and for resolution. </a:t>
            </a:r>
          </a:p>
          <a:p>
            <a:r>
              <a:rPr lang="en-US" altLang="x-none" sz="2000" dirty="0">
                <a:ea typeface="MS PGothic" charset="-128"/>
              </a:rPr>
              <a:t>Assess recent progress (within 2 weeks) with continued documentation. </a:t>
            </a:r>
          </a:p>
          <a:p>
            <a:r>
              <a:rPr lang="en-US" altLang="x-none" sz="2000" dirty="0">
                <a:ea typeface="MS PGothic" charset="-128"/>
              </a:rPr>
              <a:t>Evaluate response.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98468" y="885651"/>
            <a:ext cx="3229803" cy="4624603"/>
          </a:xfrm>
        </p:spPr>
        <p:txBody>
          <a:bodyPr>
            <a:normAutofit/>
          </a:bodyPr>
          <a:lstStyle/>
          <a:p>
            <a:pPr>
              <a:defRPr/>
            </a:pPr>
            <a:r>
              <a:rPr lang="en-US">
                <a:solidFill>
                  <a:srgbClr val="FFFFFF"/>
                </a:solidFill>
                <a:ea typeface="ＭＳ Ｐゴシック" charset="0"/>
                <a:cs typeface="+mj-cs"/>
              </a:rPr>
              <a:t>Addressing Student Concerns (cont.)</a:t>
            </a:r>
          </a:p>
        </p:txBody>
      </p:sp>
      <p:sp>
        <p:nvSpPr>
          <p:cNvPr id="3" name="Content Placeholder 2"/>
          <p:cNvSpPr>
            <a:spLocks noGrp="1"/>
          </p:cNvSpPr>
          <p:nvPr>
            <p:ph idx="1"/>
          </p:nvPr>
        </p:nvSpPr>
        <p:spPr>
          <a:xfrm>
            <a:off x="4978708" y="885651"/>
            <a:ext cx="6525220" cy="5199681"/>
          </a:xfrm>
        </p:spPr>
        <p:txBody>
          <a:bodyPr anchor="ctr">
            <a:normAutofit/>
          </a:bodyPr>
          <a:lstStyle/>
          <a:p>
            <a:pPr>
              <a:defRPr/>
            </a:pPr>
            <a:r>
              <a:rPr lang="en-US" sz="1800" dirty="0">
                <a:ea typeface="ＭＳ Ｐゴシック" charset="0"/>
              </a:rPr>
              <a:t>If concerns arise with a student, please attempt to directly address them with him/her. If you would like support, the Field Liaison and/or Field Director can assist you with addressing student concerns.</a:t>
            </a:r>
          </a:p>
          <a:p>
            <a:pPr>
              <a:defRPr/>
            </a:pPr>
            <a:r>
              <a:rPr lang="en-US" sz="1800" dirty="0">
                <a:ea typeface="ＭＳ Ｐゴシック" charset="0"/>
              </a:rPr>
              <a:t>If concerns persist, directly contact the Field Director to discuss next steps.</a:t>
            </a:r>
          </a:p>
          <a:p>
            <a:pPr lvl="1">
              <a:defRPr/>
            </a:pPr>
            <a:r>
              <a:rPr lang="en-US" sz="1800" b="1" i="1" dirty="0"/>
              <a:t>It is important to remember that you are not alone</a:t>
            </a:r>
          </a:p>
          <a:p>
            <a:pPr marL="0" indent="0">
              <a:buNone/>
              <a:defRPr/>
            </a:pPr>
            <a:r>
              <a:rPr lang="en-US" sz="2200" dirty="0"/>
              <a:t>Possible outcomes: </a:t>
            </a:r>
          </a:p>
          <a:p>
            <a:pPr marL="342900" indent="-342900">
              <a:buFont typeface="+mj-lt"/>
              <a:buAutoNum type="arabicPeriod"/>
              <a:defRPr/>
            </a:pPr>
            <a:r>
              <a:rPr lang="en-US" sz="1800" dirty="0"/>
              <a:t>Identified problems are resolved and placement continues. </a:t>
            </a:r>
          </a:p>
          <a:p>
            <a:pPr marL="342900" indent="-342900">
              <a:buFont typeface="+mj-lt"/>
              <a:buAutoNum type="arabicPeriod"/>
              <a:defRPr/>
            </a:pPr>
            <a:r>
              <a:rPr lang="en-US" sz="1800" dirty="0"/>
              <a:t>Identified problem continues and a formal conference is scheduled. </a:t>
            </a:r>
          </a:p>
          <a:p>
            <a:pPr marL="342900" indent="-342900">
              <a:buFont typeface="+mj-lt"/>
              <a:buAutoNum type="arabicPeriod"/>
              <a:defRPr/>
            </a:pPr>
            <a:r>
              <a:rPr lang="en-US" sz="1800" dirty="0"/>
              <a:t>In extenuating circumstances or at the request of the agency, the student will be reassigned to a new field agency (or possibly dismissed from field and the program depending on the severity of the issue).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Rectangle 8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9698" name="Title 1"/>
          <p:cNvSpPr>
            <a:spLocks noGrp="1"/>
          </p:cNvSpPr>
          <p:nvPr>
            <p:ph type="title"/>
          </p:nvPr>
        </p:nvSpPr>
        <p:spPr>
          <a:xfrm>
            <a:off x="958506" y="800392"/>
            <a:ext cx="10264697" cy="1212102"/>
          </a:xfrm>
        </p:spPr>
        <p:txBody>
          <a:bodyPr>
            <a:normAutofit/>
          </a:bodyPr>
          <a:lstStyle/>
          <a:p>
            <a:pPr eaLnBrk="1" hangingPunct="1">
              <a:defRPr/>
            </a:pPr>
            <a:r>
              <a:rPr lang="en-US" sz="4000">
                <a:solidFill>
                  <a:srgbClr val="FFFFFF"/>
                </a:solidFill>
                <a:ea typeface="ＭＳ Ｐゴシック" charset="0"/>
                <a:cs typeface="+mj-cs"/>
              </a:rPr>
              <a:t>Liaison Visits</a:t>
            </a:r>
          </a:p>
        </p:txBody>
      </p:sp>
      <p:sp>
        <p:nvSpPr>
          <p:cNvPr id="29699" name="Content Placeholder 2"/>
          <p:cNvSpPr>
            <a:spLocks noGrp="1"/>
          </p:cNvSpPr>
          <p:nvPr>
            <p:ph idx="1"/>
          </p:nvPr>
        </p:nvSpPr>
        <p:spPr>
          <a:xfrm>
            <a:off x="1367624" y="2177172"/>
            <a:ext cx="9708995" cy="4241557"/>
          </a:xfrm>
        </p:spPr>
        <p:txBody>
          <a:bodyPr anchor="ctr">
            <a:normAutofit/>
          </a:bodyPr>
          <a:lstStyle/>
          <a:p>
            <a:pPr eaLnBrk="1" hangingPunct="1">
              <a:defRPr/>
            </a:pPr>
            <a:r>
              <a:rPr lang="en-US" sz="2000" dirty="0">
                <a:ea typeface="ＭＳ Ｐゴシック" charset="0"/>
              </a:rPr>
              <a:t>The faculty liaison serves as a consultant to field instructors and ensures the educational integrity of the field experience for his/her respective students. </a:t>
            </a:r>
          </a:p>
          <a:p>
            <a:pPr eaLnBrk="1" hangingPunct="1">
              <a:defRPr/>
            </a:pPr>
            <a:r>
              <a:rPr lang="en-US" sz="2000" dirty="0">
                <a:ea typeface="ＭＳ Ｐゴシック" charset="0"/>
              </a:rPr>
              <a:t>The faculty liaison also serves as a mediator/problem solver when conflicts/concerns may arise between the agency and/or the field instructor and the student. If a conflict/concern does arise the Liaison and/or Field Director will assist by completing a </a:t>
            </a:r>
            <a:r>
              <a:rPr lang="en-US" sz="2000" b="1" dirty="0">
                <a:ea typeface="ＭＳ Ｐゴシック" charset="0"/>
              </a:rPr>
              <a:t>Problem in Field Form</a:t>
            </a:r>
            <a:r>
              <a:rPr lang="en-US" sz="2000" dirty="0">
                <a:ea typeface="ＭＳ Ｐゴシック" charset="0"/>
              </a:rPr>
              <a:t>.</a:t>
            </a:r>
          </a:p>
          <a:p>
            <a:pPr eaLnBrk="1" hangingPunct="1">
              <a:defRPr/>
            </a:pPr>
            <a:r>
              <a:rPr lang="en-US" sz="2000" dirty="0">
                <a:ea typeface="ＭＳ Ｐゴシック" charset="0"/>
              </a:rPr>
              <a:t>Field Liaison visits should happen (at a minimum) once a semester and they will complete a </a:t>
            </a:r>
            <a:r>
              <a:rPr lang="en-US" sz="2000" b="1" dirty="0">
                <a:ea typeface="ＭＳ Ｐゴシック" charset="0"/>
              </a:rPr>
              <a:t>Field Consultation Report Form</a:t>
            </a:r>
          </a:p>
          <a:p>
            <a:pPr>
              <a:defRPr/>
            </a:pPr>
            <a:r>
              <a:rPr lang="en-US" sz="2000" dirty="0">
                <a:ea typeface="ＭＳ Ｐゴシック" charset="0"/>
              </a:rPr>
              <a:t>The Field Liaison provides an evaluation of the field placement at the end of the semester and makes recommendations about placement planning with the respective agency/institution for subsequent semesters. </a:t>
            </a:r>
          </a:p>
          <a:p>
            <a:pPr eaLnBrk="1" hangingPunct="1">
              <a:defRPr/>
            </a:pPr>
            <a:endParaRPr lang="en-US" sz="2000" dirty="0">
              <a:ea typeface="ＭＳ Ｐゴシック"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p:nvPr>
        </p:nvSpPr>
        <p:spPr>
          <a:xfrm>
            <a:off x="2438400" y="1066800"/>
            <a:ext cx="7391400" cy="9906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r>
              <a:rPr lang="en-US" sz="3200" dirty="0">
                <a:ea typeface="ＭＳ Ｐゴシック" charset="0"/>
              </a:rPr>
              <a:t>Intern Placement Tracking (IPT) </a:t>
            </a:r>
          </a:p>
        </p:txBody>
      </p:sp>
      <p:sp>
        <p:nvSpPr>
          <p:cNvPr id="30723" name="Subtitle 2"/>
          <p:cNvSpPr>
            <a:spLocks noGrp="1"/>
          </p:cNvSpPr>
          <p:nvPr>
            <p:ph type="subTitle" idx="1"/>
          </p:nvPr>
        </p:nvSpPr>
        <p:spPr>
          <a:xfrm>
            <a:off x="2438400" y="2209800"/>
            <a:ext cx="7391400" cy="9906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r>
              <a:rPr lang="en-US" dirty="0">
                <a:ea typeface="ＭＳ Ｐゴシック" charset="0"/>
                <a:cs typeface="+mn-cs"/>
              </a:rPr>
              <a:t>Both BA and MSW Programs</a:t>
            </a:r>
          </a:p>
          <a:p>
            <a:pPr eaLnBrk="1" hangingPunct="1">
              <a:defRPr/>
            </a:pPr>
            <a:r>
              <a:rPr lang="en-US" sz="2000" dirty="0">
                <a:ea typeface="ＭＳ Ｐゴシック" charset="0"/>
              </a:rPr>
              <a:t>Cherry Malone </a:t>
            </a:r>
            <a:endParaRPr lang="en-US" sz="2000" dirty="0">
              <a:ea typeface="ＭＳ Ｐゴシック" charset="0"/>
              <a:cs typeface="+mn-cs"/>
            </a:endParaRPr>
          </a:p>
        </p:txBody>
      </p:sp>
      <p:pic>
        <p:nvPicPr>
          <p:cNvPr id="5325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810000"/>
            <a:ext cx="3657600"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ＭＳ Ｐゴシック" charset="0"/>
                <a:cs typeface="+mj-cs"/>
              </a:rPr>
              <a:t>Intern Placement Tracking</a:t>
            </a:r>
          </a:p>
        </p:txBody>
      </p:sp>
      <p:sp>
        <p:nvSpPr>
          <p:cNvPr id="3" name="Content Placeholder 2"/>
          <p:cNvSpPr>
            <a:spLocks noGrp="1"/>
          </p:cNvSpPr>
          <p:nvPr>
            <p:ph idx="1"/>
          </p:nvPr>
        </p:nvSpPr>
        <p:spPr/>
        <p:txBody>
          <a:bodyPr/>
          <a:lstStyle/>
          <a:p>
            <a:pPr marL="0" indent="0">
              <a:buNone/>
            </a:pPr>
            <a:r>
              <a:rPr lang="en-US" altLang="x-none">
                <a:ea typeface="MS PGothic" charset="-128"/>
              </a:rPr>
              <a:t>The Intern Placement Tracking (IPT) system is a web-based practicum monitoring system designed to keep track of students placed in internship programs with various agencies. The University of Memphis Department of Social Work implemented IPT in order to more effectively track student placements. IPT also provides a paperless solution for tracking and archiving online field forms. </a:t>
            </a:r>
          </a:p>
          <a:p>
            <a:pPr marL="0" indent="0">
              <a:buNone/>
            </a:pPr>
            <a:endParaRPr lang="en-US" altLang="x-none">
              <a:ea typeface="MS PGothic" charset="-128"/>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ＭＳ Ｐゴシック" charset="0"/>
                <a:cs typeface="+mj-cs"/>
              </a:rPr>
              <a:t>Agency Information</a:t>
            </a:r>
          </a:p>
        </p:txBody>
      </p:sp>
      <p:sp>
        <p:nvSpPr>
          <p:cNvPr id="3" name="Content Placeholder 2"/>
          <p:cNvSpPr>
            <a:spLocks noGrp="1"/>
          </p:cNvSpPr>
          <p:nvPr>
            <p:ph idx="1"/>
          </p:nvPr>
        </p:nvSpPr>
        <p:spPr/>
        <p:txBody>
          <a:bodyPr/>
          <a:lstStyle/>
          <a:p>
            <a:pPr marL="0" indent="0">
              <a:buNone/>
              <a:defRPr/>
            </a:pPr>
            <a:r>
              <a:rPr lang="en-US" sz="1400" dirty="0">
                <a:ea typeface="ＭＳ Ｐゴシック" charset="0"/>
              </a:rPr>
              <a:t>In IPT, every agency is also in the system. Students can see information about the different agencies. One person has access to view/edit information regarding their agency. </a:t>
            </a:r>
          </a:p>
          <a:p>
            <a:pPr marL="0" indent="0">
              <a:buNone/>
              <a:defRPr/>
            </a:pPr>
            <a:r>
              <a:rPr lang="en-US" sz="1400" dirty="0">
                <a:ea typeface="ＭＳ Ｐゴシック" charset="0"/>
              </a:rPr>
              <a:t>1. If you have access to edit your agency, there will be more than one tab on the homepage, Agency Detail tab </a:t>
            </a:r>
          </a:p>
          <a:p>
            <a:pPr marL="0" indent="0">
              <a:buNone/>
              <a:defRPr/>
            </a:pPr>
            <a:r>
              <a:rPr lang="en-US" sz="1400" dirty="0">
                <a:ea typeface="ＭＳ Ｐゴシック" charset="0"/>
              </a:rPr>
              <a:t>2. To view/edit the agency, click on Agency Detail tab </a:t>
            </a:r>
          </a:p>
          <a:p>
            <a:pPr marL="0" indent="0">
              <a:buNone/>
              <a:defRPr/>
            </a:pPr>
            <a:endParaRPr lang="en-US" sz="2000" dirty="0">
              <a:ea typeface="ＭＳ Ｐゴシック" charset="0"/>
            </a:endParaRPr>
          </a:p>
        </p:txBody>
      </p:sp>
      <p:pic>
        <p:nvPicPr>
          <p:cNvPr id="55299" name="Picture 3" descr="Screen Shot 2015-07-22 at 1.24.57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895601"/>
            <a:ext cx="91440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ＭＳ Ｐゴシック" charset="0"/>
                <a:cs typeface="+mj-cs"/>
              </a:rPr>
              <a:t>Field Instructor Information</a:t>
            </a:r>
          </a:p>
        </p:txBody>
      </p:sp>
      <p:sp>
        <p:nvSpPr>
          <p:cNvPr id="3" name="Content Placeholder 2"/>
          <p:cNvSpPr>
            <a:spLocks noGrp="1"/>
          </p:cNvSpPr>
          <p:nvPr>
            <p:ph idx="1"/>
          </p:nvPr>
        </p:nvSpPr>
        <p:spPr/>
        <p:txBody>
          <a:bodyPr/>
          <a:lstStyle/>
          <a:p>
            <a:r>
              <a:rPr lang="en-US" altLang="x-none" sz="1200">
                <a:ea typeface="MS PGothic" charset="-128"/>
              </a:rPr>
              <a:t>From the Homepage, click on Field Instructor Detail tab. Information is completed per the field instructor application.</a:t>
            </a:r>
            <a:br>
              <a:rPr lang="en-US" altLang="x-none" sz="1200">
                <a:ea typeface="MS PGothic" charset="-128"/>
              </a:rPr>
            </a:br>
            <a:r>
              <a:rPr lang="en-US" altLang="x-none" sz="1200">
                <a:ea typeface="MS PGothic" charset="-128"/>
              </a:rPr>
              <a:t>*Feel free to update information and please add a picture.</a:t>
            </a:r>
            <a:br>
              <a:rPr lang="en-US" altLang="x-none" sz="1200">
                <a:ea typeface="MS PGothic" charset="-128"/>
              </a:rPr>
            </a:br>
            <a:r>
              <a:rPr lang="en-US" altLang="x-none" sz="1200">
                <a:ea typeface="MS PGothic" charset="-128"/>
              </a:rPr>
              <a:t>*Please remember to click the </a:t>
            </a:r>
            <a:r>
              <a:rPr lang="en-US" altLang="en-US" sz="1200">
                <a:ea typeface="MS PGothic" charset="-128"/>
              </a:rPr>
              <a:t>“</a:t>
            </a:r>
            <a:r>
              <a:rPr lang="en-US" altLang="x-none" sz="1200">
                <a:ea typeface="MS PGothic" charset="-128"/>
              </a:rPr>
              <a:t>save</a:t>
            </a:r>
            <a:r>
              <a:rPr lang="en-US" altLang="en-US" sz="1200">
                <a:ea typeface="MS PGothic" charset="-128"/>
              </a:rPr>
              <a:t>”</a:t>
            </a:r>
            <a:r>
              <a:rPr lang="en-US" altLang="x-none" sz="1200">
                <a:ea typeface="MS PGothic" charset="-128"/>
              </a:rPr>
              <a:t> button when you are done making changes. </a:t>
            </a:r>
          </a:p>
          <a:p>
            <a:pPr>
              <a:buFontTx/>
              <a:buNone/>
            </a:pPr>
            <a:endParaRPr lang="en-US" altLang="x-none" sz="1600">
              <a:ea typeface="MS PGothic" charset="-128"/>
            </a:endParaRPr>
          </a:p>
        </p:txBody>
      </p:sp>
      <p:pic>
        <p:nvPicPr>
          <p:cNvPr id="56323" name="Picture 3" descr="Screen Shot 2015-07-22 at 11.44.16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362200"/>
            <a:ext cx="8809038" cy="358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BD1B7-6EEB-49C6-A550-8DF6B4CFD0C1}"/>
              </a:ext>
            </a:extLst>
          </p:cNvPr>
          <p:cNvSpPr>
            <a:spLocks noGrp="1"/>
          </p:cNvSpPr>
          <p:nvPr>
            <p:ph type="title"/>
          </p:nvPr>
        </p:nvSpPr>
        <p:spPr/>
        <p:txBody>
          <a:bodyPr/>
          <a:lstStyle/>
          <a:p>
            <a:r>
              <a:rPr lang="en-US" dirty="0"/>
              <a:t>Employment Internships with COVID-19 Policies</a:t>
            </a:r>
          </a:p>
        </p:txBody>
      </p:sp>
      <p:sp>
        <p:nvSpPr>
          <p:cNvPr id="3" name="Content Placeholder 2">
            <a:extLst>
              <a:ext uri="{FF2B5EF4-FFF2-40B4-BE49-F238E27FC236}">
                <a16:creationId xmlns:a16="http://schemas.microsoft.com/office/drawing/2014/main" id="{D8EA774E-433B-429B-8DD2-22D1DE701DC2}"/>
              </a:ext>
            </a:extLst>
          </p:cNvPr>
          <p:cNvSpPr>
            <a:spLocks noGrp="1"/>
          </p:cNvSpPr>
          <p:nvPr>
            <p:ph idx="1"/>
          </p:nvPr>
        </p:nvSpPr>
        <p:spPr/>
        <p:txBody>
          <a:bodyPr/>
          <a:lstStyle/>
          <a:p>
            <a:r>
              <a:rPr lang="en-US" dirty="0"/>
              <a:t>Employment internships should still have the student looking through the lens of a student/intern, NOT as an employee. </a:t>
            </a:r>
          </a:p>
          <a:p>
            <a:r>
              <a:rPr lang="en-US" dirty="0"/>
              <a:t>If you are supervising an employee as an intern, make sure to evaluate them as a student learner</a:t>
            </a:r>
          </a:p>
          <a:p>
            <a:r>
              <a:rPr lang="en-US" dirty="0"/>
              <a:t>COVID-19 policy change, valid until May 2022:</a:t>
            </a:r>
          </a:p>
          <a:p>
            <a:pPr lvl="1"/>
            <a:r>
              <a:rPr lang="en-US" dirty="0"/>
              <a:t>Students using employment as internship can log employment hours as internship hours (normally they have to be separate)</a:t>
            </a:r>
          </a:p>
          <a:p>
            <a:pPr lvl="1"/>
            <a:r>
              <a:rPr lang="en-US" dirty="0"/>
              <a:t>Field instructor can be employment supervisor</a:t>
            </a:r>
          </a:p>
          <a:p>
            <a:pPr lvl="1"/>
            <a:r>
              <a:rPr lang="en-US" dirty="0"/>
              <a:t>Supervision time needs to be </a:t>
            </a:r>
            <a:r>
              <a:rPr lang="en-US" b="1" dirty="0"/>
              <a:t>separate</a:t>
            </a:r>
            <a:r>
              <a:rPr lang="en-US" dirty="0"/>
              <a:t> for internship vs. employment supervision</a:t>
            </a:r>
          </a:p>
        </p:txBody>
      </p:sp>
    </p:spTree>
    <p:extLst>
      <p:ext uri="{BB962C8B-B14F-4D97-AF65-F5344CB8AC3E}">
        <p14:creationId xmlns:p14="http://schemas.microsoft.com/office/powerpoint/2010/main" val="34694080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ＭＳ Ｐゴシック" charset="0"/>
                <a:cs typeface="+mj-cs"/>
              </a:rPr>
              <a:t>Utilizing and Tracking Forms</a:t>
            </a:r>
          </a:p>
        </p:txBody>
      </p:sp>
      <p:sp>
        <p:nvSpPr>
          <p:cNvPr id="3" name="Content Placeholder 2"/>
          <p:cNvSpPr>
            <a:spLocks noGrp="1"/>
          </p:cNvSpPr>
          <p:nvPr>
            <p:ph idx="1"/>
          </p:nvPr>
        </p:nvSpPr>
        <p:spPr/>
        <p:txBody>
          <a:bodyPr/>
          <a:lstStyle/>
          <a:p>
            <a:pPr>
              <a:defRPr/>
            </a:pPr>
            <a:r>
              <a:rPr lang="en-US" sz="2000" dirty="0">
                <a:ea typeface="ＭＳ Ｐゴシック" charset="0"/>
              </a:rPr>
              <a:t>Through the IPT database, forms will be released to the student. If there are due dates, it will be stated in the forms section.</a:t>
            </a:r>
          </a:p>
          <a:p>
            <a:pPr>
              <a:defRPr/>
            </a:pPr>
            <a:r>
              <a:rPr lang="en-US" sz="2000" dirty="0">
                <a:ea typeface="ＭＳ Ｐゴシック" charset="0"/>
              </a:rPr>
              <a:t>To access forms that are used by the student (s) you are supervising, click on My Forms on your homepage. </a:t>
            </a:r>
          </a:p>
          <a:p>
            <a:pPr marL="0" indent="0">
              <a:buNone/>
              <a:defRPr/>
            </a:pPr>
            <a:endParaRPr lang="en-US" sz="2000" dirty="0">
              <a:ea typeface="ＭＳ Ｐゴシック" charset="0"/>
            </a:endParaRPr>
          </a:p>
        </p:txBody>
      </p:sp>
      <p:pic>
        <p:nvPicPr>
          <p:cNvPr id="57347" name="Picture 3" descr="Screen Shot 2015-07-22 at 12.13.54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316288"/>
            <a:ext cx="9144000"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ＭＳ Ｐゴシック" charset="0"/>
                <a:cs typeface="+mj-cs"/>
              </a:rPr>
              <a:t>Utilizing and Tracking Forms</a:t>
            </a:r>
          </a:p>
        </p:txBody>
      </p:sp>
      <p:sp>
        <p:nvSpPr>
          <p:cNvPr id="3" name="Content Placeholder 2"/>
          <p:cNvSpPr>
            <a:spLocks noGrp="1"/>
          </p:cNvSpPr>
          <p:nvPr>
            <p:ph idx="1"/>
          </p:nvPr>
        </p:nvSpPr>
        <p:spPr/>
        <p:txBody>
          <a:bodyPr/>
          <a:lstStyle/>
          <a:p>
            <a:r>
              <a:rPr lang="en-US" altLang="x-none" sz="2000">
                <a:ea typeface="MS PGothic" charset="-128"/>
              </a:rPr>
              <a:t>This is the list of forms currently available to you and your student </a:t>
            </a:r>
          </a:p>
          <a:p>
            <a:r>
              <a:rPr lang="en-US" altLang="x-none" sz="2000">
                <a:ea typeface="MS PGothic" charset="-128"/>
              </a:rPr>
              <a:t>If you have multiple students, click on the form with the student</a:t>
            </a:r>
            <a:r>
              <a:rPr lang="en-US" altLang="en-US" sz="2000">
                <a:ea typeface="MS PGothic" charset="-128"/>
              </a:rPr>
              <a:t>’</a:t>
            </a:r>
            <a:r>
              <a:rPr lang="en-US" altLang="x-none" sz="2000">
                <a:ea typeface="MS PGothic" charset="-128"/>
              </a:rPr>
              <a:t>s name on it that you wish to view. </a:t>
            </a:r>
          </a:p>
          <a:p>
            <a:r>
              <a:rPr lang="en-US" altLang="x-none" sz="2000">
                <a:ea typeface="MS PGothic" charset="-128"/>
              </a:rPr>
              <a:t>The Learning Plan, Time Logs, and Evaluations will be in this section </a:t>
            </a:r>
          </a:p>
          <a:p>
            <a:pPr>
              <a:buFontTx/>
              <a:buNone/>
            </a:pPr>
            <a:endParaRPr lang="en-US" altLang="x-none" sz="2000">
              <a:ea typeface="MS PGothic" charset="-128"/>
            </a:endParaRPr>
          </a:p>
        </p:txBody>
      </p:sp>
      <p:pic>
        <p:nvPicPr>
          <p:cNvPr id="58371" name="Picture 3" descr="Screen Shot 2015-07-22 at 12.20.05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244851"/>
            <a:ext cx="9144000"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ＭＳ Ｐゴシック" charset="0"/>
                <a:cs typeface="+mj-cs"/>
              </a:rPr>
              <a:t>Time Logs</a:t>
            </a:r>
          </a:p>
        </p:txBody>
      </p:sp>
      <p:sp>
        <p:nvSpPr>
          <p:cNvPr id="3" name="Content Placeholder 2"/>
          <p:cNvSpPr>
            <a:spLocks noGrp="1"/>
          </p:cNvSpPr>
          <p:nvPr>
            <p:ph idx="1"/>
          </p:nvPr>
        </p:nvSpPr>
        <p:spPr/>
        <p:txBody>
          <a:bodyPr/>
          <a:lstStyle/>
          <a:p>
            <a:r>
              <a:rPr lang="en-US" altLang="x-none" sz="2000">
                <a:ea typeface="MS PGothic" charset="-128"/>
              </a:rPr>
              <a:t>When you click View on the Time Log form, it pulls up the student</a:t>
            </a:r>
            <a:r>
              <a:rPr lang="en-US" altLang="en-US" sz="2000">
                <a:ea typeface="MS PGothic" charset="-128"/>
              </a:rPr>
              <a:t>’</a:t>
            </a:r>
            <a:r>
              <a:rPr lang="en-US" altLang="x-none" sz="2000">
                <a:ea typeface="MS PGothic" charset="-128"/>
              </a:rPr>
              <a:t>s form. </a:t>
            </a:r>
          </a:p>
          <a:p>
            <a:r>
              <a:rPr lang="en-US" altLang="x-none" sz="2000">
                <a:ea typeface="MS PGothic" charset="-128"/>
              </a:rPr>
              <a:t>Field Instructors can verify hours and sign the form. </a:t>
            </a:r>
          </a:p>
          <a:p>
            <a:pPr>
              <a:buFontTx/>
              <a:buNone/>
            </a:pPr>
            <a:endParaRPr lang="en-US" altLang="x-none" sz="2000">
              <a:ea typeface="MS PGothic" charset="-128"/>
            </a:endParaRPr>
          </a:p>
        </p:txBody>
      </p:sp>
      <p:pic>
        <p:nvPicPr>
          <p:cNvPr id="59395" name="Picture 3" descr="Screen Shot 2015-07-22 at 1.07.15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019426"/>
            <a:ext cx="91440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4" descr="Screen Shot 2015-07-29 at 4.22.34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191001"/>
            <a:ext cx="914400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ＭＳ Ｐゴシック" charset="0"/>
                <a:cs typeface="+mj-cs"/>
              </a:rPr>
              <a:t>Time Logs</a:t>
            </a:r>
          </a:p>
        </p:txBody>
      </p:sp>
      <p:sp>
        <p:nvSpPr>
          <p:cNvPr id="3" name="Content Placeholder 2"/>
          <p:cNvSpPr>
            <a:spLocks noGrp="1"/>
          </p:cNvSpPr>
          <p:nvPr>
            <p:ph idx="1"/>
          </p:nvPr>
        </p:nvSpPr>
        <p:spPr/>
        <p:txBody>
          <a:bodyPr/>
          <a:lstStyle/>
          <a:p>
            <a:pPr>
              <a:defRPr/>
            </a:pPr>
            <a:r>
              <a:rPr lang="en-US" sz="2000" dirty="0">
                <a:ea typeface="ＭＳ Ｐゴシック" charset="0"/>
              </a:rPr>
              <a:t>Field Instructors should get an email from IPT stating that the student has signed the form and it is waiting on the field instructor to sign the form.</a:t>
            </a:r>
          </a:p>
          <a:p>
            <a:pPr>
              <a:defRPr/>
            </a:pPr>
            <a:r>
              <a:rPr lang="en-US" sz="2000" dirty="0">
                <a:ea typeface="ＭＳ Ｐゴシック" charset="0"/>
              </a:rPr>
              <a:t>When you scroll down, you will see the rest of the form. Field Instructors sign the form by clicking on Click to Sign Completed Document. </a:t>
            </a:r>
          </a:p>
          <a:p>
            <a:pPr marL="0" indent="0">
              <a:buNone/>
              <a:defRPr/>
            </a:pPr>
            <a:endParaRPr lang="en-US" sz="2000" dirty="0">
              <a:ea typeface="ＭＳ Ｐゴシック" charset="0"/>
            </a:endParaRPr>
          </a:p>
        </p:txBody>
      </p:sp>
      <p:pic>
        <p:nvPicPr>
          <p:cNvPr id="60419" name="Picture 3" descr="Screen Shot 2015-07-22 at 1.05.39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352801"/>
            <a:ext cx="9144000"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ＭＳ Ｐゴシック" charset="0"/>
                <a:cs typeface="+mj-cs"/>
              </a:rPr>
              <a:t>Learning Plan</a:t>
            </a:r>
          </a:p>
        </p:txBody>
      </p:sp>
      <p:sp>
        <p:nvSpPr>
          <p:cNvPr id="3" name="Content Placeholder 2"/>
          <p:cNvSpPr>
            <a:spLocks noGrp="1"/>
          </p:cNvSpPr>
          <p:nvPr>
            <p:ph idx="1"/>
          </p:nvPr>
        </p:nvSpPr>
        <p:spPr/>
        <p:txBody>
          <a:bodyPr/>
          <a:lstStyle/>
          <a:p>
            <a:r>
              <a:rPr lang="en-US" altLang="x-none" sz="1100">
                <a:ea typeface="ＭＳ Ｐゴシック" charset="-128"/>
              </a:rPr>
              <a:t>The field instructor and student can collaboratively complete the learning plan. </a:t>
            </a:r>
            <a:r>
              <a:rPr lang="en-US" altLang="x-none" sz="1100">
                <a:ea typeface="MS PGothic" charset="-128"/>
              </a:rPr>
              <a:t>A learning plan must be completed each year, on every student, and it is based on the CSWE Competencies.</a:t>
            </a:r>
            <a:endParaRPr lang="en-US" altLang="x-none" sz="1100">
              <a:ea typeface="ＭＳ Ｐゴシック" charset="-128"/>
            </a:endParaRPr>
          </a:p>
          <a:p>
            <a:r>
              <a:rPr lang="en-US" altLang="x-none" sz="1100">
                <a:ea typeface="ＭＳ Ｐゴシック" charset="-128"/>
              </a:rPr>
              <a:t>There are 9 competencies with corresponding practice behaviors in the learning plan.</a:t>
            </a:r>
          </a:p>
          <a:p>
            <a:r>
              <a:rPr lang="en-US" altLang="x-none" sz="1100">
                <a:ea typeface="ＭＳ Ｐゴシック" charset="-128"/>
              </a:rPr>
              <a:t>Field Instructors should get an email from IPT stating that the student has signed the form and it is waiting on the field instructor to sign the form.</a:t>
            </a:r>
          </a:p>
          <a:p>
            <a:r>
              <a:rPr lang="en-US" altLang="x-none" sz="1100">
                <a:ea typeface="ＭＳ Ｐゴシック" charset="-128"/>
              </a:rPr>
              <a:t>When you scroll down, you will see the rest of the form. Field Instructors sign the form by clicking on Click to Sign Completed Document. </a:t>
            </a:r>
          </a:p>
          <a:p>
            <a:pPr>
              <a:buFontTx/>
              <a:buNone/>
            </a:pPr>
            <a:endParaRPr lang="en-US" altLang="x-none" sz="1800">
              <a:ea typeface="ＭＳ Ｐゴシック" charset="-128"/>
            </a:endParaRPr>
          </a:p>
        </p:txBody>
      </p:sp>
      <p:pic>
        <p:nvPicPr>
          <p:cNvPr id="61443" name="Picture 3" descr="Screen Shot 2015-07-22 at 1.08.00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048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4" descr="Screen Shot 2015-07-22 at 1.05.39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410201"/>
            <a:ext cx="91440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ＭＳ Ｐゴシック" charset="0"/>
                <a:cs typeface="+mj-cs"/>
              </a:rPr>
              <a:t>Evaluation</a:t>
            </a:r>
          </a:p>
        </p:txBody>
      </p:sp>
      <p:sp>
        <p:nvSpPr>
          <p:cNvPr id="3" name="Content Placeholder 2"/>
          <p:cNvSpPr>
            <a:spLocks noGrp="1"/>
          </p:cNvSpPr>
          <p:nvPr>
            <p:ph idx="1"/>
          </p:nvPr>
        </p:nvSpPr>
        <p:spPr/>
        <p:txBody>
          <a:bodyPr/>
          <a:lstStyle/>
          <a:p>
            <a:r>
              <a:rPr lang="en-US" altLang="x-none" sz="2000">
                <a:ea typeface="MS PGothic" charset="-128"/>
              </a:rPr>
              <a:t>Toward the end of the semester, you will complete an evaluation of the student</a:t>
            </a:r>
            <a:r>
              <a:rPr lang="en-US" altLang="en-US" sz="2000">
                <a:ea typeface="MS PGothic" charset="-128"/>
              </a:rPr>
              <a:t>’</a:t>
            </a:r>
            <a:r>
              <a:rPr lang="en-US" altLang="x-none" sz="2000">
                <a:ea typeface="MS PGothic" charset="-128"/>
              </a:rPr>
              <a:t>s performance.</a:t>
            </a:r>
          </a:p>
          <a:p>
            <a:r>
              <a:rPr lang="en-US" altLang="x-none" sz="2000">
                <a:ea typeface="MS PGothic" charset="-128"/>
              </a:rPr>
              <a:t>The student can view the evaluation, comment on the evaluation and sign it.</a:t>
            </a:r>
          </a:p>
          <a:p>
            <a:pPr>
              <a:buFontTx/>
              <a:buNone/>
            </a:pPr>
            <a:endParaRPr lang="en-US" altLang="x-none" sz="2000">
              <a:ea typeface="MS PGothic" charset="-128"/>
            </a:endParaRPr>
          </a:p>
        </p:txBody>
      </p:sp>
      <p:pic>
        <p:nvPicPr>
          <p:cNvPr id="62467" name="Picture 3" descr="Screen Shot 2015-07-22 at 1.08.52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657601"/>
            <a:ext cx="9144000"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ＭＳ Ｐゴシック" charset="0"/>
                <a:cs typeface="+mj-cs"/>
              </a:rPr>
              <a:t>Evaluation</a:t>
            </a:r>
          </a:p>
        </p:txBody>
      </p:sp>
      <p:sp>
        <p:nvSpPr>
          <p:cNvPr id="3" name="Content Placeholder 2"/>
          <p:cNvSpPr>
            <a:spLocks noGrp="1"/>
          </p:cNvSpPr>
          <p:nvPr>
            <p:ph idx="1"/>
          </p:nvPr>
        </p:nvSpPr>
        <p:spPr/>
        <p:txBody>
          <a:bodyPr/>
          <a:lstStyle/>
          <a:p>
            <a:pPr>
              <a:defRPr/>
            </a:pPr>
            <a:r>
              <a:rPr lang="en-US" sz="2000" dirty="0">
                <a:ea typeface="ＭＳ Ｐゴシック" charset="0"/>
              </a:rPr>
              <a:t>Field Instructors should get an email from IPT stating that the student has signed the form and it is waiting on the field instructor to sign the form.</a:t>
            </a:r>
          </a:p>
          <a:p>
            <a:pPr>
              <a:defRPr/>
            </a:pPr>
            <a:r>
              <a:rPr lang="en-US" sz="2000" dirty="0">
                <a:ea typeface="ＭＳ Ｐゴシック" charset="0"/>
              </a:rPr>
              <a:t>When you scroll down, you will see the rest of the form. Field Instructors sign the form by clicking on Click to Sign Completed Document. </a:t>
            </a:r>
          </a:p>
          <a:p>
            <a:pPr marL="0" indent="0">
              <a:buNone/>
              <a:defRPr/>
            </a:pPr>
            <a:endParaRPr lang="en-US" sz="2000" dirty="0">
              <a:ea typeface="ＭＳ Ｐゴシック" charset="0"/>
            </a:endParaRPr>
          </a:p>
        </p:txBody>
      </p:sp>
      <p:pic>
        <p:nvPicPr>
          <p:cNvPr id="63491" name="Picture 3" descr="Screen Shot 2015-07-22 at 1.06.05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092155"/>
            <a:ext cx="91440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Rectangle 8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3010" name="Title 1"/>
          <p:cNvSpPr>
            <a:spLocks noGrp="1"/>
          </p:cNvSpPr>
          <p:nvPr>
            <p:ph type="title"/>
          </p:nvPr>
        </p:nvSpPr>
        <p:spPr>
          <a:xfrm>
            <a:off x="958506" y="800392"/>
            <a:ext cx="10264697" cy="1212102"/>
          </a:xfrm>
        </p:spPr>
        <p:txBody>
          <a:bodyPr>
            <a:normAutofit/>
          </a:bodyPr>
          <a:lstStyle/>
          <a:p>
            <a:pPr eaLnBrk="1" hangingPunct="1">
              <a:defRPr/>
            </a:pPr>
            <a:r>
              <a:rPr lang="en-US" sz="4000" dirty="0">
                <a:solidFill>
                  <a:srgbClr val="FFFFFF"/>
                </a:solidFill>
                <a:ea typeface="ＭＳ Ｐゴシック" charset="0"/>
                <a:cs typeface="+mj-cs"/>
              </a:rPr>
              <a:t>Field Instructor Benefits</a:t>
            </a:r>
          </a:p>
        </p:txBody>
      </p:sp>
      <p:sp>
        <p:nvSpPr>
          <p:cNvPr id="43011" name="Content Placeholder 2"/>
          <p:cNvSpPr>
            <a:spLocks noGrp="1"/>
          </p:cNvSpPr>
          <p:nvPr>
            <p:ph idx="1"/>
          </p:nvPr>
        </p:nvSpPr>
        <p:spPr>
          <a:xfrm>
            <a:off x="1367624" y="2341848"/>
            <a:ext cx="9708995" cy="3715761"/>
          </a:xfrm>
        </p:spPr>
        <p:txBody>
          <a:bodyPr anchor="ctr">
            <a:normAutofit/>
          </a:bodyPr>
          <a:lstStyle/>
          <a:p>
            <a:pPr eaLnBrk="1" hangingPunct="1"/>
            <a:endParaRPr lang="en-US" altLang="x-none" sz="1800" dirty="0">
              <a:ea typeface="MS PGothic" charset="-128"/>
            </a:endParaRPr>
          </a:p>
          <a:p>
            <a:pPr eaLnBrk="1" hangingPunct="1"/>
            <a:r>
              <a:rPr lang="en-US" altLang="x-none" sz="2400" dirty="0">
                <a:ea typeface="MS PGothic" charset="-128"/>
              </a:rPr>
              <a:t>Discounted CEU</a:t>
            </a:r>
            <a:r>
              <a:rPr lang="en-US" altLang="en-US" sz="2400" dirty="0">
                <a:ea typeface="MS PGothic" charset="-128"/>
              </a:rPr>
              <a:t>’</a:t>
            </a:r>
            <a:r>
              <a:rPr lang="en-US" altLang="x-none" sz="2400" dirty="0">
                <a:ea typeface="MS PGothic" charset="-128"/>
              </a:rPr>
              <a:t>s and contact hours</a:t>
            </a:r>
          </a:p>
          <a:p>
            <a:pPr lvl="1" eaLnBrk="1" hangingPunct="1"/>
            <a:r>
              <a:rPr lang="en-US" altLang="x-none" dirty="0">
                <a:ea typeface="MS PGothic" charset="-128"/>
              </a:rPr>
              <a:t>on-line trainings </a:t>
            </a:r>
          </a:p>
          <a:p>
            <a:pPr eaLnBrk="1" hangingPunct="1"/>
            <a:r>
              <a:rPr lang="en-US" altLang="x-none" sz="2400" dirty="0">
                <a:ea typeface="MS PGothic" charset="-128"/>
              </a:rPr>
              <a:t>Access to student project findings</a:t>
            </a:r>
          </a:p>
          <a:p>
            <a:pPr eaLnBrk="1" hangingPunct="1"/>
            <a:r>
              <a:rPr lang="en-US" altLang="x-none" sz="2400" dirty="0">
                <a:ea typeface="MS PGothic" charset="-128"/>
              </a:rPr>
              <a:t>Participation in </a:t>
            </a:r>
            <a:r>
              <a:rPr lang="en-US" altLang="en-US" sz="2400" dirty="0">
                <a:ea typeface="MS PGothic" charset="-128"/>
              </a:rPr>
              <a:t>“</a:t>
            </a:r>
            <a:r>
              <a:rPr lang="en-US" altLang="x-none" sz="2400" dirty="0">
                <a:ea typeface="MS PGothic" charset="-128"/>
              </a:rPr>
              <a:t>Field Instructor of the Year</a:t>
            </a:r>
            <a:r>
              <a:rPr lang="en-US" altLang="en-US" sz="2400" dirty="0">
                <a:ea typeface="MS PGothic" charset="-128"/>
              </a:rPr>
              <a:t>”</a:t>
            </a:r>
            <a:r>
              <a:rPr lang="en-US" altLang="x-none" sz="2400" dirty="0">
                <a:ea typeface="MS PGothic" charset="-128"/>
              </a:rPr>
              <a:t> event</a:t>
            </a:r>
          </a:p>
          <a:p>
            <a:pPr eaLnBrk="1" hangingPunct="1"/>
            <a:r>
              <a:rPr lang="en-US" altLang="x-none" sz="2400" dirty="0">
                <a:ea typeface="MS PGothic" charset="-128"/>
              </a:rPr>
              <a:t>Career Page and Trainings</a:t>
            </a:r>
          </a:p>
          <a:p>
            <a:pPr eaLnBrk="1" hangingPunct="1">
              <a:buFontTx/>
              <a:buNone/>
            </a:pPr>
            <a:endParaRPr lang="en-US" altLang="x-none" sz="2400" dirty="0">
              <a:ea typeface="MS PGothic" charset="-128"/>
            </a:endParaRPr>
          </a:p>
          <a:p>
            <a:pPr eaLnBrk="1" hangingPunct="1"/>
            <a:endParaRPr lang="en-US" altLang="x-none" sz="2400" dirty="0">
              <a:ea typeface="MS PGothic" charset="-128"/>
            </a:endParaRPr>
          </a:p>
          <a:p>
            <a:pPr eaLnBrk="1" hangingPunct="1"/>
            <a:endParaRPr lang="en-US" altLang="x-none" sz="2400" dirty="0">
              <a:ea typeface="MS PGothic" charset="-128"/>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a:t>
            </a:r>
          </a:p>
        </p:txBody>
      </p:sp>
      <p:sp>
        <p:nvSpPr>
          <p:cNvPr id="3" name="Content Placeholder 2"/>
          <p:cNvSpPr>
            <a:spLocks noGrp="1"/>
          </p:cNvSpPr>
          <p:nvPr>
            <p:ph idx="1"/>
          </p:nvPr>
        </p:nvSpPr>
        <p:spPr/>
        <p:txBody>
          <a:bodyPr/>
          <a:lstStyle/>
          <a:p>
            <a:pPr lvl="0"/>
            <a:r>
              <a:rPr lang="en-US" dirty="0"/>
              <a:t>Use the eBook reference at:  Social Work Instructor’s Survival Guide (field director can email a copy)</a:t>
            </a:r>
          </a:p>
          <a:p>
            <a:pPr lvl="0"/>
            <a:r>
              <a:rPr lang="en-US" dirty="0" err="1"/>
              <a:t>TigerLink</a:t>
            </a:r>
            <a:r>
              <a:rPr lang="en-US" dirty="0"/>
              <a:t>/</a:t>
            </a:r>
            <a:r>
              <a:rPr lang="en-US" dirty="0" err="1"/>
              <a:t>HandShake</a:t>
            </a:r>
            <a:r>
              <a:rPr lang="en-US" dirty="0"/>
              <a:t>: where employers connect with Tiger Talent - </a:t>
            </a:r>
            <a:r>
              <a:rPr lang="en-US" u="sng" dirty="0">
                <a:hlinkClick r:id="rId2"/>
              </a:rPr>
              <a:t>https://www.memphis.edu/careerservices/</a:t>
            </a:r>
            <a:r>
              <a:rPr lang="en-US" dirty="0"/>
              <a:t> </a:t>
            </a:r>
          </a:p>
          <a:p>
            <a:r>
              <a:rPr lang="en-US" dirty="0"/>
              <a:t>University libraries - </a:t>
            </a:r>
            <a:r>
              <a:rPr lang="en-US" dirty="0">
                <a:hlinkClick r:id="rId3"/>
              </a:rPr>
              <a:t>https://www.memphis.edu/libraries/</a:t>
            </a:r>
            <a:r>
              <a:rPr lang="en-US" dirty="0"/>
              <a:t>   </a:t>
            </a:r>
          </a:p>
          <a:p>
            <a:r>
              <a:rPr lang="en-US" dirty="0"/>
              <a:t>CEU opportunities </a:t>
            </a:r>
          </a:p>
        </p:txBody>
      </p:sp>
    </p:spTree>
    <p:extLst>
      <p:ext uri="{BB962C8B-B14F-4D97-AF65-F5344CB8AC3E}">
        <p14:creationId xmlns:p14="http://schemas.microsoft.com/office/powerpoint/2010/main" val="34924294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defRPr/>
            </a:pPr>
            <a:r>
              <a:rPr lang="en-US" dirty="0">
                <a:ea typeface="ＭＳ Ｐゴシック" charset="0"/>
                <a:cs typeface="+mj-cs"/>
              </a:rPr>
              <a:t>Questions?</a:t>
            </a:r>
          </a:p>
        </p:txBody>
      </p:sp>
      <p:pic>
        <p:nvPicPr>
          <p:cNvPr id="45059" name="Picture 2" descr="C:\Users\selswick\AppData\Local\Microsoft\Windows\Temporary Internet Files\Content.IE5\MKDQWLSF\MC900434859[1].png"/>
          <p:cNvPicPr>
            <a:picLocks noGrp="1" noChangeAspect="1" noChangeArrowheads="1"/>
          </p:cNvPicPr>
          <p:nvPr>
            <p:ph idx="1"/>
          </p:nvPr>
        </p:nvPicPr>
        <p:blipFill>
          <a:blip r:embed="rId2"/>
          <a:srcRect/>
          <a:stretch>
            <a:fillRect/>
          </a:stretch>
        </p:blipFill>
        <p:spPr>
          <a:xfrm>
            <a:off x="5138738" y="2447925"/>
            <a:ext cx="1714500" cy="1714500"/>
          </a:xfrm>
          <a:extLst>
            <a:ext uri="{909E8E84-426E-40dd-AFC4-6F175D3DCCD1}">
              <a14:hiddenFill xmlns:a14="http://schemas.microsoft.com/office/drawing/2010/main" xmlns="">
                <a:solidFill>
                  <a:srgbClr val="FFFFFF"/>
                </a:solidFill>
              </a14:hiddenFill>
            </a:ext>
          </a:extLst>
        </p:spPr>
      </p:pic>
      <p:pic>
        <p:nvPicPr>
          <p:cNvPr id="66563" name="Picture 3" descr="C:\Users\selswick\AppData\Local\Microsoft\Windows\Temporary Internet Files\Content.IE5\YFB96KQX\MC900441523[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4850" y="1447800"/>
            <a:ext cx="18732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4" descr="C:\Users\selswick\AppData\Local\Microsoft\Windows\Temporary Internet Files\Content.IE5\74PLF1X2\MC90043156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1242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5" descr="C:\Users\selswick\AppData\Local\Microsoft\Windows\Temporary Internet Files\Content.IE5\IL62OF7F\MC900433165[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447800"/>
            <a:ext cx="2667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6" descr="C:\Users\selswick\AppData\Local\Microsoft\Windows\Temporary Internet Files\Content.IE5\MKDQWLSF\MM900234752[1].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572001" y="4552951"/>
            <a:ext cx="11334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7" descr="C:\Users\selswick\AppData\Local\Microsoft\Windows\Temporary Internet Files\Content.IE5\YFB96KQX\MC900391752[1].wm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1400" y="4006851"/>
            <a:ext cx="1817688"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D2F5602-6586-46E4-8645-2CDA442ABF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9434B85-DB0D-4010-A6A1-147F28D47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p:cNvSpPr>
            <a:spLocks noGrp="1"/>
          </p:cNvSpPr>
          <p:nvPr>
            <p:ph type="title"/>
          </p:nvPr>
        </p:nvSpPr>
        <p:spPr>
          <a:xfrm>
            <a:off x="1179226" y="320231"/>
            <a:ext cx="9833548" cy="1325563"/>
          </a:xfrm>
        </p:spPr>
        <p:txBody>
          <a:bodyPr>
            <a:normAutofit/>
          </a:bodyPr>
          <a:lstStyle/>
          <a:p>
            <a:pPr algn="ctr">
              <a:defRPr/>
            </a:pPr>
            <a:r>
              <a:rPr lang="en-US" sz="4000">
                <a:solidFill>
                  <a:schemeClr val="tx2"/>
                </a:solidFill>
              </a:rPr>
              <a:t>Council on Social Work Education (CSWE) </a:t>
            </a:r>
          </a:p>
        </p:txBody>
      </p:sp>
      <p:grpSp>
        <p:nvGrpSpPr>
          <p:cNvPr id="22" name="Group 21">
            <a:extLst>
              <a:ext uri="{FF2B5EF4-FFF2-40B4-BE49-F238E27FC236}">
                <a16:creationId xmlns:a16="http://schemas.microsoft.com/office/drawing/2014/main" id="{F2E5F4F0-80C0-49F3-84A2-453DE42F20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915607" cy="2187829"/>
            <a:chOff x="-305" y="-1"/>
            <a:chExt cx="3832880" cy="2876136"/>
          </a:xfrm>
        </p:grpSpPr>
        <p:sp>
          <p:nvSpPr>
            <p:cNvPr id="33" name="Freeform: Shape 22">
              <a:extLst>
                <a:ext uri="{FF2B5EF4-FFF2-40B4-BE49-F238E27FC236}">
                  <a16:creationId xmlns:a16="http://schemas.microsoft.com/office/drawing/2014/main" id="{342FEDB6-5432-4162-8648-3827572AF0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9FE345E-092D-4A20-A43A-0F9258D96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4">
              <a:extLst>
                <a:ext uri="{FF2B5EF4-FFF2-40B4-BE49-F238E27FC236}">
                  <a16:creationId xmlns:a16="http://schemas.microsoft.com/office/drawing/2014/main" id="{7A313FCF-0EE7-4C6B-BAB3-EFC9451D3D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B9ECD02-BE1B-4347-8C2E-EEA690082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4" name="Content Placeholder 2">
            <a:extLst>
              <a:ext uri="{FF2B5EF4-FFF2-40B4-BE49-F238E27FC236}">
                <a16:creationId xmlns:a16="http://schemas.microsoft.com/office/drawing/2014/main" id="{DBF577C9-E935-49BD-9272-DEEE5478F2B2}"/>
              </a:ext>
            </a:extLst>
          </p:cNvPr>
          <p:cNvGraphicFramePr>
            <a:graphicFrameLocks noGrp="1"/>
          </p:cNvGraphicFramePr>
          <p:nvPr>
            <p:ph idx="1"/>
            <p:extLst>
              <p:ext uri="{D42A27DB-BD31-4B8C-83A1-F6EECF244321}">
                <p14:modId xmlns:p14="http://schemas.microsoft.com/office/powerpoint/2010/main" val="4267690736"/>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defRPr/>
            </a:pPr>
            <a:r>
              <a:rPr lang="en-US" dirty="0">
                <a:ea typeface="ＭＳ Ｐゴシック" charset="0"/>
                <a:cs typeface="+mj-cs"/>
              </a:rPr>
              <a:t>Contact Information</a:t>
            </a:r>
          </a:p>
        </p:txBody>
      </p:sp>
      <p:sp>
        <p:nvSpPr>
          <p:cNvPr id="3" name="Content Placeholder 2"/>
          <p:cNvSpPr>
            <a:spLocks noGrp="1"/>
          </p:cNvSpPr>
          <p:nvPr>
            <p:ph idx="1"/>
          </p:nvPr>
        </p:nvSpPr>
        <p:spPr>
          <a:xfrm>
            <a:off x="838200" y="1541929"/>
            <a:ext cx="10515600" cy="4876800"/>
          </a:xfrm>
        </p:spPr>
        <p:txBody>
          <a:bodyPr>
            <a:normAutofit/>
          </a:bodyPr>
          <a:lstStyle/>
          <a:p>
            <a:pPr marL="0" indent="0">
              <a:buNone/>
              <a:defRPr/>
            </a:pPr>
            <a:endParaRPr lang="en-US" sz="2000" dirty="0"/>
          </a:p>
          <a:p>
            <a:pPr marL="0" indent="0">
              <a:spcBef>
                <a:spcPts val="0"/>
              </a:spcBef>
              <a:buNone/>
              <a:defRPr/>
            </a:pPr>
            <a:r>
              <a:rPr lang="en-US" sz="2000" dirty="0"/>
              <a:t>Kenya Anderson (BA Field Director)</a:t>
            </a:r>
          </a:p>
          <a:p>
            <a:pPr marL="0" indent="0">
              <a:spcBef>
                <a:spcPts val="0"/>
              </a:spcBef>
              <a:buNone/>
              <a:defRPr/>
            </a:pPr>
            <a:r>
              <a:rPr lang="en-US" sz="2000" dirty="0"/>
              <a:t>678-3400 / 678-2981 (fax)</a:t>
            </a:r>
            <a:br>
              <a:rPr lang="en-US" sz="2000" dirty="0"/>
            </a:br>
            <a:r>
              <a:rPr lang="en-US" sz="2000" dirty="0">
                <a:solidFill>
                  <a:schemeClr val="accent1">
                    <a:lumMod val="60000"/>
                    <a:lumOff val="40000"/>
                  </a:schemeClr>
                </a:solidFill>
                <a:hlinkClick r:id="rId2"/>
              </a:rPr>
              <a:t>kconley@memphis.edu</a:t>
            </a:r>
            <a:endParaRPr lang="en-US" sz="2000" dirty="0">
              <a:solidFill>
                <a:schemeClr val="accent1">
                  <a:lumMod val="60000"/>
                  <a:lumOff val="40000"/>
                </a:schemeClr>
              </a:solidFill>
            </a:endParaRPr>
          </a:p>
          <a:p>
            <a:pPr marL="0" indent="0">
              <a:spcBef>
                <a:spcPts val="0"/>
              </a:spcBef>
              <a:buNone/>
              <a:defRPr/>
            </a:pPr>
            <a:endParaRPr lang="en-US" sz="2000" dirty="0">
              <a:solidFill>
                <a:schemeClr val="accent1">
                  <a:lumMod val="60000"/>
                  <a:lumOff val="40000"/>
                </a:schemeClr>
              </a:solidFill>
            </a:endParaRPr>
          </a:p>
          <a:p>
            <a:pPr marL="0" indent="0">
              <a:lnSpc>
                <a:spcPct val="100000"/>
              </a:lnSpc>
              <a:buNone/>
              <a:defRPr/>
            </a:pPr>
            <a:r>
              <a:rPr lang="en-US" sz="2000" dirty="0"/>
              <a:t>Cherry Malone (MSW Generalist Practice Year Field – 1</a:t>
            </a:r>
            <a:r>
              <a:rPr lang="en-US" sz="2000" baseline="30000" dirty="0"/>
              <a:t>st</a:t>
            </a:r>
            <a:r>
              <a:rPr lang="en-US" sz="2000" dirty="0"/>
              <a:t>  year students)</a:t>
            </a:r>
          </a:p>
          <a:p>
            <a:pPr marL="0" indent="0">
              <a:lnSpc>
                <a:spcPct val="100000"/>
              </a:lnSpc>
              <a:spcBef>
                <a:spcPts val="0"/>
              </a:spcBef>
              <a:buNone/>
              <a:defRPr/>
            </a:pPr>
            <a:r>
              <a:rPr lang="en-US" sz="2000" dirty="0"/>
              <a:t>678-3515 / 678-2981 (fax)</a:t>
            </a:r>
          </a:p>
          <a:p>
            <a:pPr marL="0" indent="0">
              <a:lnSpc>
                <a:spcPct val="100000"/>
              </a:lnSpc>
              <a:spcBef>
                <a:spcPts val="0"/>
              </a:spcBef>
              <a:buNone/>
              <a:defRPr/>
            </a:pPr>
            <a:r>
              <a:rPr lang="en-US" sz="2000" dirty="0">
                <a:hlinkClick r:id="rId3"/>
              </a:rPr>
              <a:t>ccmalone@memphis.edu</a:t>
            </a:r>
            <a:endParaRPr lang="en-US" sz="2000" dirty="0"/>
          </a:p>
          <a:p>
            <a:pPr marL="0" indent="0">
              <a:lnSpc>
                <a:spcPct val="100000"/>
              </a:lnSpc>
              <a:spcBef>
                <a:spcPts val="0"/>
              </a:spcBef>
              <a:buNone/>
              <a:defRPr/>
            </a:pPr>
            <a:endParaRPr lang="en-US" sz="2000" dirty="0"/>
          </a:p>
          <a:p>
            <a:pPr marL="0" indent="0">
              <a:spcBef>
                <a:spcPts val="0"/>
              </a:spcBef>
              <a:buNone/>
              <a:defRPr/>
            </a:pPr>
            <a:r>
              <a:rPr lang="en-US" sz="2000" dirty="0"/>
              <a:t>Maggie Landry (MSW Specialization Year Field – 2</a:t>
            </a:r>
            <a:r>
              <a:rPr lang="en-US" sz="2000" baseline="30000" dirty="0"/>
              <a:t>nd</a:t>
            </a:r>
            <a:r>
              <a:rPr lang="en-US" sz="2000" dirty="0"/>
              <a:t> year students)</a:t>
            </a:r>
          </a:p>
          <a:p>
            <a:pPr marL="0" indent="0">
              <a:spcBef>
                <a:spcPts val="0"/>
              </a:spcBef>
              <a:buNone/>
              <a:defRPr/>
            </a:pPr>
            <a:r>
              <a:rPr lang="en-US" sz="2000" dirty="0"/>
              <a:t>466-6689 / 678-2981 (fax) </a:t>
            </a:r>
            <a:br>
              <a:rPr lang="en-US" sz="2000" dirty="0"/>
            </a:br>
            <a:r>
              <a:rPr lang="en-US" sz="2000" dirty="0">
                <a:hlinkClick r:id="rId4"/>
              </a:rPr>
              <a:t>malandry@memphis.edu</a:t>
            </a:r>
            <a:r>
              <a:rPr lang="en-US" sz="2000" dirty="0"/>
              <a:t> </a:t>
            </a:r>
          </a:p>
          <a:p>
            <a:pPr marL="0" indent="0">
              <a:buNone/>
              <a:defRPr/>
            </a:pPr>
            <a:endParaRPr lang="en-US" sz="1800" dirty="0">
              <a:solidFill>
                <a:schemeClr val="accent1">
                  <a:lumMod val="60000"/>
                  <a:lumOff val="40000"/>
                </a:schemeClr>
              </a:solidFill>
            </a:endParaRPr>
          </a:p>
          <a:p>
            <a:pPr marL="0" indent="0">
              <a:lnSpc>
                <a:spcPct val="100000"/>
              </a:lnSpc>
              <a:buNone/>
              <a:defRPr/>
            </a:pPr>
            <a:endParaRPr lang="en-US" sz="1800" dirty="0"/>
          </a:p>
          <a:p>
            <a:pPr marL="0" indent="0">
              <a:buNone/>
              <a:defRPr/>
            </a:pPr>
            <a:endParaRPr lang="en-US" sz="1800" dirty="0"/>
          </a:p>
          <a:p>
            <a:pPr marL="0" indent="0">
              <a:buNone/>
              <a:defRPr/>
            </a:pPr>
            <a:endParaRPr lang="en-US" sz="2000" dirty="0"/>
          </a:p>
          <a:p>
            <a:pPr marL="0" indent="0">
              <a:buNone/>
              <a:defRPr/>
            </a:pPr>
            <a:endParaRPr lang="en-US" sz="2000" dirty="0">
              <a:solidFill>
                <a:schemeClr val="accent1">
                  <a:lumMod val="60000"/>
                  <a:lumOff val="40000"/>
                </a:schemeClr>
              </a:solidFill>
            </a:endParaRPr>
          </a:p>
          <a:p>
            <a:pPr marL="0" indent="0">
              <a:buNone/>
              <a:defRPr/>
            </a:pPr>
            <a:endParaRPr lang="en-US" dirty="0">
              <a:solidFill>
                <a:schemeClr val="accent1">
                  <a:lumMod val="60000"/>
                  <a:lumOff val="40000"/>
                </a:schemeClr>
              </a:solidFill>
              <a:ea typeface="+mn-ea"/>
              <a:cs typeface="+mn-cs"/>
            </a:endParaRPr>
          </a:p>
          <a:p>
            <a:pPr marL="0" indent="0">
              <a:buNone/>
              <a:defRPr/>
            </a:pPr>
            <a:endParaRPr lang="en-US" dirty="0">
              <a:solidFill>
                <a:schemeClr val="accent1">
                  <a:lumMod val="40000"/>
                  <a:lumOff val="60000"/>
                </a:schemeClr>
              </a:solidFill>
              <a:ea typeface="+mn-ea"/>
              <a:cs typeface="+mn-cs"/>
            </a:endParaRPr>
          </a:p>
          <a:p>
            <a:pPr marL="0" indent="0">
              <a:buNone/>
              <a:defRPr/>
            </a:pPr>
            <a:endParaRPr lang="en-US" dirty="0">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p:cNvSpPr>
            <a:spLocks noGrp="1"/>
          </p:cNvSpPr>
          <p:nvPr>
            <p:ph type="title"/>
          </p:nvPr>
        </p:nvSpPr>
        <p:spPr>
          <a:xfrm>
            <a:off x="804672" y="457200"/>
            <a:ext cx="10579608" cy="1188720"/>
          </a:xfrm>
        </p:spPr>
        <p:txBody>
          <a:bodyPr>
            <a:normAutofit/>
          </a:bodyPr>
          <a:lstStyle/>
          <a:p>
            <a:pPr>
              <a:defRPr/>
            </a:pPr>
            <a:r>
              <a:rPr lang="en-US" sz="4000">
                <a:solidFill>
                  <a:schemeClr val="tx2"/>
                </a:solidFill>
              </a:rPr>
              <a:t>Council on Social Work Education (CSWE) 9 Core Competencies</a:t>
            </a:r>
          </a:p>
        </p:txBody>
      </p:sp>
      <p:grpSp>
        <p:nvGrpSpPr>
          <p:cNvPr id="13" name="Group 12">
            <a:extLst>
              <a:ext uri="{FF2B5EF4-FFF2-40B4-BE49-F238E27FC236}">
                <a16:creationId xmlns:a16="http://schemas.microsoft.com/office/drawing/2014/main" id="{76566969-F813-4CC5-B3E9-363D85B55C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881264" y="-5116"/>
            <a:ext cx="3318648" cy="2490264"/>
            <a:chOff x="-305" y="-1"/>
            <a:chExt cx="3832880" cy="2876136"/>
          </a:xfrm>
        </p:grpSpPr>
        <p:sp>
          <p:nvSpPr>
            <p:cNvPr id="14" name="Freeform: Shape 13">
              <a:extLst>
                <a:ext uri="{FF2B5EF4-FFF2-40B4-BE49-F238E27FC236}">
                  <a16:creationId xmlns:a16="http://schemas.microsoft.com/office/drawing/2014/main" id="{AF8CF66C-45E2-456B-92B0-9E97A331D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65D590E-D70D-4D25-B853-D5208F2AA3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231501E-3F84-4705-A001-13995FA68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52617E4-47FD-4C38-8F70-93BF9B125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0217D733-97B6-4C43-AF0C-5E3CB0EA13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07887"/>
            <a:ext cx="2605762" cy="2252847"/>
            <a:chOff x="-305" y="-4155"/>
            <a:chExt cx="2514948" cy="2174333"/>
          </a:xfrm>
        </p:grpSpPr>
        <p:sp>
          <p:nvSpPr>
            <p:cNvPr id="20" name="Freeform: Shape 19">
              <a:extLst>
                <a:ext uri="{FF2B5EF4-FFF2-40B4-BE49-F238E27FC236}">
                  <a16:creationId xmlns:a16="http://schemas.microsoft.com/office/drawing/2014/main" id="{FD288266-7E76-4D4A-BAAC-E233FA013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697F88A-8624-4BA2-AF06-E6C3A52F0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8CA77163-C052-481C-9DCF-68C23ACAB3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3" name="Freeform: Shape 22">
              <a:extLst>
                <a:ext uri="{FF2B5EF4-FFF2-40B4-BE49-F238E27FC236}">
                  <a16:creationId xmlns:a16="http://schemas.microsoft.com/office/drawing/2014/main" id="{02B425B5-0A0E-4B85-B718-E5DA73431A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5" name="Content Placeholder 2">
            <a:extLst>
              <a:ext uri="{FF2B5EF4-FFF2-40B4-BE49-F238E27FC236}">
                <a16:creationId xmlns:a16="http://schemas.microsoft.com/office/drawing/2014/main" id="{D0AB800D-4509-44AC-BD1C-6C3ED06ABD0F}"/>
              </a:ext>
            </a:extLst>
          </p:cNvPr>
          <p:cNvGraphicFramePr>
            <a:graphicFrameLocks noGrp="1"/>
          </p:cNvGraphicFramePr>
          <p:nvPr>
            <p:ph idx="1"/>
            <p:extLst>
              <p:ext uri="{D42A27DB-BD31-4B8C-83A1-F6EECF244321}">
                <p14:modId xmlns:p14="http://schemas.microsoft.com/office/powerpoint/2010/main" val="3257580430"/>
              </p:ext>
            </p:extLst>
          </p:nvPr>
        </p:nvGraphicFramePr>
        <p:xfrm>
          <a:off x="1036320" y="1790925"/>
          <a:ext cx="10119360" cy="4647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290" name="Title 1"/>
          <p:cNvSpPr>
            <a:spLocks noGrp="1"/>
          </p:cNvSpPr>
          <p:nvPr>
            <p:ph type="title"/>
          </p:nvPr>
        </p:nvSpPr>
        <p:spPr>
          <a:xfrm>
            <a:off x="1179073" y="535873"/>
            <a:ext cx="9833548" cy="1066802"/>
          </a:xfrm>
        </p:spPr>
        <p:txBody>
          <a:bodyPr anchor="b">
            <a:normAutofit/>
          </a:bodyPr>
          <a:lstStyle/>
          <a:p>
            <a:pPr>
              <a:defRPr/>
            </a:pPr>
            <a:r>
              <a:rPr lang="en-US" sz="3600" dirty="0">
                <a:solidFill>
                  <a:schemeClr val="tx2"/>
                </a:solidFill>
                <a:ea typeface="ＭＳ Ｐゴシック" charset="0"/>
                <a:cs typeface="+mj-cs"/>
              </a:rPr>
              <a:t>Student Requirements</a:t>
            </a:r>
          </a:p>
        </p:txBody>
      </p:sp>
      <p:grpSp>
        <p:nvGrpSpPr>
          <p:cNvPr id="75" name="Group 74">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2294" name="Freeform: Shape 75">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1179226" y="1792941"/>
            <a:ext cx="9833548" cy="4201958"/>
          </a:xfrm>
        </p:spPr>
        <p:txBody>
          <a:bodyPr anchor="ctr">
            <a:normAutofit/>
          </a:bodyPr>
          <a:lstStyle/>
          <a:p>
            <a:pPr>
              <a:defRPr/>
            </a:pPr>
            <a:r>
              <a:rPr lang="en-US" sz="2400" dirty="0">
                <a:solidFill>
                  <a:schemeClr val="tx2"/>
                </a:solidFill>
              </a:rPr>
              <a:t>It is a School of Social Work requirement that every student entering field complete the following:</a:t>
            </a:r>
          </a:p>
          <a:p>
            <a:pPr>
              <a:defRPr/>
            </a:pPr>
            <a:r>
              <a:rPr lang="en-US" sz="2400" dirty="0">
                <a:solidFill>
                  <a:schemeClr val="tx2"/>
                </a:solidFill>
              </a:rPr>
              <a:t>Must be a member of  National Association of Social Workers (NASW) ($60)</a:t>
            </a:r>
          </a:p>
          <a:p>
            <a:pPr>
              <a:defRPr/>
            </a:pPr>
            <a:r>
              <a:rPr lang="en-US" sz="2400" dirty="0">
                <a:solidFill>
                  <a:schemeClr val="tx2"/>
                </a:solidFill>
              </a:rPr>
              <a:t>Must have liability insurance through NASW Assurance Services ($15)</a:t>
            </a:r>
          </a:p>
          <a:p>
            <a:pPr lvl="1" eaLnBrk="1" hangingPunct="1">
              <a:buFont typeface="Wingdings" pitchFamily="2" charset="2"/>
              <a:buChar char="§"/>
              <a:defRPr/>
            </a:pPr>
            <a:r>
              <a:rPr lang="en-US" dirty="0">
                <a:solidFill>
                  <a:schemeClr val="tx2"/>
                </a:solidFill>
                <a:ea typeface="ＭＳ Ｐゴシック" charset="0"/>
              </a:rPr>
              <a:t>Note change:  $1,000,000 / $5,000,000</a:t>
            </a:r>
            <a:endParaRPr lang="en-US" dirty="0">
              <a:solidFill>
                <a:schemeClr val="tx2"/>
              </a:solidFill>
            </a:endParaRPr>
          </a:p>
          <a:p>
            <a:pPr>
              <a:defRPr/>
            </a:pPr>
            <a:r>
              <a:rPr lang="en-US" sz="2400" dirty="0">
                <a:solidFill>
                  <a:schemeClr val="tx2"/>
                </a:solidFill>
              </a:rPr>
              <a:t>Must agree to abide by NASW Code of Conduct</a:t>
            </a:r>
          </a:p>
          <a:p>
            <a:pPr>
              <a:defRPr/>
            </a:pPr>
            <a:r>
              <a:rPr lang="en-US" sz="2400" dirty="0">
                <a:solidFill>
                  <a:schemeClr val="tx2"/>
                </a:solidFill>
              </a:rPr>
              <a:t>NASW Membership and Liability Ins. policy must be on file with field office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4243</TotalTime>
  <Words>5782</Words>
  <Application>Microsoft Office PowerPoint</Application>
  <PresentationFormat>Widescreen</PresentationFormat>
  <Paragraphs>527</Paragraphs>
  <Slides>70</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70</vt:i4>
      </vt:variant>
    </vt:vector>
  </HeadingPairs>
  <TitlesOfParts>
    <vt:vector size="76" baseType="lpstr">
      <vt:lpstr>Arial</vt:lpstr>
      <vt:lpstr>Calibri</vt:lpstr>
      <vt:lpstr>Calibri Light</vt:lpstr>
      <vt:lpstr>Times New Roman</vt:lpstr>
      <vt:lpstr>Wingdings</vt:lpstr>
      <vt:lpstr>Office Theme</vt:lpstr>
      <vt:lpstr>3515</vt:lpstr>
      <vt:lpstr>Agenda </vt:lpstr>
      <vt:lpstr>Training Objectives</vt:lpstr>
      <vt:lpstr>The Role of Field Placement as part of the University Curriculum</vt:lpstr>
      <vt:lpstr>Internships Are…</vt:lpstr>
      <vt:lpstr>Employment Internships with COVID-19 Policies</vt:lpstr>
      <vt:lpstr>Council on Social Work Education (CSWE) </vt:lpstr>
      <vt:lpstr>Council on Social Work Education (CSWE) 9 Core Competencies</vt:lpstr>
      <vt:lpstr>Student Requirements</vt:lpstr>
      <vt:lpstr>Function and types of field instruction/supervision</vt:lpstr>
      <vt:lpstr>Field Instructor Responsibilities</vt:lpstr>
      <vt:lpstr>Evaluation Process</vt:lpstr>
      <vt:lpstr>Communication</vt:lpstr>
      <vt:lpstr>The Liaison Visit</vt:lpstr>
      <vt:lpstr>Impacts on Coursework</vt:lpstr>
      <vt:lpstr>Case Scenario- Examples. What would you do?</vt:lpstr>
      <vt:lpstr>Supervision</vt:lpstr>
      <vt:lpstr>Supervision cont’d.</vt:lpstr>
      <vt:lpstr>Function of Supervision</vt:lpstr>
      <vt:lpstr>Function of Supervision (cont.)</vt:lpstr>
      <vt:lpstr>Administrative Supervision</vt:lpstr>
      <vt:lpstr>Educational Supervision</vt:lpstr>
      <vt:lpstr>Supportive Supervision</vt:lpstr>
      <vt:lpstr>Developmental Stages of Internship</vt:lpstr>
      <vt:lpstr>Developmental Stages of Internship (cont.)</vt:lpstr>
      <vt:lpstr>Developmental Stages of Internship (cont.)</vt:lpstr>
      <vt:lpstr>Developmental Stages of Internship (cont.)</vt:lpstr>
      <vt:lpstr>Field Instructor’s/Supervisors Expectations of Student</vt:lpstr>
      <vt:lpstr>Student’s Expectations of Field Instruction/Supervision</vt:lpstr>
      <vt:lpstr>BA Program</vt:lpstr>
      <vt:lpstr>Important Documents</vt:lpstr>
      <vt:lpstr>BA Student Options</vt:lpstr>
      <vt:lpstr>BA Student Required Field Hours COVID-19 REDUCED HOURS </vt:lpstr>
      <vt:lpstr>Student Assignments in Seminar</vt:lpstr>
      <vt:lpstr>Steps to BA Field Placement</vt:lpstr>
      <vt:lpstr>MSW Program</vt:lpstr>
      <vt:lpstr>Important Documents</vt:lpstr>
      <vt:lpstr>Specialization Curriculum</vt:lpstr>
      <vt:lpstr>1st Year MSW Field Hours </vt:lpstr>
      <vt:lpstr>Seminar Class </vt:lpstr>
      <vt:lpstr>Student Assignments in Seminar</vt:lpstr>
      <vt:lpstr>MSW Student Schedule</vt:lpstr>
      <vt:lpstr>Student Required Field Hours</vt:lpstr>
      <vt:lpstr>Seminar Class &amp; Assignments </vt:lpstr>
      <vt:lpstr>Hours and Liaison Visits Both BA &amp; MSW Programs </vt:lpstr>
      <vt:lpstr>Rule About University Holiday</vt:lpstr>
      <vt:lpstr>Working Between Semesters</vt:lpstr>
      <vt:lpstr>University Initiated Events</vt:lpstr>
      <vt:lpstr>Opportunities for Volunteer Hours</vt:lpstr>
      <vt:lpstr>Student Time Logs &amp; Work Hours </vt:lpstr>
      <vt:lpstr>Work Hours (cont.)</vt:lpstr>
      <vt:lpstr>Supervision</vt:lpstr>
      <vt:lpstr>Addressing Student Concerns</vt:lpstr>
      <vt:lpstr>Addressing Student Concerns (cont.)</vt:lpstr>
      <vt:lpstr>Liaison Visits</vt:lpstr>
      <vt:lpstr>Intern Placement Tracking (IPT) </vt:lpstr>
      <vt:lpstr>Intern Placement Tracking</vt:lpstr>
      <vt:lpstr>Agency Information</vt:lpstr>
      <vt:lpstr>Field Instructor Information</vt:lpstr>
      <vt:lpstr>Utilizing and Tracking Forms</vt:lpstr>
      <vt:lpstr>Utilizing and Tracking Forms</vt:lpstr>
      <vt:lpstr>Time Logs</vt:lpstr>
      <vt:lpstr>Time Logs</vt:lpstr>
      <vt:lpstr>Learning Plan</vt:lpstr>
      <vt:lpstr>Evaluation</vt:lpstr>
      <vt:lpstr>Evaluation</vt:lpstr>
      <vt:lpstr>Field Instructor Benefits</vt:lpstr>
      <vt:lpstr>Resources </vt:lpstr>
      <vt:lpstr>Questions?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3515</dc:title>
  <dc:creator>Cherry Charise Malone (ccmalone)</dc:creator>
  <cp:lastModifiedBy>malandry</cp:lastModifiedBy>
  <cp:revision>31</cp:revision>
  <dcterms:created xsi:type="dcterms:W3CDTF">2020-06-23T22:37:02Z</dcterms:created>
  <dcterms:modified xsi:type="dcterms:W3CDTF">2021-07-12T15:38:50Z</dcterms:modified>
</cp:coreProperties>
</file>