
<file path=[Content_Types].xml><?xml version="1.0" encoding="utf-8"?>
<Types xmlns="http://schemas.openxmlformats.org/package/2006/content-types">
  <Default Extension="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98" r:id="rId4"/>
    <p:sldId id="289" r:id="rId5"/>
    <p:sldId id="290" r:id="rId6"/>
    <p:sldId id="299" r:id="rId7"/>
    <p:sldId id="291" r:id="rId8"/>
    <p:sldId id="292" r:id="rId9"/>
    <p:sldId id="295" r:id="rId10"/>
    <p:sldId id="294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Li (cli7)" initials="CL(" lastIdx="11" clrIdx="0"/>
  <p:cmAuthor id="2" name="Susan L Neely-Barnes (snlybrns)" initials="SLN(" lastIdx="1" clrIdx="1"/>
  <p:cmAuthor id="3" name="Suzanne Leas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7D6"/>
    <a:srgbClr val="2E64AF"/>
    <a:srgbClr val="042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7" autoAdjust="0"/>
    <p:restoredTop sz="86418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A1FE-4248-5D4F-9DE1-6D6634CA3ED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E65EF-6CA5-6748-8746-9D86401A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money-buy-pay-symbol-sign-payment-42955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memphis.co1.qualtrics.com/jfe/form/SV_eWdkutvCYLLbFQ1" TargetMode="External"/><Relationship Id="rId4" Type="http://schemas.openxmlformats.org/officeDocument/2006/relationships/hyperlink" Target="https://commons.wikimedia.org/wiki/File:Fairytale_apply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mailto:INTEGRATE@memphis.edu" TargetMode="External"/><Relationship Id="rId4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las-100-compantildeiacuteas-que-esponsorean-maacutes-green-cards-tarjeta-residencia-196547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21868/us-capitol-building-washington-dc" TargetMode="External"/><Relationship Id="rId2" Type="http://schemas.openxmlformats.org/officeDocument/2006/relationships/image" Target="../media/image7.0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DD906-A1FD-4D4D-AFE9-A6681776C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INTEGRATE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7755-7596-425B-9BC0-4E1DA510E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 err="1"/>
              <a:t>INterdisciplinary</a:t>
            </a:r>
            <a:r>
              <a:rPr lang="en-US" dirty="0"/>
              <a:t> </a:t>
            </a:r>
            <a:r>
              <a:rPr lang="en-US" dirty="0" err="1"/>
              <a:t>TEams</a:t>
            </a:r>
            <a:r>
              <a:rPr lang="en-US" dirty="0"/>
              <a:t> </a:t>
            </a:r>
            <a:r>
              <a:rPr lang="en-US" dirty="0" err="1"/>
              <a:t>GRounded</a:t>
            </a:r>
            <a:r>
              <a:rPr lang="en-US" dirty="0"/>
              <a:t> in Apprenticeship, Telehealth, &amp; Evidence</a:t>
            </a:r>
          </a:p>
        </p:txBody>
      </p:sp>
    </p:spTree>
    <p:extLst>
      <p:ext uri="{BB962C8B-B14F-4D97-AF65-F5344CB8AC3E}">
        <p14:creationId xmlns:p14="http://schemas.microsoft.com/office/powerpoint/2010/main" val="227534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ote&#10;&#10;Description automatically generated with low confidence">
            <a:extLst>
              <a:ext uri="{FF2B5EF4-FFF2-40B4-BE49-F238E27FC236}">
                <a16:creationId xmlns:a16="http://schemas.microsoft.com/office/drawing/2014/main" id="{448B17D7-84B0-4BB3-9BB2-8BA5CCC6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77" r="1655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53404-60B0-4176-848C-1D7D5324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Benefits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B24E-4C04-4B6A-955A-D9036BA8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272142"/>
            <a:ext cx="5248598" cy="390513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Trainings each month (synchronous &amp; asynchronous)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Stipend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$10,000 for master’s level students.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$25,000 for doctoral students.</a:t>
            </a:r>
          </a:p>
        </p:txBody>
      </p:sp>
    </p:spTree>
    <p:extLst>
      <p:ext uri="{BB962C8B-B14F-4D97-AF65-F5344CB8AC3E}">
        <p14:creationId xmlns:p14="http://schemas.microsoft.com/office/powerpoint/2010/main" val="96099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2D95A-2892-48C5-A7A5-D0A15572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How do I apply?</a:t>
            </a: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FADB54A-3EB7-40A0-A955-15B079534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99" r="2356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9291-E624-4D6C-9B30-81DA7506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Apply by August 1</a:t>
            </a:r>
            <a:r>
              <a:rPr lang="en-US" sz="2400" baseline="30000" dirty="0">
                <a:solidFill>
                  <a:srgbClr val="000000"/>
                </a:solidFill>
              </a:rPr>
              <a:t>st</a:t>
            </a:r>
            <a:r>
              <a:rPr lang="en-US" sz="2400" dirty="0">
                <a:solidFill>
                  <a:srgbClr val="000000"/>
                </a:solidFill>
              </a:rPr>
              <a:t> for the 2021-22 academic year: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72"/>
                <a:hlinkClick r:id="rId5"/>
              </a:rPr>
              <a:t>https://memphis.co1.qualtrics.com/jfe/form/SV_eWdkutvCYLLbFQ1</a:t>
            </a:r>
            <a:endParaRPr lang="en-US" sz="2400" b="0" i="0" dirty="0">
              <a:solidFill>
                <a:srgbClr val="000000"/>
              </a:solidFill>
              <a:effectLst/>
              <a:latin typeface="7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C8486-E53F-4CFD-8919-7BD4C90650B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File:Fairytale_apply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2AB10-02F6-4245-8F77-FBDD096E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A0233E4-ACE3-4608-85B2-10661EAFE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969" r="17255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7DE7-6214-4F9E-B9E8-03C1C251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Email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INTEGRATE@memphis.edu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9DE1B-DFF7-44DF-9061-AD41A7E840CA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owl.excelsior.edu/writing-process/prewriting-strategies/prewriting-strategies-asking-defining-ques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78E3-6210-4E43-A6B2-89B49258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INTEGRATE?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DF5D-ED89-4C00-81BB-B7BC8629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040" y="629920"/>
            <a:ext cx="5615618" cy="54025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Funded by a Health Resources and Services Administration (HRSA) Behavioral Health Workforce, Education, and Training (BHWET) grant.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Focus of the grant: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Interdisciplinary teamwork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Integrated behavioral health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Cultural competency &amp; humility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Substance abuse &amp; opioid addiction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Adverse childhood experiences (ACEs)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Telehealth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Violence prevention &amp; recidivism reduction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F22EC-58FA-459C-B931-C3E2E53DF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724" r="1334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0CF0D6-97FB-4D3F-AA44-0C8B53E6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is INTEGRATE?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2C3F-E3F5-4F82-A346-4BDA4439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74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Training program for students in their final internship placement (if master’s level) or final practicum (if doctoral level).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Asynchronous and synchronous training sessions lasting approximately 6-8 months.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Synchronous trainings will be online (typically on Fridays) and camera must be on.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Federally funded stipend.</a:t>
            </a:r>
          </a:p>
        </p:txBody>
      </p:sp>
    </p:spTree>
    <p:extLst>
      <p:ext uri="{BB962C8B-B14F-4D97-AF65-F5344CB8AC3E}">
        <p14:creationId xmlns:p14="http://schemas.microsoft.com/office/powerpoint/2010/main" val="48801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4848-935B-2E47-AFD7-80D7B9AA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Participating Disciplines: Am I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AF78-4468-49C6-A2C8-73C10A17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Work – MSW students</a:t>
            </a:r>
          </a:p>
          <a:p>
            <a:pPr lvl="1"/>
            <a:r>
              <a:rPr lang="en-US" dirty="0"/>
              <a:t>Must be in final field placement or advanced standing field placement.</a:t>
            </a:r>
          </a:p>
          <a:p>
            <a:pPr lvl="1"/>
            <a:r>
              <a:rPr lang="en-US" dirty="0"/>
              <a:t>Enrolled in SWRK 7053-7054 sequence.</a:t>
            </a:r>
          </a:p>
          <a:p>
            <a:r>
              <a:rPr lang="en-US" dirty="0"/>
              <a:t>Counseling – MS in clinical mental health or school counseling</a:t>
            </a:r>
          </a:p>
          <a:p>
            <a:pPr lvl="1"/>
            <a:r>
              <a:rPr lang="en-US" dirty="0"/>
              <a:t>Must be in internship placement during the academic year that the traineeship is awarded.</a:t>
            </a:r>
          </a:p>
          <a:p>
            <a:pPr lvl="1"/>
            <a:r>
              <a:rPr lang="en-US" dirty="0"/>
              <a:t>Enrolled in practicum the first semester and internship in the next is fine.</a:t>
            </a:r>
          </a:p>
          <a:p>
            <a:pPr lvl="1"/>
            <a:r>
              <a:rPr lang="en-US" dirty="0"/>
              <a:t>Counseling faculty will review each student application and approve on a case-by-case basis.</a:t>
            </a:r>
          </a:p>
        </p:txBody>
      </p:sp>
    </p:spTree>
    <p:extLst>
      <p:ext uri="{BB962C8B-B14F-4D97-AF65-F5344CB8AC3E}">
        <p14:creationId xmlns:p14="http://schemas.microsoft.com/office/powerpoint/2010/main" val="260141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CB54-D97C-473E-B6F3-D0ADD7DB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Disciplines: Am I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E0AE-2BD8-4457-9098-95A248FB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Counseling Psychology – PhD</a:t>
            </a:r>
          </a:p>
          <a:p>
            <a:pPr lvl="1"/>
            <a:r>
              <a:rPr lang="en-US" dirty="0"/>
              <a:t>Must be enrolled in practicum during final year of the program prior to internship.</a:t>
            </a:r>
          </a:p>
          <a:p>
            <a:r>
              <a:rPr lang="en-US" dirty="0"/>
              <a:t>Clinical Psychology – PhD</a:t>
            </a:r>
          </a:p>
          <a:p>
            <a:pPr lvl="1"/>
            <a:r>
              <a:rPr lang="en-US" dirty="0"/>
              <a:t>Must be in final practicum prior to internship.</a:t>
            </a:r>
          </a:p>
        </p:txBody>
      </p:sp>
    </p:spTree>
    <p:extLst>
      <p:ext uri="{BB962C8B-B14F-4D97-AF65-F5344CB8AC3E}">
        <p14:creationId xmlns:p14="http://schemas.microsoft.com/office/powerpoint/2010/main" val="210119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1687-24B2-43B2-BD8D-43EEDE70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Participating Faculty?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3598-F5A8-4FD4-9DB9-094FB2B6CA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Work</a:t>
            </a:r>
          </a:p>
          <a:p>
            <a:pPr lvl="1"/>
            <a:r>
              <a:rPr lang="en-US" dirty="0"/>
              <a:t>Susan Neely-Barnes</a:t>
            </a:r>
          </a:p>
          <a:p>
            <a:pPr lvl="1"/>
            <a:r>
              <a:rPr lang="en-US" dirty="0"/>
              <a:t>Laura Taylor</a:t>
            </a:r>
          </a:p>
          <a:p>
            <a:r>
              <a:rPr lang="en-US" dirty="0"/>
              <a:t>Counseling</a:t>
            </a:r>
          </a:p>
          <a:p>
            <a:pPr lvl="1"/>
            <a:r>
              <a:rPr lang="en-US" dirty="0"/>
              <a:t>Michelle Brasfield – School</a:t>
            </a:r>
          </a:p>
          <a:p>
            <a:pPr lvl="1"/>
            <a:r>
              <a:rPr lang="en-US" dirty="0"/>
              <a:t>Chi Li – Clinical Mental Health</a:t>
            </a:r>
          </a:p>
          <a:p>
            <a:r>
              <a:rPr lang="en-US" dirty="0"/>
              <a:t>Counseling Psychology</a:t>
            </a:r>
          </a:p>
          <a:p>
            <a:pPr lvl="1"/>
            <a:r>
              <a:rPr lang="en-US" dirty="0"/>
              <a:t>Ashley Batastini</a:t>
            </a:r>
          </a:p>
          <a:p>
            <a:pPr lvl="1"/>
            <a:r>
              <a:rPr lang="en-US" dirty="0"/>
              <a:t>Suzanne Lease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26AB27-A4FD-46E6-A361-513B403309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Clinical Psychology</a:t>
            </a:r>
          </a:p>
          <a:p>
            <a:pPr lvl="1"/>
            <a:r>
              <a:rPr lang="en-US" dirty="0"/>
              <a:t>Meghan McDevitt-Murphy</a:t>
            </a:r>
          </a:p>
          <a:p>
            <a:pPr lvl="1"/>
            <a:r>
              <a:rPr lang="en-US" dirty="0"/>
              <a:t>Kristoffer Berlin</a:t>
            </a:r>
          </a:p>
          <a:p>
            <a:r>
              <a:rPr lang="en-US" dirty="0"/>
              <a:t>Project Coordinator</a:t>
            </a:r>
          </a:p>
          <a:p>
            <a:pPr lvl="1"/>
            <a:r>
              <a:rPr lang="en-US" dirty="0"/>
              <a:t>Paige Pirkey</a:t>
            </a:r>
          </a:p>
        </p:txBody>
      </p:sp>
    </p:spTree>
    <p:extLst>
      <p:ext uri="{BB962C8B-B14F-4D97-AF65-F5344CB8AC3E}">
        <p14:creationId xmlns:p14="http://schemas.microsoft.com/office/powerpoint/2010/main" val="194297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74E20-E958-4808-97A4-60CC0C11A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49" r="9091" b="18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A71D7-676D-4CF1-8735-D224B209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Other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0FDF-3853-4E57-88E0-FD07A866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400" dirty="0"/>
              <a:t>Must be a US Citizen or Permanent Resident (Green Card holder).</a:t>
            </a:r>
          </a:p>
          <a:p>
            <a:r>
              <a:rPr lang="en-US" sz="2400" dirty="0"/>
              <a:t>Students on F1 visas or in DACA are not eligible for this Federal Funding.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186EA-5E75-44F7-AECD-E4A250D5FE55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oughtco.com/las-100-compantildeiacuteas-que-esponsorean-maacutes-green-cards-tarjeta-residencia-196547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6B9BD-E2D2-4413-85BD-BF80CE61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100"/>
              <a:t>Cannot participate in more than one federal training grant in the same year (Double dipping)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26C4-4274-4D69-9130-29E51835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Programs that would exclude you:</a:t>
            </a:r>
          </a:p>
          <a:p>
            <a:r>
              <a:rPr lang="en-US" sz="2000" dirty="0"/>
              <a:t>MIBH-TI</a:t>
            </a:r>
          </a:p>
          <a:p>
            <a:r>
              <a:rPr lang="en-US" sz="2000" dirty="0"/>
              <a:t>MSW-SDS or Counseling SDS</a:t>
            </a:r>
          </a:p>
          <a:p>
            <a:r>
              <a:rPr lang="en-US" sz="2000" dirty="0"/>
              <a:t>GPE</a:t>
            </a:r>
          </a:p>
          <a:p>
            <a:r>
              <a:rPr lang="en-US" sz="2000" dirty="0"/>
              <a:t>MOW-PEP</a:t>
            </a:r>
          </a:p>
          <a:p>
            <a:r>
              <a:rPr lang="en-US" sz="2000" dirty="0"/>
              <a:t>UT Boling LEND</a:t>
            </a:r>
          </a:p>
          <a:p>
            <a:r>
              <a:rPr lang="en-US" sz="2000" dirty="0"/>
              <a:t>VA training stipend </a:t>
            </a:r>
          </a:p>
          <a:p>
            <a:r>
              <a:rPr lang="en-US" sz="2000" dirty="0"/>
              <a:t>CSWE Minority Fellows</a:t>
            </a:r>
          </a:p>
        </p:txBody>
      </p:sp>
      <p:pic>
        <p:nvPicPr>
          <p:cNvPr id="7" name="Picture 6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EC340EEE-DA3D-4700-B0F2-67177ED9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15" r="742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058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500C-546C-4AA3-BF2F-86952347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B769-8B74-4D07-B448-0BAB86FD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placed at an internship or practicum that includes interaction with primary care physicians.</a:t>
            </a:r>
          </a:p>
          <a:p>
            <a:r>
              <a:rPr lang="en-US" dirty="0"/>
              <a:t>Have a commitment to working with underserved populations after graduation.</a:t>
            </a:r>
          </a:p>
          <a:p>
            <a:r>
              <a:rPr lang="en-US" dirty="0"/>
              <a:t>Participate in all asynchronous training – delivered through </a:t>
            </a:r>
            <a:r>
              <a:rPr lang="en-US" dirty="0" err="1"/>
              <a:t>eCourseware</a:t>
            </a:r>
            <a:r>
              <a:rPr lang="en-US" dirty="0"/>
              <a:t> or Canvas.</a:t>
            </a:r>
          </a:p>
          <a:p>
            <a:r>
              <a:rPr lang="en-US" dirty="0"/>
              <a:t>Be available once a month (usually on Wednesdays or Fridays, usually half a day) for a synchronous training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6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518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72</vt:lpstr>
      <vt:lpstr>Arial</vt:lpstr>
      <vt:lpstr>Calibri</vt:lpstr>
      <vt:lpstr>Calibri Light</vt:lpstr>
      <vt:lpstr>Office Theme</vt:lpstr>
      <vt:lpstr>INTEGRATE</vt:lpstr>
      <vt:lpstr>What is INTEGRATE?</vt:lpstr>
      <vt:lpstr>What is INTEGRATE?</vt:lpstr>
      <vt:lpstr>Participating Disciplines: Am I eligible?</vt:lpstr>
      <vt:lpstr>Participating Disciplines: Am I Eligible?</vt:lpstr>
      <vt:lpstr>Who are the Participating Faculty?</vt:lpstr>
      <vt:lpstr>Other Requirements</vt:lpstr>
      <vt:lpstr>Cannot participate in more than one federal training grant in the same year (Double dipping)</vt:lpstr>
      <vt:lpstr>Additional Requirements of the Program</vt:lpstr>
      <vt:lpstr>Benefits of the Program</vt:lpstr>
      <vt:lpstr>How do I apply?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Jazmine Patrice Phillips (jpphllp2)</dc:creator>
  <cp:lastModifiedBy>Valerie Wince (vwince)</cp:lastModifiedBy>
  <cp:revision>181</cp:revision>
  <dcterms:created xsi:type="dcterms:W3CDTF">2019-11-18T15:59:31Z</dcterms:created>
  <dcterms:modified xsi:type="dcterms:W3CDTF">2021-06-29T14:39:10Z</dcterms:modified>
</cp:coreProperties>
</file>