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98" r:id="rId3"/>
    <p:sldId id="289" r:id="rId4"/>
    <p:sldId id="291" r:id="rId5"/>
    <p:sldId id="292" r:id="rId6"/>
    <p:sldId id="290" r:id="rId7"/>
    <p:sldId id="293" r:id="rId8"/>
    <p:sldId id="294" r:id="rId9"/>
    <p:sldId id="295" r:id="rId10"/>
    <p:sldId id="297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297D6"/>
    <a:srgbClr val="2E64AF"/>
    <a:srgbClr val="042C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DAFFF9-A645-4960-83B5-369E5774A77E}" v="1" dt="2026-09-25T18:17:47.2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1" autoAdjust="0"/>
    <p:restoredTop sz="86418"/>
  </p:normalViewPr>
  <p:slideViewPr>
    <p:cSldViewPr snapToGrid="0">
      <p:cViewPr varScale="1">
        <p:scale>
          <a:sx n="72" d="100"/>
          <a:sy n="72" d="100"/>
        </p:scale>
        <p:origin x="912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2176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FA1FE-4248-5D4F-9DE1-6D6634CA3ED8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E65EF-6CA5-6748-8746-9D86401AFCA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966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CEC14-D56D-4D94-805B-8628FC6098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6BB50A-B3DA-47B5-B6AF-6AD3F2EFBE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2DE22C-480D-461B-A4BC-F679C7128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A5BC6-0035-4D99-A7E7-AF5554FE8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789F76-7858-403E-84C4-0AE095D31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42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B70C7-4AB8-4BF1-AA8A-17D7F6AFD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CB8C7-81B8-4F1F-839E-31F3430F2D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5B368-6BBF-4D28-8D48-A3ABB3B34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F500C-DC62-4A0E-A1DE-53728A159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B1137-8FDA-418D-A755-FA6D573E7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589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6C29E-088E-49CE-9DE1-5EF169511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E48CA3-39FE-4C5E-AE17-48F7623B6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B020F8-3663-443B-8E8E-EF97FCE50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FAFBE-4822-473B-9FCE-5E713967B8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D135E-41FF-4B13-8028-0CD3D8588B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290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941C1-04E2-4426-8BBF-2A5287825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C10AC-140D-4213-9CF1-C7E7E939F6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6A8A03-F04C-46C2-A2D6-8CACFE417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C2D736-DE44-425E-A413-D50297E6F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FBA2D3-43EE-4670-AA73-08A44BDF1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9DC748-802A-40AF-82BF-DB0960DC6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871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9A3E8-DF51-43E1-A936-DD6228FD9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7A895-533E-4AFA-ACB8-CDF52F225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03F0DE-DB04-4488-A79B-C42D57593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D1710B1-AED2-493E-B575-FDA5743BA1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3F1082-FAD4-4C28-93FD-7A277A366D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57375D-C7EA-4475-AE84-5FDDA8617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E2E199-D33B-42EA-BC93-0D23DA961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B72E4A-DF3D-4118-80D2-D0943A73E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119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3EDE-2938-490F-8472-A52368D73A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F71FF3-F136-4E1B-BE95-638C12CF0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C4F27-2C84-4B79-8F09-1C8D211F0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65302-408B-4B5C-87A5-66647E54C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5205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B79238-0E76-4B81-A1BA-78DEFE1E3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1ABEAA-6A18-4789-88B8-6D6C7C439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91BC46-C572-4B47-83D6-F0EB7C633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586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1DC15-9FE6-4596-B9C2-2B4DD2EE2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007456-58ED-42C8-84C9-827B1F477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D81D98-DDF1-450B-BA2B-A4C2B229F4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67383A-0A29-43D1-86A4-15B18D65B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D330A-181B-43D2-AB3C-8BD8AFAAA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D000B-4EB9-4EA2-8237-84C5D88A56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1630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047A1-BB49-469D-9A74-912259DD4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9311E5-851B-4CC8-8D47-985FB0A15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120F1-BF6A-488F-B2BB-708469C066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10A93A-E5B1-4803-AD14-77D52336D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A0D12E-521E-4C41-8DE5-F45FF7C84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A00E40-FD28-43AC-9033-0D8CFE636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754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AF54E-3922-4F10-B76F-A21660D2C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815F08-4AEB-4FDB-A7FD-6C55DC8BC8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DCF01-548B-4E0C-8BFB-F4F9D44BF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8F5CC-71B3-4DBC-865D-74754E6242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76A14-8AFD-42C6-BBA6-63D087186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256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EDC664-DFDC-43FA-864B-51F24E9C33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7C94CF-762E-4B40-9B1F-DD012AC5EB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5D7445-0182-4527-958F-446D76927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E61CB-B33E-4500-BAC5-D4304846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4210C-E83F-412F-9A97-A354A232C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15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A0A5B-8410-4B38-BFF8-FACEC57F1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733EB6-5334-4B3F-948C-6CF5788E00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5AEB3A-0D0F-4741-AF04-514D23ADCF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7B187-168D-4FDA-B0A0-BAB9EC992736}" type="datetimeFigureOut">
              <a:rPr lang="en-US" smtClean="0"/>
              <a:t>9/28/2026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7817F-21C5-4CEA-A93B-7D99A14598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4BFBF-C4D5-45C8-8C77-F630BD39C5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28D4DB-CDC2-4428-B2D2-1DC11880F9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07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basicblogtips.com/viral-marketing-surveys.html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aspe.hhs.gov/sites/default/files/documents/7240229f28375f54435c5b83a3764cd1/detailed-guidelines-2024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reativecommons.org/licenses/by-sa/3.0/" TargetMode="External"/><Relationship Id="rId4" Type="http://schemas.openxmlformats.org/officeDocument/2006/relationships/hyperlink" Target="https://commons.wikimedia.org/wiki/File:Reading-297450.pn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4closurefraud.org/2012/08/27/the-federal-government-conspiring-with-wall-street-and-foreign-banks-to-destroy-american-neighborhoods-through-foreclosure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nppes.cms.hhs.gov/#/" TargetMode="External"/><Relationship Id="rId2" Type="http://schemas.openxmlformats.org/officeDocument/2006/relationships/hyperlink" Target="https://studentaid.gov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reativecommons.org/licenses/by-sa/3.0/" TargetMode="External"/><Relationship Id="rId5" Type="http://schemas.openxmlformats.org/officeDocument/2006/relationships/hyperlink" Target="http://nancynwilson.com/building-an-online-business-2/" TargetMode="External"/><Relationship Id="rId4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ationallyspeaking.blogspot.com/2012/10/essays-on-emergence-part-iii.html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regardingnannies.com/2011/03/backyard-bird-feeder-to-welcome-spring/" TargetMode="External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creativecommons.org/licenses/by-nd/3.0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pxhere.com/en/photo/1167613" TargetMode="External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CE86DB-A69A-FA4A-BD65-4B8539E4C7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D9DD906-A1FD-4D4D-AFE9-A6681776C2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Midsouth Social Work Scholarships for Disadvantaged Students (MSW-SDS) Program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637755-7596-425B-9BC0-4E1DA510E4E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lvl="1"/>
            <a:r>
              <a:rPr lang="en-US" dirty="0"/>
              <a:t>Susan Neely-Barnes, PhD, MSW</a:t>
            </a:r>
          </a:p>
        </p:txBody>
      </p:sp>
    </p:spTree>
    <p:extLst>
      <p:ext uri="{BB962C8B-B14F-4D97-AF65-F5344CB8AC3E}">
        <p14:creationId xmlns:p14="http://schemas.microsoft.com/office/powerpoint/2010/main" val="2275345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3FCD04-DA76-4AE5-8738-BC114F1B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About this program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0C26FA-C27E-4020-AAEE-977129705F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Funded by the Health Resources and Services Administration.</a:t>
            </a:r>
          </a:p>
          <a:p>
            <a:endParaRPr lang="en-US" dirty="0"/>
          </a:p>
          <a:p>
            <a:r>
              <a:rPr lang="en-US" dirty="0"/>
              <a:t>Term September 1, 2026 – June 30, 2031.</a:t>
            </a:r>
          </a:p>
          <a:p>
            <a:endParaRPr lang="en-US" dirty="0"/>
          </a:p>
          <a:p>
            <a:r>
              <a:rPr lang="en-US" dirty="0"/>
              <a:t>Any requirements listed below are subject to change to maintain compliance with HRSA regulations.</a:t>
            </a:r>
          </a:p>
        </p:txBody>
      </p:sp>
    </p:spTree>
    <p:extLst>
      <p:ext uri="{BB962C8B-B14F-4D97-AF65-F5344CB8AC3E}">
        <p14:creationId xmlns:p14="http://schemas.microsoft.com/office/powerpoint/2010/main" val="36672281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14848-935B-2E47-AFD7-80D7B9AA9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/>
              <a:t>Requirements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2176F-CBF3-4EE4-93F9-E45F29676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MSW student (any year)</a:t>
            </a:r>
          </a:p>
          <a:p>
            <a:r>
              <a:rPr lang="en-US" dirty="0"/>
              <a:t>Enrolled full time (minimum of 9 hours)</a:t>
            </a:r>
          </a:p>
          <a:p>
            <a:r>
              <a:rPr lang="en-US" dirty="0"/>
              <a:t>Good academic standing</a:t>
            </a:r>
          </a:p>
          <a:p>
            <a:r>
              <a:rPr lang="en-US" dirty="0"/>
              <a:t>US Citizen, Permanent Resident, or “Qualified Alien”</a:t>
            </a:r>
          </a:p>
          <a:p>
            <a:r>
              <a:rPr lang="en-US" dirty="0"/>
              <a:t>Disadvantaged by HRSA definition</a:t>
            </a:r>
          </a:p>
          <a:p>
            <a:r>
              <a:rPr lang="en-US" dirty="0"/>
              <a:t>Cannot receive more than one type of Federal funding simultaneously (aside from Federal Student Loans)</a:t>
            </a:r>
          </a:p>
        </p:txBody>
      </p:sp>
      <p:pic>
        <p:nvPicPr>
          <p:cNvPr id="5" name="Picture 4" descr="A picture containing airplane&#10;&#10;Description automatically generated">
            <a:extLst>
              <a:ext uri="{FF2B5EF4-FFF2-40B4-BE49-F238E27FC236}">
                <a16:creationId xmlns:a16="http://schemas.microsoft.com/office/drawing/2014/main" id="{B446EFA7-927B-44D6-8551-4076B92022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63746" y="353219"/>
            <a:ext cx="3248025" cy="2809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413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5E467-B940-47D5-9CDA-EDDE45AF3B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Disadvantaged – HRSA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B2D5E8-970E-4EAA-AF34-A8B81E8C79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Must meet at least one of the following three criteria: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Total Family Income below 200% of poverty level. Take the Federal Poverty level at this link and double it</a:t>
            </a:r>
            <a:r>
              <a:rPr lang="en-US"/>
              <a:t>: </a:t>
            </a:r>
            <a:r>
              <a:rPr lang="en-US">
                <a:hlinkClick r:id="rId2"/>
              </a:rPr>
              <a:t>detailed-guidelines-2024.pdf</a:t>
            </a:r>
            <a:endParaRPr lang="en-US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First generation college student.</a:t>
            </a:r>
          </a:p>
          <a:p>
            <a:pPr lvl="1"/>
            <a:r>
              <a:rPr lang="en-US" dirty="0"/>
              <a:t>Neither your mother nor your father attended college.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Graduated from a disadvantaged high school.</a:t>
            </a:r>
          </a:p>
          <a:p>
            <a:pPr lvl="1"/>
            <a:r>
              <a:rPr lang="en-US" dirty="0"/>
              <a:t>Low SAT/ACT average score</a:t>
            </a:r>
          </a:p>
          <a:p>
            <a:pPr lvl="1"/>
            <a:r>
              <a:rPr lang="en-US" dirty="0"/>
              <a:t>Low graduation rate</a:t>
            </a:r>
          </a:p>
          <a:p>
            <a:pPr lvl="1"/>
            <a:r>
              <a:rPr lang="en-US" dirty="0"/>
              <a:t>High rate of free/reduced lunch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15E9555-6EEC-4DEE-86B0-BA9765B387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9214130" y="4549725"/>
            <a:ext cx="2695911" cy="20205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F2B9614-8D22-4C19-9CE3-0F627FBF1222}"/>
              </a:ext>
            </a:extLst>
          </p:cNvPr>
          <p:cNvSpPr txBox="1"/>
          <p:nvPr/>
        </p:nvSpPr>
        <p:spPr>
          <a:xfrm>
            <a:off x="9389806" y="6733077"/>
            <a:ext cx="2520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4" tooltip="https://commons.wikimedia.org/wiki/File:Reading-297450.png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5" tooltip="https://creativecommons.org/licenses/by-sa/3.0/"/>
              </a:rPr>
              <a:t>CC BY-SA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7551407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A27262-D4C2-4956-96B8-26B8A4C1D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One Federal Program at a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6649E8-BACB-4E2F-9F5D-AF429309B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cannot participate in MSW-SDS if you are participating in any of the following:</a:t>
            </a:r>
          </a:p>
          <a:p>
            <a:pPr lvl="1"/>
            <a:r>
              <a:rPr lang="en-US" dirty="0"/>
              <a:t>INTEGRATE</a:t>
            </a:r>
          </a:p>
          <a:p>
            <a:pPr lvl="1"/>
            <a:r>
              <a:rPr lang="en-US" dirty="0"/>
              <a:t>Title IV-E</a:t>
            </a:r>
          </a:p>
          <a:p>
            <a:pPr lvl="1"/>
            <a:r>
              <a:rPr lang="en-US" dirty="0"/>
              <a:t>UTHSC Developmental Disabilities LEND trainee</a:t>
            </a:r>
          </a:p>
          <a:p>
            <a:pPr lvl="1"/>
            <a:r>
              <a:rPr lang="en-US" dirty="0"/>
              <a:t>VA trainee with a stipend</a:t>
            </a:r>
          </a:p>
          <a:p>
            <a:pPr lvl="1"/>
            <a:r>
              <a:rPr lang="en-US" dirty="0"/>
              <a:t>CSWE Minority Fellowship</a:t>
            </a:r>
          </a:p>
          <a:p>
            <a:pPr lvl="1"/>
            <a:r>
              <a:rPr lang="en-US" dirty="0"/>
              <a:t>TN AHEC</a:t>
            </a:r>
          </a:p>
        </p:txBody>
      </p:sp>
      <p:pic>
        <p:nvPicPr>
          <p:cNvPr id="5" name="Picture 4" descr="A large white building lit up at night&#10;&#10;Description automatically generated">
            <a:extLst>
              <a:ext uri="{FF2B5EF4-FFF2-40B4-BE49-F238E27FC236}">
                <a16:creationId xmlns:a16="http://schemas.microsoft.com/office/drawing/2014/main" id="{677C1BE5-9B4F-4A79-B712-DE38FF7736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713795" y="3964392"/>
            <a:ext cx="3640005" cy="2161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47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24835-E0F7-492B-B921-6ADFEDEBB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Two Preliminary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C590CB-7222-48CA-93D7-D78623AEAB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Fill out your Free Application for Federal Student Aid (FAFSA), </a:t>
            </a:r>
            <a:r>
              <a:rPr lang="en-US" dirty="0">
                <a:hlinkClick r:id="rId2"/>
              </a:rPr>
              <a:t>https://studentaid.gov/</a:t>
            </a:r>
            <a:r>
              <a:rPr lang="en-US" dirty="0"/>
              <a:t>. If you have no FAFSA on file with the Office of Financial Aid, your application will be disqualified.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Register for a National Provider Identifier (NPI) </a:t>
            </a:r>
            <a:r>
              <a:rPr lang="en-US" dirty="0">
                <a:hlinkClick r:id="rId3"/>
              </a:rPr>
              <a:t>https://nppes.cms.hhs.gov/#/</a:t>
            </a:r>
            <a:r>
              <a:rPr lang="en-US" dirty="0"/>
              <a:t>. You will be asked to provide that number on your application to the program. I will be obligated to provide it to HRSA because they will follow up with you.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FD80BA-1F93-49D9-831E-D8973A82EE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935778" y="4675932"/>
            <a:ext cx="2320444" cy="18966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CD3F0E-4638-4BEB-892D-C5AA9FE45A63}"/>
              </a:ext>
            </a:extLst>
          </p:cNvPr>
          <p:cNvSpPr txBox="1"/>
          <p:nvPr/>
        </p:nvSpPr>
        <p:spPr>
          <a:xfrm>
            <a:off x="7768700" y="5624278"/>
            <a:ext cx="3121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5" tooltip="http://nancynwilson.com/building-an-online-business-2/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6" tooltip="https://creativecommons.org/licenses/by-sa/3.0/"/>
              </a:rPr>
              <a:t>CC BY-SA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31906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204B2-C7A1-4704-AD65-38BF1CAE6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much is the award?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EDAA6-294E-4346-9BD5-7435D3D053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award will depend on your unmet need (excluding Federal loans).</a:t>
            </a:r>
          </a:p>
          <a:p>
            <a:r>
              <a:rPr lang="en-US" dirty="0"/>
              <a:t>Total need includes tuition, fees, books, supplies, and living expenses and is calculated by the Office of Financial Aid based on your FAFSA.</a:t>
            </a:r>
          </a:p>
          <a:p>
            <a:r>
              <a:rPr lang="en-US" dirty="0"/>
              <a:t>The maximum award is $40,000 per year. </a:t>
            </a:r>
          </a:p>
          <a:p>
            <a:r>
              <a:rPr lang="en-US" dirty="0"/>
              <a:t>The minimum award is half of tuition for the year.</a:t>
            </a:r>
          </a:p>
          <a:p>
            <a:r>
              <a:rPr lang="en-US" dirty="0"/>
              <a:t>We estimate 17-18 awards per year. </a:t>
            </a:r>
          </a:p>
        </p:txBody>
      </p:sp>
      <p:pic>
        <p:nvPicPr>
          <p:cNvPr id="5" name="Picture 4" descr="A close up of a device&#10;&#10;Description automatically generated">
            <a:extLst>
              <a:ext uri="{FF2B5EF4-FFF2-40B4-BE49-F238E27FC236}">
                <a16:creationId xmlns:a16="http://schemas.microsoft.com/office/drawing/2014/main" id="{16499E0C-708D-48FE-8A51-6B5D680B3A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556523" y="4621213"/>
            <a:ext cx="2050691" cy="18716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EFFCDF-415F-4366-B082-BD352236C919}"/>
              </a:ext>
            </a:extLst>
          </p:cNvPr>
          <p:cNvSpPr txBox="1"/>
          <p:nvPr/>
        </p:nvSpPr>
        <p:spPr>
          <a:xfrm>
            <a:off x="10067064" y="6415088"/>
            <a:ext cx="192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hlinkClick r:id="rId3" tooltip="http://rationallyspeaking.blogspot.com/2012/10/essays-on-emergence-part-iii.html"/>
              </a:rPr>
              <a:t>This Photo</a:t>
            </a:r>
            <a:r>
              <a:rPr lang="en-US" sz="900" dirty="0"/>
              <a:t> by Unknown Author is licensed under </a:t>
            </a:r>
            <a:r>
              <a:rPr lang="en-US" sz="900" dirty="0">
                <a:hlinkClick r:id="rId4" tooltip="https://creativecommons.org/licenses/by-nc/3.0/"/>
              </a:rPr>
              <a:t>CC BY-NC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6036660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E8362-54B3-47BC-B235-F2F652D27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if there are more qualified applicants than awards?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DF63A-ED43-4E4A-AA62-2C9FDE4E5E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Considerations for priority:</a:t>
            </a:r>
          </a:p>
          <a:p>
            <a:r>
              <a:rPr lang="en-US" dirty="0"/>
              <a:t>Greatest amount of unmet need.</a:t>
            </a:r>
          </a:p>
          <a:p>
            <a:r>
              <a:rPr lang="en-US" dirty="0"/>
              <a:t>Likelihood of graduation (good academic standing).</a:t>
            </a:r>
          </a:p>
          <a:p>
            <a:r>
              <a:rPr lang="en-US" dirty="0"/>
              <a:t>Interest in working with medically underserved populations after graduation. </a:t>
            </a:r>
          </a:p>
          <a:p>
            <a:r>
              <a:rPr lang="en-US" dirty="0"/>
              <a:t>Willingness to participate in additional trainings on HRSA priority areas (integrated behavioral health, rural and underserved communities)</a:t>
            </a:r>
          </a:p>
        </p:txBody>
      </p:sp>
    </p:spTree>
    <p:extLst>
      <p:ext uri="{BB962C8B-B14F-4D97-AF65-F5344CB8AC3E}">
        <p14:creationId xmlns:p14="http://schemas.microsoft.com/office/powerpoint/2010/main" val="37438582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111D2-96E3-4257-9AE7-57B154FD0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if there are not enough applicants?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13153-AE3D-4164-8749-62537203E78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We will hold another round for spring and summer. 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B160695-AA8B-48FC-AB07-B4BCCC936DD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/>
          <a:stretch/>
        </p:blipFill>
        <p:spPr>
          <a:xfrm>
            <a:off x="6302195" y="2565449"/>
            <a:ext cx="4351338" cy="1727102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8A5054-FB91-4FC5-896E-B6A34ACEF65E}"/>
              </a:ext>
            </a:extLst>
          </p:cNvPr>
          <p:cNvSpPr txBox="1"/>
          <p:nvPr/>
        </p:nvSpPr>
        <p:spPr>
          <a:xfrm>
            <a:off x="6587331" y="4864845"/>
            <a:ext cx="43513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hlinkClick r:id="rId3" tooltip="http://regardingnannies.com/2011/03/backyard-bird-feeder-to-welcome-spring/"/>
              </a:rPr>
              <a:t>This Photo</a:t>
            </a:r>
            <a:r>
              <a:rPr lang="en-US" sz="900"/>
              <a:t> by Unknown Author is licensed under </a:t>
            </a:r>
            <a:r>
              <a:rPr lang="en-US" sz="900">
                <a:hlinkClick r:id="rId4" tooltip="https://creativecommons.org/licenses/by-nd/3.0/"/>
              </a:rPr>
              <a:t>CC BY-ND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842702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EC29E-EF89-49BC-AEEF-6BA776C00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How do I apply?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778042-A326-479E-9E53-C44738DC1DA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007AC0"/>
              </a:solidFill>
              <a:latin typeface="&amp;quot"/>
            </a:endParaRPr>
          </a:p>
          <a:p>
            <a:pPr marL="0" indent="0">
              <a:buNone/>
            </a:pPr>
            <a:endParaRPr lang="en-US" sz="2400" dirty="0">
              <a:solidFill>
                <a:srgbClr val="007AC0"/>
              </a:solidFill>
              <a:latin typeface="&amp;quot"/>
            </a:endParaRPr>
          </a:p>
          <a:p>
            <a:r>
              <a:rPr lang="en-US" sz="2400" dirty="0">
                <a:solidFill>
                  <a:srgbClr val="007AC0"/>
                </a:solidFill>
                <a:latin typeface="&amp;quot"/>
              </a:rPr>
              <a:t>Qualtrics link will be provided.</a:t>
            </a:r>
            <a:endParaRPr lang="en-US" sz="2400" dirty="0"/>
          </a:p>
        </p:txBody>
      </p:sp>
      <p:pic>
        <p:nvPicPr>
          <p:cNvPr id="6" name="Content Placeholder 5" descr="A screenshot of a cell phone&#10;&#10;Description automatically generated">
            <a:extLst>
              <a:ext uri="{FF2B5EF4-FFF2-40B4-BE49-F238E27FC236}">
                <a16:creationId xmlns:a16="http://schemas.microsoft.com/office/drawing/2014/main" id="{69B7F6CD-5F23-4D9B-B875-10BF043B96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2274094"/>
            <a:ext cx="5181600" cy="3454400"/>
          </a:xfrm>
        </p:spPr>
      </p:pic>
    </p:spTree>
    <p:extLst>
      <p:ext uri="{BB962C8B-B14F-4D97-AF65-F5344CB8AC3E}">
        <p14:creationId xmlns:p14="http://schemas.microsoft.com/office/powerpoint/2010/main" val="2797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3388</TotalTime>
  <Words>515</Words>
  <Application>Microsoft Office PowerPoint</Application>
  <PresentationFormat>Widescreen</PresentationFormat>
  <Paragraphs>57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&amp;quot</vt:lpstr>
      <vt:lpstr>Arial</vt:lpstr>
      <vt:lpstr>Calibri</vt:lpstr>
      <vt:lpstr>Calibri Light</vt:lpstr>
      <vt:lpstr>Office Theme</vt:lpstr>
      <vt:lpstr>Midsouth Social Work Scholarships for Disadvantaged Students (MSW-SDS) Program</vt:lpstr>
      <vt:lpstr>About this program</vt:lpstr>
      <vt:lpstr>Requirements</vt:lpstr>
      <vt:lpstr>Disadvantaged – HRSA definition</vt:lpstr>
      <vt:lpstr>One Federal Program at a time</vt:lpstr>
      <vt:lpstr>Two Preliminary Steps</vt:lpstr>
      <vt:lpstr>How much is the award?</vt:lpstr>
      <vt:lpstr>What if there are more qualified applicants than awards?</vt:lpstr>
      <vt:lpstr>What if there are not enough applicants?</vt:lpstr>
      <vt:lpstr>How do I apply?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Jazmine Patrice Phillips (jpphllp2)</dc:creator>
  <cp:lastModifiedBy>Valerie Lynn Wince (vwince)</cp:lastModifiedBy>
  <cp:revision>181</cp:revision>
  <dcterms:created xsi:type="dcterms:W3CDTF">2019-11-18T15:59:31Z</dcterms:created>
  <dcterms:modified xsi:type="dcterms:W3CDTF">2026-09-28T19:53:36Z</dcterms:modified>
</cp:coreProperties>
</file>