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69" r:id="rId3"/>
    <p:sldId id="272" r:id="rId4"/>
    <p:sldId id="273" r:id="rId5"/>
    <p:sldId id="274" r:id="rId6"/>
    <p:sldId id="275" r:id="rId7"/>
    <p:sldId id="276" r:id="rId8"/>
    <p:sldId id="278" r:id="rId9"/>
    <p:sldId id="280" r:id="rId10"/>
    <p:sldId id="277" r:id="rId11"/>
    <p:sldId id="285" r:id="rId12"/>
    <p:sldId id="279" r:id="rId13"/>
    <p:sldId id="283" r:id="rId14"/>
    <p:sldId id="281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005" autoAdjust="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High School</c:v>
                </c:pt>
                <c:pt idx="1">
                  <c:v>Some College</c:v>
                </c:pt>
                <c:pt idx="2">
                  <c:v>Bachelor's Degree</c:v>
                </c:pt>
                <c:pt idx="3">
                  <c:v>Graduate/Professional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0.46</c:v>
                </c:pt>
                <c:pt idx="1">
                  <c:v>0.56999999999999995</c:v>
                </c:pt>
                <c:pt idx="2">
                  <c:v>0.66000000000000025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0704944"/>
        <c:axId val="230705336"/>
      </c:barChart>
      <c:catAx>
        <c:axId val="23070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30705336"/>
        <c:crosses val="autoZero"/>
        <c:auto val="1"/>
        <c:lblAlgn val="ctr"/>
        <c:lblOffset val="100"/>
        <c:noMultiLvlLbl val="0"/>
      </c:catAx>
      <c:valAx>
        <c:axId val="23070533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23070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First Generation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Within four years</c:v>
                </c:pt>
                <c:pt idx="1">
                  <c:v>Within five years</c:v>
                </c:pt>
                <c:pt idx="2">
                  <c:v>Within six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27.4</c:v>
                </c:pt>
                <c:pt idx="1">
                  <c:v>44.8</c:v>
                </c:pt>
                <c:pt idx="2">
                  <c:v>50.2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Non-First Generation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Within four years</c:v>
                </c:pt>
                <c:pt idx="1">
                  <c:v>Within five years</c:v>
                </c:pt>
                <c:pt idx="2">
                  <c:v>Within six years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42.1</c:v>
                </c:pt>
                <c:pt idx="1">
                  <c:v>59.7</c:v>
                </c:pt>
                <c:pt idx="2">
                  <c:v>64.2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707296"/>
        <c:axId val="230707688"/>
      </c:barChart>
      <c:catAx>
        <c:axId val="23070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0707688"/>
        <c:crosses val="autoZero"/>
        <c:auto val="1"/>
        <c:lblAlgn val="ctr"/>
        <c:lblOffset val="100"/>
        <c:noMultiLvlLbl val="0"/>
      </c:catAx>
      <c:valAx>
        <c:axId val="230707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0707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4E25-25FA-4FDC-8534-AD44889A338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DC699-FD41-409E-BC8C-5D25D680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699-FD41-409E-BC8C-5D25D68064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TRIO defines first generation as a student whose parents have not obtained a post-secondary degree (Ward, Siegel, &amp; Davenport, 2012).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Billson and Terry (1982) devised the term first-generation college students to describe those students for whom neither parent attended a baccalaureate institution.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699-FD41-409E-BC8C-5D25D68064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Kenya </a:t>
            </a:r>
            <a:r>
              <a:rPr lang="en-US" dirty="0" smtClean="0"/>
              <a:t>- Personal case experiences </a:t>
            </a:r>
            <a:r>
              <a:rPr lang="en-US" dirty="0" smtClean="0"/>
              <a:t>(10 minutes)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699-FD41-409E-BC8C-5D25D6806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3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Lamont -</a:t>
            </a:r>
            <a:r>
              <a:rPr lang="en-US" baseline="0" dirty="0" smtClean="0"/>
              <a:t> Facilitate discussion (25 minutes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Scribe needed to capture responses on flipchart paper?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699-FD41-409E-BC8C-5D25D6806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2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Kenya</a:t>
            </a:r>
            <a:r>
              <a:rPr lang="en-US" baseline="0" dirty="0" smtClean="0"/>
              <a:t> - Summary </a:t>
            </a:r>
            <a:r>
              <a:rPr lang="en-US" baseline="0" smtClean="0"/>
              <a:t>of Discussion (10 minutes)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699-FD41-409E-BC8C-5D25D68064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53AC-A7D0-4E45-A234-101BFA8E3C1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we.org/File.aspx?id=74478" TargetMode="External"/><Relationship Id="rId4" Type="http://schemas.openxmlformats.org/officeDocument/2006/relationships/hyperlink" Target="http://nces.ed.gov/pubs2012/2012045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783" y="2245928"/>
            <a:ext cx="6013383" cy="1470025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Strategies for Promoting Academic Success Among First-Generation Social Work Students</a:t>
            </a: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619098" y="4206241"/>
            <a:ext cx="4793382" cy="11839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Lamont Simmons, </a:t>
            </a:r>
            <a:r>
              <a:rPr lang="en-US" sz="2400" dirty="0" err="1" smtClean="0">
                <a:solidFill>
                  <a:schemeClr val="tx1"/>
                </a:solidFill>
              </a:rPr>
              <a:t>EdD</a:t>
            </a:r>
            <a:r>
              <a:rPr lang="en-US" sz="2400" dirty="0" smtClean="0">
                <a:solidFill>
                  <a:schemeClr val="tx1"/>
                </a:solidFill>
              </a:rPr>
              <a:t>, MSW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Kenya Anderson, LMSW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Susan </a:t>
            </a:r>
            <a:r>
              <a:rPr lang="en-US" sz="2400" dirty="0" smtClean="0">
                <a:solidFill>
                  <a:schemeClr val="tx1"/>
                </a:solidFill>
              </a:rPr>
              <a:t>Neely-Barnes, PhD, MSW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First Generation Students In Social Work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 of research on first generation students in social work.</a:t>
            </a:r>
          </a:p>
          <a:p>
            <a:r>
              <a:rPr lang="en-US" dirty="0" smtClean="0"/>
              <a:t>High percentage of social work students (46.1%) are from historically under-represented racial/ethnic backgrounds (CSWE, 2013).</a:t>
            </a:r>
          </a:p>
          <a:p>
            <a:r>
              <a:rPr lang="en-US" dirty="0" smtClean="0"/>
              <a:t>It is likely that a high percentage of social work students are first generation. More research is needed.</a:t>
            </a:r>
          </a:p>
        </p:txBody>
      </p:sp>
    </p:spTree>
    <p:extLst>
      <p:ext uri="{BB962C8B-B14F-4D97-AF65-F5344CB8AC3E}">
        <p14:creationId xmlns:p14="http://schemas.microsoft.com/office/powerpoint/2010/main" val="3609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50" y="2503503"/>
            <a:ext cx="533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First-Generation Student Personal </a:t>
            </a:r>
            <a:r>
              <a:rPr lang="en-US" sz="3200" b="1" dirty="0" smtClean="0">
                <a:solidFill>
                  <a:schemeClr val="bg1"/>
                </a:solidFill>
              </a:rPr>
              <a:t>Experience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190" y="4385569"/>
            <a:ext cx="482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Kenya </a:t>
            </a:r>
            <a:r>
              <a:rPr lang="en-US" b="1" dirty="0" smtClean="0"/>
              <a:t>Anderson, LMSW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8" y="3580722"/>
            <a:ext cx="2283114" cy="311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difficulties do first-generation students in your undergraduate social work program encounter during their educational experiences?</a:t>
            </a:r>
          </a:p>
          <a:p>
            <a:endParaRPr lang="en-US" dirty="0" smtClean="0"/>
          </a:p>
          <a:p>
            <a:r>
              <a:rPr lang="en-US" dirty="0" smtClean="0"/>
              <a:t>What program policies or practices are employed for enabling these students to overcome their difficulties?</a:t>
            </a:r>
          </a:p>
          <a:p>
            <a:endParaRPr lang="en-US" dirty="0" smtClean="0"/>
          </a:p>
          <a:p>
            <a:r>
              <a:rPr lang="en-US" dirty="0" smtClean="0"/>
              <a:t>Discuss additional resources that your program uses to enhance graduation attainment among first-generation social work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Effective Strategies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bridge or early intervention programs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Strengthening social supports</a:t>
            </a:r>
          </a:p>
          <a:p>
            <a:r>
              <a:rPr lang="en-US" dirty="0" smtClean="0"/>
              <a:t>Group interventions with first generation students</a:t>
            </a:r>
          </a:p>
          <a:p>
            <a:r>
              <a:rPr lang="en-US" dirty="0" smtClean="0"/>
              <a:t>Academic coaching or tutoring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Barefoot, 2004; Institute for Higher Education Policy, 2012; </a:t>
            </a:r>
            <a:r>
              <a:rPr lang="en-US" dirty="0" smtClean="0"/>
              <a:t>Strand, 2013; </a:t>
            </a:r>
            <a:r>
              <a:rPr lang="en-US" dirty="0" err="1" smtClean="0"/>
              <a:t>Swail</a:t>
            </a:r>
            <a:r>
              <a:rPr lang="en-US" dirty="0"/>
              <a:t>, </a:t>
            </a:r>
            <a:r>
              <a:rPr lang="en-US" dirty="0" smtClean="0"/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40387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Aud</a:t>
            </a:r>
            <a:r>
              <a:rPr lang="en-US" dirty="0"/>
              <a:t>, S., Hussar, W., Johnson, F., </a:t>
            </a:r>
            <a:r>
              <a:rPr lang="en-US" dirty="0" err="1"/>
              <a:t>Kena</a:t>
            </a:r>
            <a:r>
              <a:rPr lang="en-US" dirty="0"/>
              <a:t>, G., Roth, E., Manning, E. et al. </a:t>
            </a:r>
            <a:r>
              <a:rPr lang="en-US" dirty="0" smtClean="0"/>
              <a:t>	(</a:t>
            </a:r>
            <a:r>
              <a:rPr lang="en-US" dirty="0"/>
              <a:t>2012). The Condition of Education 2012. National Center for </a:t>
            </a:r>
            <a:r>
              <a:rPr lang="en-US" dirty="0" smtClean="0"/>
              <a:t>Education 	Statistics</a:t>
            </a:r>
            <a:r>
              <a:rPr lang="en-US" dirty="0"/>
              <a:t>. Retrieved September 11, 2014 from: 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://nces.ed.gov/pubs2012/2012045.pdf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Balemian</a:t>
            </a:r>
            <a:r>
              <a:rPr lang="en-US" dirty="0"/>
              <a:t>, K. &amp; Feng, J. (2013, July 19). First generation students: </a:t>
            </a:r>
            <a:r>
              <a:rPr lang="en-US" dirty="0" smtClean="0"/>
              <a:t>	College </a:t>
            </a:r>
            <a:r>
              <a:rPr lang="en-US" dirty="0"/>
              <a:t>aspirations, preparedness and challenges. Presentation to </a:t>
            </a:r>
            <a:r>
              <a:rPr lang="en-US" dirty="0" smtClean="0"/>
              <a:t>	the 	College </a:t>
            </a:r>
            <a:r>
              <a:rPr lang="en-US" dirty="0"/>
              <a:t>Board AP Annual Conference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Barefoot</a:t>
            </a:r>
            <a:r>
              <a:rPr lang="en-US" dirty="0"/>
              <a:t>, B. O. (2004). Higher education's revolving door: </a:t>
            </a:r>
            <a:r>
              <a:rPr lang="en-US" dirty="0" smtClean="0"/>
              <a:t>	Confronting </a:t>
            </a:r>
            <a:r>
              <a:rPr lang="en-US" dirty="0"/>
              <a:t>the </a:t>
            </a:r>
            <a:r>
              <a:rPr lang="en-US" dirty="0" smtClean="0"/>
              <a:t>	problem </a:t>
            </a:r>
            <a:r>
              <a:rPr lang="en-US" dirty="0"/>
              <a:t>of student drop out in U.S. colleges and </a:t>
            </a:r>
            <a:r>
              <a:rPr lang="en-US" dirty="0" smtClean="0"/>
              <a:t>universities</a:t>
            </a:r>
            <a:r>
              <a:rPr lang="en-US" dirty="0"/>
              <a:t>. </a:t>
            </a:r>
            <a:r>
              <a:rPr lang="en-US" i="1" dirty="0"/>
              <a:t>Open </a:t>
            </a:r>
            <a:r>
              <a:rPr lang="en-US" i="1" dirty="0" smtClean="0"/>
              <a:t>	Learning</a:t>
            </a:r>
            <a:r>
              <a:rPr lang="en-US" i="1" dirty="0"/>
              <a:t>, 19</a:t>
            </a:r>
            <a:r>
              <a:rPr lang="en-US" dirty="0"/>
              <a:t>(1), 9-18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Council on Social Work Education (2013). 2013 Annual Statistics on 	Social 	Work Education in the United States. Retrieved August 26, 2015 </a:t>
            </a:r>
            <a:r>
              <a:rPr lang="en-US" dirty="0"/>
              <a:t>from: 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www.cswe.org/File.aspx?id=74478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Hodges, J.Q. (2000). First-generation college students in an </a:t>
            </a:r>
            <a:r>
              <a:rPr lang="en-US" sz="3600" dirty="0" smtClean="0"/>
              <a:t>		undergraduate </a:t>
            </a:r>
            <a:r>
              <a:rPr lang="en-US" sz="3600" dirty="0"/>
              <a:t>social </a:t>
            </a:r>
            <a:r>
              <a:rPr lang="en-US" sz="3600" dirty="0" smtClean="0"/>
              <a:t>	welfare </a:t>
            </a:r>
            <a:r>
              <a:rPr lang="en-US" sz="3600" dirty="0"/>
              <a:t>program: Issues, interventions, and </a:t>
            </a:r>
            <a:r>
              <a:rPr lang="en-US" sz="3600" dirty="0" smtClean="0"/>
              <a:t>	implications</a:t>
            </a:r>
            <a:r>
              <a:rPr lang="en-US" sz="3600" dirty="0"/>
              <a:t>. </a:t>
            </a:r>
            <a:r>
              <a:rPr lang="en-US" sz="3600" i="1" dirty="0"/>
              <a:t>The</a:t>
            </a:r>
            <a:r>
              <a:rPr lang="en-US" sz="3600" dirty="0"/>
              <a:t> </a:t>
            </a:r>
            <a:r>
              <a:rPr lang="en-US" sz="3600" i="1" dirty="0"/>
              <a:t>Journal of </a:t>
            </a:r>
            <a:r>
              <a:rPr lang="en-US" sz="3600" i="1" dirty="0" smtClean="0"/>
              <a:t>Baccalaureate </a:t>
            </a:r>
            <a:r>
              <a:rPr lang="en-US" sz="3600" i="1" dirty="0"/>
              <a:t>Social Work 6</a:t>
            </a:r>
            <a:r>
              <a:rPr lang="en-US" sz="3600" dirty="0"/>
              <a:t>(1), 37-51.</a:t>
            </a:r>
          </a:p>
          <a:p>
            <a:endParaRPr lang="en-US" dirty="0" smtClean="0"/>
          </a:p>
          <a:p>
            <a:r>
              <a:rPr lang="en-US" sz="3600" dirty="0" smtClean="0"/>
              <a:t>Institute </a:t>
            </a:r>
            <a:r>
              <a:rPr lang="en-US" sz="3600" dirty="0"/>
              <a:t>for Higher Education Policy. (2012, September). </a:t>
            </a:r>
            <a:r>
              <a:rPr lang="en-US" sz="3600" i="1" dirty="0"/>
              <a:t>Supporting </a:t>
            </a:r>
            <a:r>
              <a:rPr lang="en-US" sz="3600" i="1" dirty="0" smtClean="0"/>
              <a:t>first-	generation </a:t>
            </a:r>
            <a:r>
              <a:rPr lang="en-US" sz="3600" i="1" dirty="0"/>
              <a:t>college students through classroom-based </a:t>
            </a:r>
            <a:r>
              <a:rPr lang="en-US" sz="3600" i="1" dirty="0" smtClean="0"/>
              <a:t>practices</a:t>
            </a:r>
            <a:r>
              <a:rPr lang="en-US" sz="3600" i="1" dirty="0"/>
              <a:t>. </a:t>
            </a:r>
            <a:r>
              <a:rPr lang="en-US" sz="3600" i="1" dirty="0" smtClean="0"/>
              <a:t>	</a:t>
            </a:r>
            <a:r>
              <a:rPr lang="en-US" sz="3600" dirty="0" smtClean="0"/>
              <a:t>Washington</a:t>
            </a:r>
            <a:r>
              <a:rPr lang="en-US" sz="3600" dirty="0"/>
              <a:t>, DC: </a:t>
            </a:r>
            <a:r>
              <a:rPr lang="en-US" sz="3600" dirty="0" smtClean="0"/>
              <a:t>	Author</a:t>
            </a:r>
            <a:r>
              <a:rPr lang="en-US" sz="3600" dirty="0"/>
              <a:t>.</a:t>
            </a:r>
          </a:p>
          <a:p>
            <a:endParaRPr lang="en-US" dirty="0" smtClean="0"/>
          </a:p>
          <a:p>
            <a:r>
              <a:rPr lang="en-US" sz="3600" dirty="0" smtClean="0"/>
              <a:t>Strand</a:t>
            </a:r>
            <a:r>
              <a:rPr lang="en-US" sz="3600" dirty="0"/>
              <a:t>, K.J. (2013). </a:t>
            </a:r>
            <a:r>
              <a:rPr lang="en-US" sz="3600" i="1" dirty="0"/>
              <a:t>Best practices for ensuring the academic success </a:t>
            </a:r>
            <a:r>
              <a:rPr lang="en-US" sz="3600" i="1" dirty="0" smtClean="0"/>
              <a:t>of 	first-generation college students. </a:t>
            </a:r>
            <a:r>
              <a:rPr lang="en-US" sz="3600" dirty="0" smtClean="0"/>
              <a:t>Washington DC: Council of 	Independent Colleges.</a:t>
            </a:r>
            <a:endParaRPr lang="en-US" sz="3600" dirty="0"/>
          </a:p>
          <a:p>
            <a:endParaRPr lang="en-US" dirty="0" smtClean="0"/>
          </a:p>
          <a:p>
            <a:r>
              <a:rPr lang="en-US" sz="3600" dirty="0" err="1" smtClean="0"/>
              <a:t>Swail</a:t>
            </a:r>
            <a:r>
              <a:rPr lang="en-US" sz="3600" dirty="0"/>
              <a:t>, W. S. (2004). </a:t>
            </a:r>
            <a:r>
              <a:rPr lang="en-US" sz="3600" i="1" dirty="0"/>
              <a:t>The art of student retention: A handbook for </a:t>
            </a:r>
            <a:r>
              <a:rPr lang="en-US" sz="3600" i="1" dirty="0" smtClean="0"/>
              <a:t>	practitioners </a:t>
            </a:r>
            <a:r>
              <a:rPr lang="en-US" sz="3600" i="1" dirty="0"/>
              <a:t>and </a:t>
            </a:r>
            <a:r>
              <a:rPr lang="en-US" sz="3600" i="1" dirty="0" smtClean="0"/>
              <a:t>	administrators</a:t>
            </a:r>
            <a:r>
              <a:rPr lang="en-US" sz="3600" i="1" dirty="0"/>
              <a:t>. </a:t>
            </a:r>
            <a:r>
              <a:rPr lang="en-US" sz="3600" dirty="0"/>
              <a:t>Educational Policy Institute. Texas </a:t>
            </a:r>
            <a:r>
              <a:rPr lang="en-US" sz="3600" dirty="0" smtClean="0"/>
              <a:t>	Higher </a:t>
            </a:r>
            <a:r>
              <a:rPr lang="en-US" sz="3600" dirty="0"/>
              <a:t>Education </a:t>
            </a:r>
            <a:r>
              <a:rPr lang="en-US" sz="3600" dirty="0" smtClean="0"/>
              <a:t>	Coordinating </a:t>
            </a:r>
            <a:r>
              <a:rPr lang="en-US" sz="3600" dirty="0"/>
              <a:t>Board 20th Annual Recruitment </a:t>
            </a:r>
            <a:r>
              <a:rPr lang="en-US" sz="3600" dirty="0" smtClean="0"/>
              <a:t>and 	Retention Conference, Austin</a:t>
            </a:r>
            <a:r>
              <a:rPr lang="en-US" sz="3600" dirty="0"/>
              <a:t>, </a:t>
            </a:r>
            <a:r>
              <a:rPr lang="en-US" sz="3600" dirty="0" smtClean="0"/>
              <a:t>TX </a:t>
            </a:r>
            <a:r>
              <a:rPr lang="en-US" sz="3600" dirty="0"/>
              <a:t>June 21, 2004. </a:t>
            </a:r>
            <a:r>
              <a:rPr lang="en-US" sz="3600" dirty="0" smtClean="0"/>
              <a:t>	www.educationalpolicy.org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 are First Generation Students?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8" y="1995005"/>
            <a:ext cx="5272146" cy="35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Demographics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First generation college students are more likely to:</a:t>
            </a:r>
          </a:p>
          <a:p>
            <a:r>
              <a:rPr lang="en-US" sz="3000" dirty="0"/>
              <a:t>Be African-American, American Indian, Hawaiian/Pacific Islander, or Latino.</a:t>
            </a:r>
          </a:p>
          <a:p>
            <a:r>
              <a:rPr lang="en-US" sz="3000" dirty="0"/>
              <a:t>Be older than traditional age.</a:t>
            </a:r>
          </a:p>
          <a:p>
            <a:r>
              <a:rPr lang="en-US" sz="3000" dirty="0"/>
              <a:t>Come from low income families. </a:t>
            </a:r>
          </a:p>
          <a:p>
            <a:r>
              <a:rPr lang="en-US" sz="3000" dirty="0"/>
              <a:t>Attend part-time.</a:t>
            </a:r>
          </a:p>
          <a:p>
            <a:r>
              <a:rPr lang="en-US" sz="3000" dirty="0"/>
              <a:t>Live off-campus.</a:t>
            </a:r>
          </a:p>
          <a:p>
            <a:r>
              <a:rPr lang="en-US" sz="3000" dirty="0"/>
              <a:t>Work while attending school.</a:t>
            </a:r>
          </a:p>
          <a:p>
            <a:r>
              <a:rPr lang="en-US" sz="3000" dirty="0"/>
              <a:t>Drop out/Stop </a:t>
            </a:r>
            <a:r>
              <a:rPr lang="en-US" sz="3000" dirty="0" smtClean="0"/>
              <a:t>out.</a:t>
            </a:r>
            <a:endParaRPr lang="en-US" sz="30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09" y="3522843"/>
            <a:ext cx="2980733" cy="1985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3426" y="5715969"/>
            <a:ext cx="316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Balemian</a:t>
            </a:r>
            <a:r>
              <a:rPr lang="en-US" dirty="0" smtClean="0"/>
              <a:t> &amp; Feng,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Unique 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3086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First Generation students have the following unique challenges:</a:t>
            </a:r>
          </a:p>
          <a:p>
            <a:r>
              <a:rPr lang="en-US" dirty="0"/>
              <a:t>More likely to delay college</a:t>
            </a:r>
          </a:p>
          <a:p>
            <a:r>
              <a:rPr lang="en-US" dirty="0"/>
              <a:t>More likely to need remedial coursework</a:t>
            </a:r>
          </a:p>
          <a:p>
            <a:r>
              <a:rPr lang="en-US" dirty="0"/>
              <a:t>Report lower educational expectations than their peers</a:t>
            </a:r>
          </a:p>
          <a:p>
            <a:r>
              <a:rPr lang="en-US" dirty="0"/>
              <a:t>Often begin college less academically prepared</a:t>
            </a:r>
          </a:p>
          <a:p>
            <a:r>
              <a:rPr lang="en-US" dirty="0"/>
              <a:t>More likely to focus on vocational/technical </a:t>
            </a: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5703" y="5568276"/>
            <a:ext cx="316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Balemian</a:t>
            </a:r>
            <a:r>
              <a:rPr lang="en-US" dirty="0" smtClean="0"/>
              <a:t> &amp; Feng,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5886"/>
            <a:ext cx="4233672" cy="13621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Unique 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048" y="3300985"/>
            <a:ext cx="8375904" cy="27980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Limited access to information about the college experience</a:t>
            </a:r>
          </a:p>
          <a:p>
            <a:r>
              <a:rPr lang="en-US" dirty="0"/>
              <a:t>Lack of knowledge about time management, college finances, budgeting and the bureaucratic operations of higher education</a:t>
            </a:r>
          </a:p>
          <a:p>
            <a:r>
              <a:rPr lang="en-US" dirty="0"/>
              <a:t>Absence of support due to a cultural conflict between home and college </a:t>
            </a:r>
            <a:r>
              <a:rPr lang="en-US" dirty="0" smtClean="0"/>
              <a:t>communities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60" y="581465"/>
            <a:ext cx="3900972" cy="26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Unique 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Susceptibility to doubts about academic abilities</a:t>
            </a:r>
          </a:p>
          <a:p>
            <a:r>
              <a:rPr lang="en-US" sz="2800" dirty="0"/>
              <a:t>Perception that they are “not college material” causing decreased motivation</a:t>
            </a:r>
          </a:p>
          <a:p>
            <a:r>
              <a:rPr lang="en-US" sz="2800" dirty="0"/>
              <a:t>Struggle to maintain balance between work, family and school </a:t>
            </a:r>
            <a:r>
              <a:rPr lang="en-US" sz="2800" dirty="0" smtClean="0"/>
              <a:t>responsibilities</a:t>
            </a:r>
            <a:endParaRPr lang="en-US" sz="2800" dirty="0"/>
          </a:p>
        </p:txBody>
      </p:sp>
      <p:pic>
        <p:nvPicPr>
          <p:cNvPr id="6" name="Picture 5" descr="First Scholars Fountain Photo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72" y="3661458"/>
            <a:ext cx="3401486" cy="22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Social/Cultural Capital &amp; First Generation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818571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Social Capital </a:t>
            </a:r>
            <a:r>
              <a:rPr lang="en-US" dirty="0"/>
              <a:t>– the networks of relationships among people who live and work in a particular society enabling that society to function effectively (</a:t>
            </a:r>
            <a:r>
              <a:rPr lang="en-US" dirty="0" err="1"/>
              <a:t>Portes</a:t>
            </a:r>
            <a:r>
              <a:rPr lang="en-US" dirty="0"/>
              <a:t>, 2000).</a:t>
            </a:r>
          </a:p>
          <a:p>
            <a:r>
              <a:rPr lang="en-US" i="1" dirty="0"/>
              <a:t>Cultural Capital </a:t>
            </a:r>
            <a:r>
              <a:rPr lang="en-US" dirty="0"/>
              <a:t>– non-financial social assets that promote social mobility beyond economic means (i.e.. education, intellect…) (Throsby, 1999).</a:t>
            </a:r>
          </a:p>
          <a:p>
            <a:r>
              <a:rPr lang="en-US" dirty="0" smtClean="0"/>
              <a:t>First generation students do not have the social/cultural capital of continuing generation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592" y="274638"/>
            <a:ext cx="8851392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12</a:t>
            </a:r>
            <a:r>
              <a:rPr lang="en-US" sz="3200" b="1" baseline="30000" dirty="0"/>
              <a:t>th</a:t>
            </a:r>
            <a:r>
              <a:rPr lang="en-US" sz="3200" b="1" dirty="0"/>
              <a:t> Grade Students Intention To Complete College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852866"/>
              </p:ext>
            </p:extLst>
          </p:nvPr>
        </p:nvGraphicFramePr>
        <p:xfrm>
          <a:off x="466344" y="1115568"/>
          <a:ext cx="8092440" cy="418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3394466" y="5315291"/>
            <a:ext cx="211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Parent Education Level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29124" y="5484568"/>
            <a:ext cx="2027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Aud</a:t>
            </a:r>
            <a:r>
              <a:rPr lang="en-US" sz="1400" dirty="0" smtClean="0"/>
              <a:t>, et al,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47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Graduation Rates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739507"/>
              </p:ext>
            </p:extLst>
          </p:nvPr>
        </p:nvGraphicFramePr>
        <p:xfrm>
          <a:off x="3694176" y="1527048"/>
          <a:ext cx="4654296" cy="418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992193"/>
            <a:ext cx="29931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first-generation student population is growing, yet they are not making up a higher percentage of graduates.  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83389" y="5714683"/>
            <a:ext cx="328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The Condition of Education, 2012 NCES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86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0d0030143279cb72e4a5596f43f3c9d8c7bc3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622</Words>
  <Application>Microsoft Office PowerPoint</Application>
  <PresentationFormat>On-screen Show (4:3)</PresentationFormat>
  <Paragraphs>90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Strategies for Promoting Academic Success Among First-Generation Social Work Students</vt:lpstr>
      <vt:lpstr>Who are First Generation Students?</vt:lpstr>
      <vt:lpstr>Demographics</vt:lpstr>
      <vt:lpstr>Unique Challenges</vt:lpstr>
      <vt:lpstr>Unique Challenges</vt:lpstr>
      <vt:lpstr>Unique Challenges</vt:lpstr>
      <vt:lpstr>Social/Cultural Capital &amp; First Generation</vt:lpstr>
      <vt:lpstr>12th Grade Students Intention To Complete College</vt:lpstr>
      <vt:lpstr>National Graduation Rates</vt:lpstr>
      <vt:lpstr>First Generation Students In Social Work</vt:lpstr>
      <vt:lpstr>PowerPoint Presentation</vt:lpstr>
      <vt:lpstr>Group Discussion</vt:lpstr>
      <vt:lpstr>Effective Strategies</vt:lpstr>
      <vt:lpstr>References</vt:lpstr>
      <vt:lpstr>References</vt:lpstr>
    </vt:vector>
  </TitlesOfParts>
  <Company>Arher Malom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Harris</dc:creator>
  <cp:lastModifiedBy>Lamont</cp:lastModifiedBy>
  <cp:revision>48</cp:revision>
  <dcterms:created xsi:type="dcterms:W3CDTF">2015-02-18T21:50:14Z</dcterms:created>
  <dcterms:modified xsi:type="dcterms:W3CDTF">2015-10-09T01:52:06Z</dcterms:modified>
</cp:coreProperties>
</file>