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81" r:id="rId3"/>
    <p:sldId id="413" r:id="rId4"/>
    <p:sldId id="405" r:id="rId5"/>
    <p:sldId id="441" r:id="rId6"/>
    <p:sldId id="442" r:id="rId7"/>
    <p:sldId id="440" r:id="rId8"/>
    <p:sldId id="406" r:id="rId9"/>
    <p:sldId id="420" r:id="rId10"/>
    <p:sldId id="434" r:id="rId11"/>
    <p:sldId id="435" r:id="rId12"/>
    <p:sldId id="428" r:id="rId13"/>
    <p:sldId id="450" r:id="rId14"/>
    <p:sldId id="292" r:id="rId15"/>
    <p:sldId id="422" r:id="rId16"/>
    <p:sldId id="424" r:id="rId17"/>
    <p:sldId id="425" r:id="rId18"/>
    <p:sldId id="429" r:id="rId19"/>
    <p:sldId id="415" r:id="rId20"/>
    <p:sldId id="451" r:id="rId21"/>
    <p:sldId id="432" r:id="rId22"/>
    <p:sldId id="436" r:id="rId23"/>
    <p:sldId id="437" r:id="rId24"/>
    <p:sldId id="433" r:id="rId25"/>
    <p:sldId id="430" r:id="rId26"/>
    <p:sldId id="427" r:id="rId27"/>
    <p:sldId id="449" r:id="rId28"/>
    <p:sldId id="448" r:id="rId29"/>
    <p:sldId id="445" r:id="rId30"/>
    <p:sldId id="446" r:id="rId31"/>
    <p:sldId id="447" r:id="rId32"/>
    <p:sldId id="347" r:id="rId33"/>
  </p:sldIdLst>
  <p:sldSz cx="16257588" cy="9144000"/>
  <p:notesSz cx="6950075" cy="9236075"/>
  <p:defaultTextStyle>
    <a:defPPr>
      <a:defRPr lang="en-US"/>
    </a:defPPr>
    <a:lvl1pPr marL="0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5759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1519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7278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3037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8796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98C225-5C11-534F-83BE-CAF0F1F8BF21}">
          <p14:sldIdLst>
            <p14:sldId id="257"/>
            <p14:sldId id="281"/>
            <p14:sldId id="413"/>
            <p14:sldId id="405"/>
            <p14:sldId id="441"/>
            <p14:sldId id="442"/>
            <p14:sldId id="440"/>
            <p14:sldId id="406"/>
            <p14:sldId id="420"/>
            <p14:sldId id="434"/>
            <p14:sldId id="435"/>
            <p14:sldId id="428"/>
            <p14:sldId id="450"/>
            <p14:sldId id="292"/>
            <p14:sldId id="422"/>
            <p14:sldId id="424"/>
            <p14:sldId id="425"/>
            <p14:sldId id="429"/>
            <p14:sldId id="415"/>
            <p14:sldId id="451"/>
            <p14:sldId id="432"/>
            <p14:sldId id="436"/>
            <p14:sldId id="437"/>
            <p14:sldId id="433"/>
            <p14:sldId id="430"/>
            <p14:sldId id="427"/>
            <p14:sldId id="449"/>
            <p14:sldId id="448"/>
            <p14:sldId id="445"/>
            <p14:sldId id="446"/>
            <p14:sldId id="447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0"/>
    <p:restoredTop sz="94690"/>
  </p:normalViewPr>
  <p:slideViewPr>
    <p:cSldViewPr snapToGrid="0" snapToObjects="1">
      <p:cViewPr varScale="1">
        <p:scale>
          <a:sx n="45" d="100"/>
          <a:sy n="45" d="100"/>
        </p:scale>
        <p:origin x="90" y="984"/>
      </p:cViewPr>
      <p:guideLst>
        <p:guide orient="horz" pos="2880"/>
        <p:guide pos="5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67328AD-E3CA-5A42-8103-98D70C67528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2BA80E2-4552-9F45-8E61-20750787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2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2840568"/>
            <a:ext cx="1381895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638" y="5181600"/>
            <a:ext cx="11380312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1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57048" y="488951"/>
            <a:ext cx="650303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119" y="488951"/>
            <a:ext cx="19240969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7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6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37" y="5875867"/>
            <a:ext cx="1381895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37" y="3875618"/>
            <a:ext cx="1381895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5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51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2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30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7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5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03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60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2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5119" y="2844800"/>
            <a:ext cx="12870591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6669" y="2844800"/>
            <a:ext cx="12873414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79" y="2046817"/>
            <a:ext cx="718325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59" indent="0">
              <a:buNone/>
              <a:defRPr sz="3200" b="1"/>
            </a:lvl2pPr>
            <a:lvl3pPr marL="1451519" indent="0">
              <a:buNone/>
              <a:defRPr sz="2900" b="1"/>
            </a:lvl3pPr>
            <a:lvl4pPr marL="2177278" indent="0">
              <a:buNone/>
              <a:defRPr sz="2500" b="1"/>
            </a:lvl4pPr>
            <a:lvl5pPr marL="2903037" indent="0">
              <a:buNone/>
              <a:defRPr sz="2500" b="1"/>
            </a:lvl5pPr>
            <a:lvl6pPr marL="3628796" indent="0">
              <a:buNone/>
              <a:defRPr sz="2500" b="1"/>
            </a:lvl6pPr>
            <a:lvl7pPr marL="4354556" indent="0">
              <a:buNone/>
              <a:defRPr sz="2500" b="1"/>
            </a:lvl7pPr>
            <a:lvl8pPr marL="5080315" indent="0">
              <a:buNone/>
              <a:defRPr sz="2500" b="1"/>
            </a:lvl8pPr>
            <a:lvl9pPr marL="580607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79" y="2899833"/>
            <a:ext cx="718325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630" y="2046817"/>
            <a:ext cx="718608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59" indent="0">
              <a:buNone/>
              <a:defRPr sz="3200" b="1"/>
            </a:lvl2pPr>
            <a:lvl3pPr marL="1451519" indent="0">
              <a:buNone/>
              <a:defRPr sz="2900" b="1"/>
            </a:lvl3pPr>
            <a:lvl4pPr marL="2177278" indent="0">
              <a:buNone/>
              <a:defRPr sz="2500" b="1"/>
            </a:lvl4pPr>
            <a:lvl5pPr marL="2903037" indent="0">
              <a:buNone/>
              <a:defRPr sz="2500" b="1"/>
            </a:lvl5pPr>
            <a:lvl6pPr marL="3628796" indent="0">
              <a:buNone/>
              <a:defRPr sz="2500" b="1"/>
            </a:lvl6pPr>
            <a:lvl7pPr marL="4354556" indent="0">
              <a:buNone/>
              <a:defRPr sz="2500" b="1"/>
            </a:lvl7pPr>
            <a:lvl8pPr marL="5080315" indent="0">
              <a:buNone/>
              <a:defRPr sz="2500" b="1"/>
            </a:lvl8pPr>
            <a:lvl9pPr marL="5806074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0" y="2899833"/>
            <a:ext cx="718608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3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1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3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1" y="364067"/>
            <a:ext cx="5348634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65" y="364067"/>
            <a:ext cx="908844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1" y="1913467"/>
            <a:ext cx="5348634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759" indent="0">
              <a:buNone/>
              <a:defRPr sz="1900"/>
            </a:lvl2pPr>
            <a:lvl3pPr marL="1451519" indent="0">
              <a:buNone/>
              <a:defRPr sz="1600"/>
            </a:lvl3pPr>
            <a:lvl4pPr marL="2177278" indent="0">
              <a:buNone/>
              <a:defRPr sz="1400"/>
            </a:lvl4pPr>
            <a:lvl5pPr marL="2903037" indent="0">
              <a:buNone/>
              <a:defRPr sz="1400"/>
            </a:lvl5pPr>
            <a:lvl6pPr marL="3628796" indent="0">
              <a:buNone/>
              <a:defRPr sz="1400"/>
            </a:lvl6pPr>
            <a:lvl7pPr marL="4354556" indent="0">
              <a:buNone/>
              <a:defRPr sz="1400"/>
            </a:lvl7pPr>
            <a:lvl8pPr marL="5080315" indent="0">
              <a:buNone/>
              <a:defRPr sz="1400"/>
            </a:lvl8pPr>
            <a:lvl9pPr marL="580607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7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601" y="6400800"/>
            <a:ext cx="975455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601" y="817033"/>
            <a:ext cx="975455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59" indent="0">
              <a:buNone/>
              <a:defRPr sz="4400"/>
            </a:lvl2pPr>
            <a:lvl3pPr marL="1451519" indent="0">
              <a:buNone/>
              <a:defRPr sz="3800"/>
            </a:lvl3pPr>
            <a:lvl4pPr marL="2177278" indent="0">
              <a:buNone/>
              <a:defRPr sz="3200"/>
            </a:lvl4pPr>
            <a:lvl5pPr marL="2903037" indent="0">
              <a:buNone/>
              <a:defRPr sz="3200"/>
            </a:lvl5pPr>
            <a:lvl6pPr marL="3628796" indent="0">
              <a:buNone/>
              <a:defRPr sz="3200"/>
            </a:lvl6pPr>
            <a:lvl7pPr marL="4354556" indent="0">
              <a:buNone/>
              <a:defRPr sz="3200"/>
            </a:lvl7pPr>
            <a:lvl8pPr marL="5080315" indent="0">
              <a:buNone/>
              <a:defRPr sz="3200"/>
            </a:lvl8pPr>
            <a:lvl9pPr marL="5806074" indent="0">
              <a:buNone/>
              <a:defRPr sz="3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601" y="7156451"/>
            <a:ext cx="975455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759" indent="0">
              <a:buNone/>
              <a:defRPr sz="1900"/>
            </a:lvl2pPr>
            <a:lvl3pPr marL="1451519" indent="0">
              <a:buNone/>
              <a:defRPr sz="1600"/>
            </a:lvl3pPr>
            <a:lvl4pPr marL="2177278" indent="0">
              <a:buNone/>
              <a:defRPr sz="1400"/>
            </a:lvl4pPr>
            <a:lvl5pPr marL="2903037" indent="0">
              <a:buNone/>
              <a:defRPr sz="1400"/>
            </a:lvl5pPr>
            <a:lvl6pPr marL="3628796" indent="0">
              <a:buNone/>
              <a:defRPr sz="1400"/>
            </a:lvl6pPr>
            <a:lvl7pPr marL="4354556" indent="0">
              <a:buNone/>
              <a:defRPr sz="1400"/>
            </a:lvl7pPr>
            <a:lvl8pPr marL="5080315" indent="0">
              <a:buNone/>
              <a:defRPr sz="1400"/>
            </a:lvl8pPr>
            <a:lvl9pPr marL="580607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316C-EB17-4543-9E79-637D5719ACA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1524000"/>
          </a:xfrm>
          <a:prstGeom prst="rect">
            <a:avLst/>
          </a:prstGeom>
        </p:spPr>
        <p:txBody>
          <a:bodyPr vert="horz" lIns="145152" tIns="72576" rIns="145152" bIns="725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1"/>
            <a:ext cx="14631829" cy="6034617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80" y="8475134"/>
            <a:ext cx="3793437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316C-EB17-4543-9E79-637D5719ACA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676" y="8475134"/>
            <a:ext cx="5148236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1272" y="8475134"/>
            <a:ext cx="3793437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1F06-A604-F749-8E1B-91096FF4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5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2575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19" indent="-544319" algn="l" defTabSz="725759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59" indent="-453600" algn="l" defTabSz="725759" rtl="0" eaLnBrk="1" latinLnBrk="0" hangingPunct="1">
        <a:spcBef>
          <a:spcPct val="20000"/>
        </a:spcBef>
        <a:buFont typeface="Arial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398" indent="-362880" algn="l" defTabSz="725759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157" indent="-362880" algn="l" defTabSz="725759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17" indent="-362880" algn="l" defTabSz="725759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676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435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195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954" indent="-362880" algn="l" defTabSz="7257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59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19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278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037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796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556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315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074" algn="l" defTabSz="7257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" y="0"/>
            <a:ext cx="16254984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70" y="3221567"/>
            <a:ext cx="10599678" cy="196003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Congressional Staff Network Memphis Site Visit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7609" y="5560291"/>
            <a:ext cx="8938354" cy="1514763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FFFFFF"/>
                </a:solidFill>
              </a:rPr>
              <a:t>Elena Delavega, PhD, MSW</a:t>
            </a:r>
          </a:p>
          <a:p>
            <a:r>
              <a:rPr lang="en-US">
                <a:solidFill>
                  <a:srgbClr val="FFFFFF"/>
                </a:solidFill>
              </a:rPr>
              <a:t>February 21, 2019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13003"/>
            <a:ext cx="8128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CADB9-6477-4D12-8A21-C1B03F2C55E8}"/>
              </a:ext>
            </a:extLst>
          </p:cNvPr>
          <p:cNvSpPr txBox="1"/>
          <p:nvPr/>
        </p:nvSpPr>
        <p:spPr>
          <a:xfrm>
            <a:off x="574158" y="7728227"/>
            <a:ext cx="61243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from </a:t>
            </a:r>
          </a:p>
          <a:p>
            <a:r>
              <a:rPr lang="en-US" sz="1400" dirty="0"/>
              <a:t>US Census Bureau 5-Year estimates (2011-2015) for Shelby County. Economic and Social Characteristics.</a:t>
            </a:r>
          </a:p>
          <a:p>
            <a:r>
              <a:rPr lang="en-US" sz="1400" dirty="0"/>
              <a:t>US Census Bureau 1-Year Estimates (2017) for the United States, Tennessee, Shelby County, Memphis, TN, and the Memphis MSA. Social Characteristics. </a:t>
            </a:r>
          </a:p>
        </p:txBody>
      </p:sp>
    </p:spTree>
    <p:extLst>
      <p:ext uri="{BB962C8B-B14F-4D97-AF65-F5344CB8AC3E}">
        <p14:creationId xmlns:p14="http://schemas.microsoft.com/office/powerpoint/2010/main" val="66578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0F61F-BBA1-4B90-9B69-338A5CEE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18" y="1775651"/>
            <a:ext cx="14369551" cy="46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0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0CDE9F-A055-47BA-944D-AB799B4B6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06" y="1722474"/>
            <a:ext cx="15449771" cy="50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6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6984BF-4D9F-45D4-BDC7-A1FE5341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Shelby county occupations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394EE-9790-4F94-98D0-34D9344ED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6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099" y="0"/>
            <a:ext cx="16254984" cy="91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C3499-8156-4054-BF95-6D5D54BD0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402" y="617677"/>
            <a:ext cx="11360009" cy="75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0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491F29-1A0F-42C1-AA31-4C2D2C575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13" y="281635"/>
            <a:ext cx="13694734" cy="86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2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9EE17B-932B-4710-B098-69EF06ABD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65" y="248470"/>
            <a:ext cx="13773648" cy="827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2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A7C1F3-AAA2-4CCE-B0A4-8CD578613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35" y="222906"/>
            <a:ext cx="13816178" cy="83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0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2CE170-BD30-4E68-846C-CB709D0A5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93" y="568012"/>
            <a:ext cx="13525053" cy="81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28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9EEAA-C9DC-40F6-898C-490E2FB4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Shelby county earnings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1C9BA-3E8A-4649-9A1A-E961F2968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0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254631-B575-4EBD-A4E4-7CECACD9F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77457"/>
              </p:ext>
            </p:extLst>
          </p:nvPr>
        </p:nvGraphicFramePr>
        <p:xfrm>
          <a:off x="1224644" y="2133602"/>
          <a:ext cx="12540342" cy="6034084"/>
        </p:xfrm>
        <a:graphic>
          <a:graphicData uri="http://schemas.openxmlformats.org/drawingml/2006/table">
            <a:tbl>
              <a:tblPr/>
              <a:tblGrid>
                <a:gridCol w="7713402">
                  <a:extLst>
                    <a:ext uri="{9D8B030D-6E8A-4147-A177-3AD203B41FA5}">
                      <a16:colId xmlns:a16="http://schemas.microsoft.com/office/drawing/2014/main" val="3946879567"/>
                    </a:ext>
                  </a:extLst>
                </a:gridCol>
                <a:gridCol w="4826940">
                  <a:extLst>
                    <a:ext uri="{9D8B030D-6E8A-4147-A177-3AD203B41FA5}">
                      <a16:colId xmlns:a16="http://schemas.microsoft.com/office/drawing/2014/main" val="1950009087"/>
                    </a:ext>
                  </a:extLst>
                </a:gridCol>
              </a:tblGrid>
              <a:tr h="561645"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 cap="all" dirty="0">
                          <a:solidFill>
                            <a:srgbClr val="2F2F2F"/>
                          </a:solidFill>
                          <a:effectLst/>
                          <a:latin typeface="Oswald"/>
                        </a:rPr>
                        <a:t>PERSONS IN FAMILY/HOUSEHOLD</a:t>
                      </a:r>
                    </a:p>
                  </a:txBody>
                  <a:tcPr marL="270022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 cap="all">
                          <a:solidFill>
                            <a:srgbClr val="2F2F2F"/>
                          </a:solidFill>
                          <a:effectLst/>
                          <a:latin typeface="Oswald"/>
                        </a:rPr>
                        <a:t>POVERTY GUIDELINE</a:t>
                      </a:r>
                    </a:p>
                  </a:txBody>
                  <a:tcPr marL="270022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59093"/>
                  </a:ext>
                </a:extLst>
              </a:tr>
              <a:tr h="979279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700" b="1" dirty="0">
                          <a:effectLst/>
                        </a:rPr>
                        <a:t>For families/households with more than 8 persons, add $4,180 for each additional person.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75013"/>
                  </a:ext>
                </a:extLst>
              </a:tr>
              <a:tr h="561645"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>
                          <a:effectLst/>
                        </a:rPr>
                        <a:t>1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 dirty="0">
                          <a:effectLst/>
                        </a:rPr>
                        <a:t>$12,060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01594"/>
                  </a:ext>
                </a:extLst>
              </a:tr>
              <a:tr h="561645"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 dirty="0">
                          <a:effectLst/>
                        </a:rPr>
                        <a:t>2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 dirty="0">
                          <a:effectLst/>
                        </a:rPr>
                        <a:t>$16,240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00"/>
                  </a:ext>
                </a:extLst>
              </a:tr>
              <a:tr h="561645"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>
                          <a:effectLst/>
                        </a:rPr>
                        <a:t>3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 dirty="0">
                          <a:effectLst/>
                        </a:rPr>
                        <a:t>$20,420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59966"/>
                  </a:ext>
                </a:extLst>
              </a:tr>
              <a:tr h="561645"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>
                          <a:effectLst/>
                        </a:rPr>
                        <a:t>4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 dirty="0">
                          <a:effectLst/>
                        </a:rPr>
                        <a:t>$24,600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098148"/>
                  </a:ext>
                </a:extLst>
              </a:tr>
              <a:tr h="561645"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>
                          <a:effectLst/>
                        </a:rPr>
                        <a:t>5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 dirty="0">
                          <a:effectLst/>
                        </a:rPr>
                        <a:t>$28,780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516442"/>
                  </a:ext>
                </a:extLst>
              </a:tr>
              <a:tr h="561645"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>
                          <a:effectLst/>
                        </a:rPr>
                        <a:t>6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 dirty="0">
                          <a:effectLst/>
                        </a:rPr>
                        <a:t>$32,960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9426"/>
                  </a:ext>
                </a:extLst>
              </a:tr>
              <a:tr h="561645"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>
                          <a:effectLst/>
                        </a:rPr>
                        <a:t>7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 dirty="0">
                          <a:effectLst/>
                        </a:rPr>
                        <a:t>$37,140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93559"/>
                  </a:ext>
                </a:extLst>
              </a:tr>
              <a:tr h="561645"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>
                          <a:effectLst/>
                        </a:rPr>
                        <a:t>8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1" dirty="0">
                          <a:effectLst/>
                        </a:rPr>
                        <a:t>$41,320</a:t>
                      </a:r>
                    </a:p>
                  </a:txBody>
                  <a:tcPr marL="72006" marR="72006" marT="72006" marB="7200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18774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7E2CCBA-07F1-4B85-8515-A9867E1B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1157818"/>
            <a:ext cx="14631829" cy="732365"/>
          </a:xfrm>
        </p:spPr>
        <p:txBody>
          <a:bodyPr>
            <a:normAutofit fontScale="90000"/>
          </a:bodyPr>
          <a:lstStyle/>
          <a:p>
            <a:r>
              <a:rPr lang="en-US" dirty="0"/>
              <a:t>2017 U.S. Poverty Guidelines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62958-FBAA-4AAB-AE2E-869BE6EFE5EA}"/>
              </a:ext>
            </a:extLst>
          </p:cNvPr>
          <p:cNvSpPr txBox="1"/>
          <p:nvPr/>
        </p:nvSpPr>
        <p:spPr>
          <a:xfrm>
            <a:off x="11152415" y="4196443"/>
            <a:ext cx="3869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FOR CONTEXT</a:t>
            </a:r>
          </a:p>
        </p:txBody>
      </p:sp>
    </p:spTree>
    <p:extLst>
      <p:ext uri="{BB962C8B-B14F-4D97-AF65-F5344CB8AC3E}">
        <p14:creationId xmlns:p14="http://schemas.microsoft.com/office/powerpoint/2010/main" val="34031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74973D3-A1F5-45E8-8801-97E343CD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0" y="653142"/>
            <a:ext cx="8015209" cy="1237041"/>
          </a:xfrm>
        </p:spPr>
        <p:txBody>
          <a:bodyPr/>
          <a:lstStyle/>
          <a:p>
            <a:r>
              <a:rPr lang="en-US" dirty="0"/>
              <a:t>Poverty Rates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3C0FC88-B2F2-424B-AB66-BBDB95226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07152"/>
              </p:ext>
            </p:extLst>
          </p:nvPr>
        </p:nvGraphicFramePr>
        <p:xfrm>
          <a:off x="812800" y="2133600"/>
          <a:ext cx="14632207" cy="6221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2735">
                  <a:extLst>
                    <a:ext uri="{9D8B030D-6E8A-4147-A177-3AD203B41FA5}">
                      <a16:colId xmlns:a16="http://schemas.microsoft.com/office/drawing/2014/main" val="2140596053"/>
                    </a:ext>
                  </a:extLst>
                </a:gridCol>
                <a:gridCol w="1438684">
                  <a:extLst>
                    <a:ext uri="{9D8B030D-6E8A-4147-A177-3AD203B41FA5}">
                      <a16:colId xmlns:a16="http://schemas.microsoft.com/office/drawing/2014/main" val="2802493461"/>
                    </a:ext>
                  </a:extLst>
                </a:gridCol>
                <a:gridCol w="1438684">
                  <a:extLst>
                    <a:ext uri="{9D8B030D-6E8A-4147-A177-3AD203B41FA5}">
                      <a16:colId xmlns:a16="http://schemas.microsoft.com/office/drawing/2014/main" val="1372028691"/>
                    </a:ext>
                  </a:extLst>
                </a:gridCol>
                <a:gridCol w="1438684">
                  <a:extLst>
                    <a:ext uri="{9D8B030D-6E8A-4147-A177-3AD203B41FA5}">
                      <a16:colId xmlns:a16="http://schemas.microsoft.com/office/drawing/2014/main" val="3830213013"/>
                    </a:ext>
                  </a:extLst>
                </a:gridCol>
                <a:gridCol w="1438684">
                  <a:extLst>
                    <a:ext uri="{9D8B030D-6E8A-4147-A177-3AD203B41FA5}">
                      <a16:colId xmlns:a16="http://schemas.microsoft.com/office/drawing/2014/main" val="2865381952"/>
                    </a:ext>
                  </a:extLst>
                </a:gridCol>
                <a:gridCol w="1438684">
                  <a:extLst>
                    <a:ext uri="{9D8B030D-6E8A-4147-A177-3AD203B41FA5}">
                      <a16:colId xmlns:a16="http://schemas.microsoft.com/office/drawing/2014/main" val="683835838"/>
                    </a:ext>
                  </a:extLst>
                </a:gridCol>
                <a:gridCol w="1438684">
                  <a:extLst>
                    <a:ext uri="{9D8B030D-6E8A-4147-A177-3AD203B41FA5}">
                      <a16:colId xmlns:a16="http://schemas.microsoft.com/office/drawing/2014/main" val="758368857"/>
                    </a:ext>
                  </a:extLst>
                </a:gridCol>
                <a:gridCol w="1438684">
                  <a:extLst>
                    <a:ext uri="{9D8B030D-6E8A-4147-A177-3AD203B41FA5}">
                      <a16:colId xmlns:a16="http://schemas.microsoft.com/office/drawing/2014/main" val="3476615082"/>
                    </a:ext>
                  </a:extLst>
                </a:gridCol>
                <a:gridCol w="1438684">
                  <a:extLst>
                    <a:ext uri="{9D8B030D-6E8A-4147-A177-3AD203B41FA5}">
                      <a16:colId xmlns:a16="http://schemas.microsoft.com/office/drawing/2014/main" val="628478683"/>
                    </a:ext>
                  </a:extLst>
                </a:gridCol>
              </a:tblGrid>
              <a:tr h="1834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2017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Overall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Under 18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18 to 64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Over 65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Non-</a:t>
                      </a:r>
                      <a:r>
                        <a:rPr lang="en-US" sz="2800" b="1" u="none" strike="noStrike" dirty="0" err="1">
                          <a:effectLst/>
                        </a:rPr>
                        <a:t>Hisp</a:t>
                      </a:r>
                      <a:r>
                        <a:rPr lang="en-US" sz="2800" b="1" u="none" strike="noStrike" dirty="0">
                          <a:effectLst/>
                        </a:rPr>
                        <a:t>. White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Non-</a:t>
                      </a:r>
                      <a:r>
                        <a:rPr lang="en-US" sz="2800" b="1" u="none" strike="noStrike" dirty="0" err="1">
                          <a:effectLst/>
                        </a:rPr>
                        <a:t>Hisp</a:t>
                      </a:r>
                      <a:r>
                        <a:rPr lang="en-US" sz="2800" b="1" u="none" strike="noStrike" dirty="0">
                          <a:effectLst/>
                        </a:rPr>
                        <a:t>. Black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Hispanic or Latino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Asian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92274"/>
                  </a:ext>
                </a:extLst>
              </a:tr>
              <a:tr h="6669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effectLst/>
                        </a:rPr>
                        <a:t>United States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13.4%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18.4%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12.6%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9.3%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9.6%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22.9%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>
                          <a:effectLst/>
                        </a:rPr>
                        <a:t>19.4%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11.0%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280057"/>
                  </a:ext>
                </a:extLst>
              </a:tr>
              <a:tr h="6669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effectLst/>
                        </a:rPr>
                        <a:t>Tennessee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>
                          <a:effectLst/>
                        </a:rPr>
                        <a:t>15.0%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21.2%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14.2%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9.2%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12.1%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24.3%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24.5%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10.6%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891798"/>
                  </a:ext>
                </a:extLst>
              </a:tr>
              <a:tr h="1017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effectLst/>
                        </a:rPr>
                        <a:t>Shelby County, Tennessee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18.8%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30.2%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15.9%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10.5%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8.0%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25.4%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30.1%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N/A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426008"/>
                  </a:ext>
                </a:extLst>
              </a:tr>
              <a:tr h="1017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effectLst/>
                        </a:rPr>
                        <a:t>Memphis city, Tennessee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24.6%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39.0%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20.7%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14.2%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12.3%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28.9%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N/A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834559"/>
                  </a:ext>
                </a:extLst>
              </a:tr>
              <a:tr h="1017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effectLst/>
                        </a:rPr>
                        <a:t>Memphis, TN-MS-AR Metro Area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>
                          <a:effectLst/>
                        </a:rPr>
                        <a:t>17.1%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>
                          <a:effectLst/>
                        </a:rPr>
                        <a:t>27.1%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>
                          <a:effectLst/>
                        </a:rPr>
                        <a:t>14.6%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>
                          <a:effectLst/>
                        </a:rPr>
                        <a:t>9.8%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>
                          <a:effectLst/>
                        </a:rPr>
                        <a:t>8.1%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24.5%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29.4%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N/A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64" marR="1226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8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08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D3624-0280-4ED7-A39E-ED18C0A30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58" y="1233377"/>
            <a:ext cx="12817355" cy="64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43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2D31EA-37AD-4C52-B499-2E97C6E9A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09" y="392914"/>
            <a:ext cx="13391816" cy="80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58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FE4224-F4F6-484F-AEB5-3C67FC3E0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1" y="210126"/>
            <a:ext cx="13630938" cy="81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59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7F6E4B-FF40-4A50-99C5-3B7DB530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28" y="475467"/>
            <a:ext cx="13630939" cy="81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AD4F82-0B2F-4F60-A35E-273AF7D35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5" y="197343"/>
            <a:ext cx="13717188" cy="82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9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27A32-42E2-4AC0-B0A1-33DCB121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1" y="3222587"/>
            <a:ext cx="9348900" cy="5619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F7CA5-30A1-4438-8739-BFE6CEE3E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128" y="369145"/>
            <a:ext cx="8812489" cy="5296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2F5A61-6F27-4E9B-B91B-B32777B76376}"/>
              </a:ext>
            </a:extLst>
          </p:cNvPr>
          <p:cNvSpPr txBox="1"/>
          <p:nvPr/>
        </p:nvSpPr>
        <p:spPr>
          <a:xfrm>
            <a:off x="1338943" y="1159328"/>
            <a:ext cx="4555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THE EXTREMES</a:t>
            </a:r>
          </a:p>
        </p:txBody>
      </p:sp>
    </p:spTree>
    <p:extLst>
      <p:ext uri="{BB962C8B-B14F-4D97-AF65-F5344CB8AC3E}">
        <p14:creationId xmlns:p14="http://schemas.microsoft.com/office/powerpoint/2010/main" val="803759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F95A1-73C9-4D23-BFED-22A34D813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9" y="1828800"/>
            <a:ext cx="15693902" cy="54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5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7B4F51D-09C6-4E99-B78A-4F13EC39B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WAGES ARE A HUGE ISSUE IN SHELBY COUNTY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768351-EE07-4F9C-8A02-C729F29C4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0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BDA46F-C219-460B-9599-66E5B288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POPULATION IN SHELBY COUNTY NOT IN THE LABOR FORCE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17744-300C-4A0F-B690-DE175B389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82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AE6F21-49D8-4CC7-BA22-0DE510AA3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33" y="1801086"/>
            <a:ext cx="14946317" cy="521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7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7CE11-8394-489E-8DE3-F1A1828AAC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62" y="1622796"/>
            <a:ext cx="8681488" cy="62576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CB38B-D6BB-46D0-806C-9AB1F3CFD60E}"/>
              </a:ext>
            </a:extLst>
          </p:cNvPr>
          <p:cNvSpPr txBox="1"/>
          <p:nvPr/>
        </p:nvSpPr>
        <p:spPr>
          <a:xfrm>
            <a:off x="871870" y="2488019"/>
            <a:ext cx="46308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2017 Percent of the population in poverty, by region</a:t>
            </a:r>
          </a:p>
        </p:txBody>
      </p:sp>
    </p:spTree>
    <p:extLst>
      <p:ext uri="{BB962C8B-B14F-4D97-AF65-F5344CB8AC3E}">
        <p14:creationId xmlns:p14="http://schemas.microsoft.com/office/powerpoint/2010/main" val="3989708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208EBD-056F-4D11-AE2A-8767E18F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4" y="1509823"/>
            <a:ext cx="15472204" cy="60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0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D68123-0271-4105-8420-545EE8146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number that matters is </a:t>
            </a:r>
            <a:br>
              <a:rPr lang="en-US" dirty="0"/>
            </a:br>
            <a:r>
              <a:rPr lang="en-US" sz="9800" b="1" u="sng" dirty="0"/>
              <a:t>50,751</a:t>
            </a:r>
            <a:br>
              <a:rPr lang="en-US" dirty="0"/>
            </a:br>
            <a:r>
              <a:rPr lang="en-US" dirty="0"/>
              <a:t>DISENGAGED PERSONS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692C31-EB22-4BE3-9868-DA4C497EC7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74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37" y="6155871"/>
            <a:ext cx="13818950" cy="1536096"/>
          </a:xfrm>
        </p:spPr>
        <p:txBody>
          <a:bodyPr>
            <a:normAutofit/>
          </a:bodyPr>
          <a:lstStyle/>
          <a:p>
            <a:r>
              <a:rPr lang="en-US" dirty="0"/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84237" y="1763486"/>
            <a:ext cx="13818950" cy="3118757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For more information, please contact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Dr. Elena Delavega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School of </a:t>
            </a:r>
            <a:r>
              <a:rPr lang="en-US" dirty="0">
                <a:solidFill>
                  <a:schemeClr val="tx1"/>
                </a:solidFill>
              </a:rPr>
              <a:t>Social Work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University of Memphis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mdlavega@Memphis.edu</a:t>
            </a:r>
          </a:p>
        </p:txBody>
      </p:sp>
    </p:spTree>
    <p:extLst>
      <p:ext uri="{BB962C8B-B14F-4D97-AF65-F5344CB8AC3E}">
        <p14:creationId xmlns:p14="http://schemas.microsoft.com/office/powerpoint/2010/main" val="413895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E88107-7129-4F0A-9551-249C7E83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682" y="404037"/>
            <a:ext cx="12851292" cy="791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9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C5CF0E-70C2-4988-B4A2-BB596699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9" y="680173"/>
            <a:ext cx="14163085" cy="73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2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9D33D5-98B7-49B7-B088-A4B72FC05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26" y="187152"/>
            <a:ext cx="13588778" cy="83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5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A6181-0283-4B6A-AA8F-7B3B6960F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11" y="877504"/>
            <a:ext cx="11965453" cy="73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5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A40B07-7008-4B75-A3BA-ECEF12186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894" y="1034127"/>
            <a:ext cx="11949196" cy="73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4984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87AA1-46BF-4F86-98F4-93CE2D04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EMPLOYED POPULATION IN SHELBY COUNTY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843B5-52D2-4AFC-92A5-2AF4DD200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1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widescreenpp</Template>
  <TotalTime>2001</TotalTime>
  <Words>316</Words>
  <Application>Microsoft Office PowerPoint</Application>
  <PresentationFormat>Custom</PresentationFormat>
  <Paragraphs>96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Oswald</vt:lpstr>
      <vt:lpstr>Office Theme</vt:lpstr>
      <vt:lpstr>Congressional Staff Network Memphis Site Visit</vt:lpstr>
      <vt:lpstr>Poverty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EMPLOYED POPULATION IN SHELBY COUNTY</vt:lpstr>
      <vt:lpstr>PowerPoint Presentation</vt:lpstr>
      <vt:lpstr>PowerPoint Presentation</vt:lpstr>
      <vt:lpstr>Shelby county occupations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Shelby county earnings</vt:lpstr>
      <vt:lpstr>2017 U.S. Poverty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 WAGES ARE A HUGE ISSUE IN SHELBY COUNTY</vt:lpstr>
      <vt:lpstr>THE POPULATION IN SHELBY COUNTY NOT IN THE LABOR FORCE</vt:lpstr>
      <vt:lpstr>PowerPoint Presentation</vt:lpstr>
      <vt:lpstr>PowerPoint Presentation</vt:lpstr>
      <vt:lpstr>The number that matters is  50,751 DISENGAGED PERSONS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Snyder (hrowsey)</dc:creator>
  <cp:lastModifiedBy>Elena Delavega (mdlavega)</cp:lastModifiedBy>
  <cp:revision>48</cp:revision>
  <cp:lastPrinted>2019-02-21T15:34:45Z</cp:lastPrinted>
  <dcterms:created xsi:type="dcterms:W3CDTF">2017-07-12T21:33:03Z</dcterms:created>
  <dcterms:modified xsi:type="dcterms:W3CDTF">2019-02-21T15:35:57Z</dcterms:modified>
</cp:coreProperties>
</file>