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6"/>
  </p:handoutMasterIdLst>
  <p:sldIdLst>
    <p:sldId id="256" r:id="rId2"/>
    <p:sldId id="257" r:id="rId3"/>
    <p:sldId id="276" r:id="rId4"/>
    <p:sldId id="258" r:id="rId5"/>
    <p:sldId id="259" r:id="rId6"/>
    <p:sldId id="289" r:id="rId7"/>
    <p:sldId id="288" r:id="rId8"/>
    <p:sldId id="260" r:id="rId9"/>
    <p:sldId id="261" r:id="rId10"/>
    <p:sldId id="262" r:id="rId11"/>
    <p:sldId id="263" r:id="rId12"/>
    <p:sldId id="264" r:id="rId13"/>
    <p:sldId id="277" r:id="rId14"/>
    <p:sldId id="265" r:id="rId15"/>
    <p:sldId id="266" r:id="rId16"/>
    <p:sldId id="286" r:id="rId17"/>
    <p:sldId id="285" r:id="rId18"/>
    <p:sldId id="284" r:id="rId19"/>
    <p:sldId id="267" r:id="rId20"/>
    <p:sldId id="268" r:id="rId21"/>
    <p:sldId id="269" r:id="rId22"/>
    <p:sldId id="270" r:id="rId23"/>
    <p:sldId id="271" r:id="rId24"/>
    <p:sldId id="275" r:id="rId25"/>
    <p:sldId id="283" r:id="rId26"/>
    <p:sldId id="273" r:id="rId27"/>
    <p:sldId id="281" r:id="rId28"/>
    <p:sldId id="282" r:id="rId29"/>
    <p:sldId id="274" r:id="rId30"/>
    <p:sldId id="292" r:id="rId31"/>
    <p:sldId id="278" r:id="rId32"/>
    <p:sldId id="279" r:id="rId33"/>
    <p:sldId id="280" r:id="rId34"/>
    <p:sldId id="290" r:id="rId3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E1BAD68-B147-49CF-B503-CF8898EBB210}" type="datetimeFigureOut">
              <a:rPr lang="en-US" smtClean="0"/>
              <a:t>4/27/2018</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250C5752-479C-4941-8CAF-DDF4D38EF14C}" type="slidenum">
              <a:rPr lang="en-US" smtClean="0"/>
              <a:t>‹#›</a:t>
            </a:fld>
            <a:endParaRPr lang="en-US"/>
          </a:p>
        </p:txBody>
      </p:sp>
    </p:spTree>
    <p:extLst>
      <p:ext uri="{BB962C8B-B14F-4D97-AF65-F5344CB8AC3E}">
        <p14:creationId xmlns:p14="http://schemas.microsoft.com/office/powerpoint/2010/main" val="30514676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DF9116-F79B-4442-BD65-FB3446075330}"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41DA824-8FBD-4540-9BD7-B2C91C364809}" type="datetimeFigureOut">
              <a:rPr lang="en-US" smtClean="0"/>
              <a:pPr/>
              <a:t>4/27/2018</a:t>
            </a:fld>
            <a:endParaRPr lang="en-US" dirty="0"/>
          </a:p>
        </p:txBody>
      </p:sp>
      <p:sp>
        <p:nvSpPr>
          <p:cNvPr id="9" name="Slide Number Placeholder 8"/>
          <p:cNvSpPr>
            <a:spLocks noGrp="1"/>
          </p:cNvSpPr>
          <p:nvPr>
            <p:ph type="sldNum" sz="quarter" idx="11"/>
          </p:nvPr>
        </p:nvSpPr>
        <p:spPr/>
        <p:txBody>
          <a:bodyPr/>
          <a:lstStyle/>
          <a:p>
            <a:fld id="{8BDF9116-F79B-4442-BD65-FB3446075330}"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BDF9116-F79B-4442-BD65-FB3446075330}"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41DA824-8FBD-4540-9BD7-B2C91C364809}" type="datetimeFigureOut">
              <a:rPr lang="en-US" smtClean="0"/>
              <a:pPr/>
              <a:t>4/27/2018</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emphis.edu/tep/admissions.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ts.org/praxis/" TargetMode="External"/><Relationship Id="rId2" Type="http://schemas.openxmlformats.org/officeDocument/2006/relationships/hyperlink" Target="http://www.memphis.edu/tep/praxis.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llofties@memphis.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www.tn.gov/assets/entities/education/attachments/ed2331a_lic-1.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tn.gov/assets/entities/education/attachments/ed2331a_lic-1.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tn.gov/assets/entities/education/attachments/ed2331a_lic-1.pdf" TargetMode="External"/><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www.tn.gov/assets/entities/education/attachments/ed2331a_lic-1.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tn.gov/assets/entities/education/attachments/ed2331a_lic-1.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www.memphis.edu/socialwor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tn.gov/assets/entities/education/attachments/ed2331a_lic-1.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selswick@memphis.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emphis.edu/tep/admissions.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llofties@memphis.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ts.org/praxis/" TargetMode="External"/><Relationship Id="rId2" Type="http://schemas.openxmlformats.org/officeDocument/2006/relationships/hyperlink" Target="http://www.memphis.edu/tep/praxis.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University of Memphis</a:t>
            </a:r>
            <a:br>
              <a:rPr lang="en-US" dirty="0" smtClean="0"/>
            </a:br>
            <a:r>
              <a:rPr lang="en-US" dirty="0" smtClean="0"/>
              <a:t>School Social Work Licensure Programming</a:t>
            </a:r>
            <a:endParaRPr lang="en-US" dirty="0"/>
          </a:p>
        </p:txBody>
      </p:sp>
      <p:sp>
        <p:nvSpPr>
          <p:cNvPr id="3" name="Subtitle 2"/>
          <p:cNvSpPr>
            <a:spLocks noGrp="1"/>
          </p:cNvSpPr>
          <p:nvPr>
            <p:ph type="subTitle" idx="1"/>
          </p:nvPr>
        </p:nvSpPr>
        <p:spPr/>
        <p:txBody>
          <a:bodyPr/>
          <a:lstStyle/>
          <a:p>
            <a:r>
              <a:rPr lang="en-US" dirty="0" smtClean="0"/>
              <a:t>Licensure Requirements and Information</a:t>
            </a:r>
            <a:endParaRPr lang="en-US" dirty="0"/>
          </a:p>
        </p:txBody>
      </p:sp>
    </p:spTree>
    <p:extLst>
      <p:ext uri="{BB962C8B-B14F-4D97-AF65-F5344CB8AC3E}">
        <p14:creationId xmlns:p14="http://schemas.microsoft.com/office/powerpoint/2010/main" val="3110409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lstStyle/>
          <a:p>
            <a:r>
              <a:rPr lang="en-US" b="1" dirty="0"/>
              <a:t>SPED 2000: Foundation/Exceptional Learn</a:t>
            </a:r>
            <a:endParaRPr lang="en-US" dirty="0"/>
          </a:p>
          <a:p>
            <a:r>
              <a:rPr lang="en-US" dirty="0"/>
              <a:t>Current research and practices concerning physical, cognitive, emotional, and social characteristics of individuals with exceptionalities; special education laws, educational needs, cultural diversity, inclusion in general education classroom. Field Hours: 4</a:t>
            </a:r>
          </a:p>
          <a:p>
            <a:endParaRPr lang="en-US" dirty="0"/>
          </a:p>
        </p:txBody>
      </p:sp>
    </p:spTree>
    <p:extLst>
      <p:ext uri="{BB962C8B-B14F-4D97-AF65-F5344CB8AC3E}">
        <p14:creationId xmlns:p14="http://schemas.microsoft.com/office/powerpoint/2010/main" val="2874165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a:bodyPr>
          <a:lstStyle/>
          <a:p>
            <a:r>
              <a:rPr lang="en-US" b="1" dirty="0"/>
              <a:t>SPED 3803: Classroom/Behavior Management</a:t>
            </a:r>
            <a:endParaRPr lang="en-US" dirty="0"/>
          </a:p>
          <a:p>
            <a:r>
              <a:rPr lang="en-US" dirty="0"/>
              <a:t>Advanced strategies for managing social behaviors of learners with mild to severe disabilities; techniques for eliminating maladaptive behaviors, managing aggressive and antisocial students, and teaching appropriate social skills. Field Hours: 8. PREREQUISITE: SPED 2000.</a:t>
            </a:r>
          </a:p>
          <a:p>
            <a:endParaRPr lang="en-US" dirty="0"/>
          </a:p>
        </p:txBody>
      </p:sp>
    </p:spTree>
    <p:extLst>
      <p:ext uri="{BB962C8B-B14F-4D97-AF65-F5344CB8AC3E}">
        <p14:creationId xmlns:p14="http://schemas.microsoft.com/office/powerpoint/2010/main" val="12813742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SWRK 4830/4831: Field Placement</a:t>
            </a:r>
            <a:endParaRPr lang="en-US" dirty="0"/>
          </a:p>
          <a:p>
            <a:r>
              <a:rPr lang="en-US" dirty="0"/>
              <a:t>BA students are required to complete a minimum of 460 clock hours of field placement in an assigned agency (180 hours in SWRK 4830 and 280 hours in SWRK 4831). Students complete these hours by enrolling in SWRK 4830-4831: Field Instruction Social Work I-II and SWRK 4840-4841: Integrative Field Seminar I-II. BA students must apply and be accepted into the Teacher Education Program. In addition, they must obtain a background check and at least 1 million/3 million dollars professional liability insurance via a reputable organization or company that provides coverage for social workers prior to placement in the field.  Students should also review the student field manual and handbook for information regarding the requirements for liability insurance coverage   prior to placement in the field. Students completing the Tennessee School Social Work License will complete their field agency in a school district or in an appropriate agency setting to get school experience. Table 1 outlines the link between Tennessee School Social Work licensure standards, field placement course requirements, and field placement assessments.</a:t>
            </a:r>
            <a:r>
              <a:rPr lang="en-US" b="1" dirty="0"/>
              <a:t/>
            </a:r>
            <a:br>
              <a:rPr lang="en-US" b="1" dirty="0"/>
            </a:br>
            <a:endParaRPr lang="en-US" dirty="0"/>
          </a:p>
          <a:p>
            <a:endParaRPr lang="en-US" dirty="0"/>
          </a:p>
        </p:txBody>
      </p:sp>
    </p:spTree>
    <p:extLst>
      <p:ext uri="{BB962C8B-B14F-4D97-AF65-F5344CB8AC3E}">
        <p14:creationId xmlns:p14="http://schemas.microsoft.com/office/powerpoint/2010/main" val="2839165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MSW School Social Work Licensure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365975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Licensure Requirements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i="1" dirty="0"/>
              <a:t>Admissions Requirements</a:t>
            </a:r>
            <a:endParaRPr lang="en-US" b="1" dirty="0"/>
          </a:p>
          <a:p>
            <a:pPr marL="0" indent="0">
              <a:buNone/>
            </a:pPr>
            <a:r>
              <a:rPr lang="en-US" dirty="0"/>
              <a:t>MSW students seeking school social work licensure must meet all admission requirements of the MSW program. These requirements are:</a:t>
            </a:r>
          </a:p>
          <a:p>
            <a:pPr lvl="0"/>
            <a:r>
              <a:rPr lang="en-US" dirty="0"/>
              <a:t>University of Memphis Graduate Application</a:t>
            </a:r>
          </a:p>
          <a:p>
            <a:pPr lvl="0"/>
            <a:r>
              <a:rPr lang="en-US" dirty="0"/>
              <a:t>Completion of a bachelor’s degree from an accredited university with a </a:t>
            </a:r>
            <a:r>
              <a:rPr lang="en-US" dirty="0" smtClean="0"/>
              <a:t>3.0 </a:t>
            </a:r>
            <a:r>
              <a:rPr lang="en-US" dirty="0"/>
              <a:t>grade point average</a:t>
            </a:r>
          </a:p>
          <a:p>
            <a:pPr lvl="0"/>
            <a:r>
              <a:rPr lang="en-US" dirty="0"/>
              <a:t>Submission of all undergraduate and graduate transcripts.</a:t>
            </a:r>
          </a:p>
          <a:p>
            <a:pPr lvl="0"/>
            <a:r>
              <a:rPr lang="en-US" dirty="0"/>
              <a:t>Submission of GRE (Graduate Record Examination) scores.</a:t>
            </a:r>
          </a:p>
          <a:p>
            <a:pPr lvl="0"/>
            <a:r>
              <a:rPr lang="en-US" dirty="0"/>
              <a:t>Master of Social Work Application.</a:t>
            </a:r>
          </a:p>
          <a:p>
            <a:pPr lvl="0"/>
            <a:r>
              <a:rPr lang="en-US" dirty="0"/>
              <a:t>Professional Goal Statement.</a:t>
            </a:r>
          </a:p>
          <a:p>
            <a:pPr lvl="0"/>
            <a:r>
              <a:rPr lang="en-US" dirty="0"/>
              <a:t>Three professional references.</a:t>
            </a:r>
          </a:p>
          <a:p>
            <a:pPr lvl="0"/>
            <a:r>
              <a:rPr lang="en-US" dirty="0"/>
              <a:t>Resume.</a:t>
            </a:r>
          </a:p>
          <a:p>
            <a:endParaRPr lang="en-US" dirty="0"/>
          </a:p>
        </p:txBody>
      </p:sp>
    </p:spTree>
    <p:extLst>
      <p:ext uri="{BB962C8B-B14F-4D97-AF65-F5344CB8AC3E}">
        <p14:creationId xmlns:p14="http://schemas.microsoft.com/office/powerpoint/2010/main" val="4073791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Licensure Requirements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 addition, students seeking school social work licensure must complete the following: </a:t>
            </a:r>
          </a:p>
          <a:p>
            <a:r>
              <a:rPr lang="en-US" dirty="0" smtClean="0"/>
              <a:t>Apply to the Teacher Education Program (TEP)</a:t>
            </a:r>
          </a:p>
          <a:p>
            <a:r>
              <a:rPr lang="en-US" dirty="0" smtClean="0"/>
              <a:t>Complete the </a:t>
            </a:r>
            <a:r>
              <a:rPr lang="en-US" dirty="0"/>
              <a:t>TEP application : </a:t>
            </a:r>
            <a:r>
              <a:rPr lang="en-US" dirty="0">
                <a:hlinkClick r:id="rId2"/>
              </a:rPr>
              <a:t>http://</a:t>
            </a:r>
            <a:r>
              <a:rPr lang="en-US" dirty="0" smtClean="0">
                <a:hlinkClick r:id="rId2"/>
              </a:rPr>
              <a:t>www.memphis.edu/tep/admissions.htm</a:t>
            </a:r>
            <a:endParaRPr lang="en-US" dirty="0" smtClean="0"/>
          </a:p>
          <a:p>
            <a:r>
              <a:rPr lang="en-US" dirty="0" smtClean="0"/>
              <a:t>Have an Undergraduate GPA of 3.0</a:t>
            </a:r>
          </a:p>
          <a:p>
            <a:r>
              <a:rPr lang="en-US" dirty="0" smtClean="0"/>
              <a:t>Take the Praxis CORE Test (BA students must take this)</a:t>
            </a:r>
            <a:endParaRPr lang="en-US" dirty="0"/>
          </a:p>
          <a:p>
            <a:r>
              <a:rPr lang="en-US" dirty="0" smtClean="0"/>
              <a:t>Have GRE </a:t>
            </a:r>
            <a:r>
              <a:rPr lang="en-US" dirty="0"/>
              <a:t>scores of : 3.5 writing; 143 </a:t>
            </a:r>
            <a:r>
              <a:rPr lang="en-US" dirty="0" smtClean="0"/>
              <a:t>verbal (350 Old GRE); </a:t>
            </a:r>
            <a:r>
              <a:rPr lang="en-US" dirty="0"/>
              <a:t>138 </a:t>
            </a:r>
            <a:r>
              <a:rPr lang="en-US" dirty="0" smtClean="0"/>
              <a:t>(350 Old GRE) quantitative </a:t>
            </a:r>
            <a:r>
              <a:rPr lang="en-US" dirty="0">
                <a:solidFill>
                  <a:srgbClr val="FF0000"/>
                </a:solidFill>
              </a:rPr>
              <a:t>or combined verbal &amp; quantitative of 281 </a:t>
            </a:r>
            <a:r>
              <a:rPr lang="en-US" dirty="0"/>
              <a:t>will result in the </a:t>
            </a:r>
            <a:r>
              <a:rPr lang="en-US" dirty="0" smtClean="0"/>
              <a:t>Praxis CORE examination </a:t>
            </a:r>
            <a:r>
              <a:rPr lang="en-US" dirty="0"/>
              <a:t>being </a:t>
            </a:r>
            <a:r>
              <a:rPr lang="en-US" dirty="0" smtClean="0"/>
              <a:t>waived</a:t>
            </a:r>
            <a:r>
              <a:rPr lang="en-US" dirty="0"/>
              <a:t> </a:t>
            </a:r>
            <a:r>
              <a:rPr lang="en-US" dirty="0" smtClean="0"/>
              <a:t>(this is applicable to graduate students only).</a:t>
            </a:r>
          </a:p>
          <a:p>
            <a:r>
              <a:rPr lang="en-US" dirty="0" smtClean="0"/>
              <a:t>Submit verification of Background Check</a:t>
            </a:r>
            <a:endParaRPr lang="en-US" dirty="0"/>
          </a:p>
          <a:p>
            <a:endParaRPr lang="en-US" dirty="0" smtClean="0"/>
          </a:p>
          <a:p>
            <a:endParaRPr lang="en-US" dirty="0"/>
          </a:p>
        </p:txBody>
      </p:sp>
    </p:spTree>
    <p:extLst>
      <p:ext uri="{BB962C8B-B14F-4D97-AF65-F5344CB8AC3E}">
        <p14:creationId xmlns:p14="http://schemas.microsoft.com/office/powerpoint/2010/main" val="3236710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Yikes! My GRE Scores are not High Enough…</a:t>
            </a:r>
            <a:endParaRPr lang="en-US" dirty="0"/>
          </a:p>
        </p:txBody>
      </p:sp>
      <p:sp>
        <p:nvSpPr>
          <p:cNvPr id="3" name="Content Placeholder 2"/>
          <p:cNvSpPr>
            <a:spLocks noGrp="1"/>
          </p:cNvSpPr>
          <p:nvPr>
            <p:ph idx="1"/>
          </p:nvPr>
        </p:nvSpPr>
        <p:spPr/>
        <p:txBody>
          <a:bodyPr>
            <a:normAutofit fontScale="92500"/>
          </a:bodyPr>
          <a:lstStyle/>
          <a:p>
            <a:r>
              <a:rPr lang="en-US" dirty="0" smtClean="0"/>
              <a:t>If your GRE scores fall below the set requirements then you can schedule an appointment to take the Praxis CORE examination.</a:t>
            </a:r>
          </a:p>
          <a:p>
            <a:r>
              <a:rPr lang="en-US" dirty="0" smtClean="0"/>
              <a:t>If just your GRE writing score was below the requirement (3.5) but your Verbal and Quantitative Scores met the requirement, then simply schedule to retake the CORE writing.</a:t>
            </a:r>
          </a:p>
          <a:p>
            <a:r>
              <a:rPr lang="en-US" dirty="0" smtClean="0"/>
              <a:t>If your GRE Verbal and Qualitative Scores were below the requirement: 143 </a:t>
            </a:r>
            <a:r>
              <a:rPr lang="en-US" dirty="0"/>
              <a:t>verbal (350 Old GRE); 138 (350 Old GRE) quantitative or combined verbal &amp; quantitative of </a:t>
            </a:r>
            <a:r>
              <a:rPr lang="en-US" dirty="0" smtClean="0"/>
              <a:t>281, then you must take the entire CORE examination in order to enter the TEP program.</a:t>
            </a:r>
          </a:p>
          <a:p>
            <a:r>
              <a:rPr lang="en-US" dirty="0" smtClean="0"/>
              <a:t>Click this link to find out more about the Praxis </a:t>
            </a:r>
            <a:r>
              <a:rPr lang="en-US" dirty="0"/>
              <a:t>CORE </a:t>
            </a:r>
            <a:r>
              <a:rPr lang="en-US" dirty="0" smtClean="0"/>
              <a:t>requirements: </a:t>
            </a:r>
            <a:r>
              <a:rPr lang="en-US" dirty="0">
                <a:hlinkClick r:id="rId2"/>
              </a:rPr>
              <a:t>http://</a:t>
            </a:r>
            <a:r>
              <a:rPr lang="en-US" dirty="0" smtClean="0">
                <a:hlinkClick r:id="rId2"/>
              </a:rPr>
              <a:t>www.memphis.edu/tep/praxis.htm</a:t>
            </a:r>
            <a:endParaRPr lang="en-US" dirty="0" smtClean="0"/>
          </a:p>
          <a:p>
            <a:r>
              <a:rPr lang="en-US" dirty="0" smtClean="0"/>
              <a:t>Click this link to schedule to take </a:t>
            </a:r>
            <a:r>
              <a:rPr lang="en-US" dirty="0"/>
              <a:t>the Praxis </a:t>
            </a:r>
            <a:r>
              <a:rPr lang="en-US" dirty="0" smtClean="0"/>
              <a:t>CORE:</a:t>
            </a:r>
          </a:p>
          <a:p>
            <a:pPr marL="114300" indent="0">
              <a:buNone/>
            </a:pPr>
            <a:r>
              <a:rPr lang="en-US" dirty="0" smtClean="0">
                <a:hlinkClick r:id="rId3"/>
              </a:rPr>
              <a:t>http</a:t>
            </a:r>
            <a:r>
              <a:rPr lang="en-US" dirty="0">
                <a:hlinkClick r:id="rId3"/>
              </a:rPr>
              <a:t>://www.ets.org/praxis</a:t>
            </a:r>
            <a:r>
              <a:rPr lang="en-US" dirty="0" smtClean="0">
                <a:hlinkClick r:id="rId3"/>
              </a:rPr>
              <a:t>/</a:t>
            </a:r>
            <a:endParaRPr lang="en-US" dirty="0" smtClean="0"/>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4517964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my GPA is below a 3.0?</a:t>
            </a:r>
            <a:endParaRPr lang="en-US" dirty="0"/>
          </a:p>
        </p:txBody>
      </p:sp>
      <p:sp>
        <p:nvSpPr>
          <p:cNvPr id="3" name="Content Placeholder 2"/>
          <p:cNvSpPr>
            <a:spLocks noGrp="1"/>
          </p:cNvSpPr>
          <p:nvPr>
            <p:ph idx="1"/>
          </p:nvPr>
        </p:nvSpPr>
        <p:spPr/>
        <p:txBody>
          <a:bodyPr>
            <a:normAutofit lnSpcReduction="10000"/>
          </a:bodyPr>
          <a:lstStyle/>
          <a:p>
            <a:r>
              <a:rPr lang="en-US" dirty="0" smtClean="0"/>
              <a:t>The University of Memphis School Social Work Licensure is a very competitive process.  Not all students will qualify for the Licensure track.  The TEP looks specifically at your undergraduate GPA. </a:t>
            </a:r>
          </a:p>
          <a:p>
            <a:pPr marL="114300" indent="0">
              <a:buNone/>
            </a:pPr>
            <a:endParaRPr lang="en-US" dirty="0" smtClean="0"/>
          </a:p>
          <a:p>
            <a:r>
              <a:rPr lang="en-US" dirty="0" smtClean="0"/>
              <a:t>If your GPA is below a 3.0, but you have evidence of previous or current experience in a school setting or previous programming in education, an appeal can be made. Anyone with a GPA below a 2.6 need not apply. </a:t>
            </a:r>
          </a:p>
          <a:p>
            <a:pPr marL="114300" indent="0">
              <a:buNone/>
            </a:pPr>
            <a:endParaRPr lang="en-US" dirty="0" smtClean="0"/>
          </a:p>
          <a:p>
            <a:r>
              <a:rPr lang="en-US" dirty="0" smtClean="0"/>
              <a:t>The appeal process must include a letter from the Department of Social Work Faculty over the School Social Work program, and even this may not be sufficient evidence for the TEP to allow the appeal.</a:t>
            </a:r>
            <a:endParaRPr lang="en-US" dirty="0"/>
          </a:p>
        </p:txBody>
      </p:sp>
    </p:spTree>
    <p:extLst>
      <p:ext uri="{BB962C8B-B14F-4D97-AF65-F5344CB8AC3E}">
        <p14:creationId xmlns:p14="http://schemas.microsoft.com/office/powerpoint/2010/main" val="3929599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completing the TEP Application</a:t>
            </a:r>
            <a:endParaRPr lang="en-US" dirty="0"/>
          </a:p>
        </p:txBody>
      </p:sp>
      <p:sp>
        <p:nvSpPr>
          <p:cNvPr id="3" name="Content Placeholder 2"/>
          <p:cNvSpPr>
            <a:spLocks noGrp="1"/>
          </p:cNvSpPr>
          <p:nvPr>
            <p:ph idx="1"/>
          </p:nvPr>
        </p:nvSpPr>
        <p:spPr/>
        <p:txBody>
          <a:bodyPr/>
          <a:lstStyle/>
          <a:p>
            <a:r>
              <a:rPr lang="en-US" dirty="0" smtClean="0"/>
              <a:t>Please make sure to write “</a:t>
            </a:r>
            <a:r>
              <a:rPr lang="en-US" b="1" i="1" dirty="0" smtClean="0"/>
              <a:t>Social Work</a:t>
            </a:r>
            <a:r>
              <a:rPr lang="en-US" dirty="0" smtClean="0"/>
              <a:t>” in the area where you are to </a:t>
            </a:r>
            <a:r>
              <a:rPr lang="en-US" b="1" i="1" dirty="0" smtClean="0"/>
              <a:t>Choose One/ Concentration(s)</a:t>
            </a:r>
          </a:p>
          <a:p>
            <a:endParaRPr lang="en-US" b="1" i="1" dirty="0"/>
          </a:p>
          <a:p>
            <a:r>
              <a:rPr lang="en-US" b="1" dirty="0" smtClean="0">
                <a:solidFill>
                  <a:srgbClr val="FF0000"/>
                </a:solidFill>
              </a:rPr>
              <a:t>This will inform the office that you are NOT a teacher you are seeking the </a:t>
            </a:r>
            <a:r>
              <a:rPr lang="en-US" b="1" dirty="0">
                <a:solidFill>
                  <a:srgbClr val="FF0000"/>
                </a:solidFill>
              </a:rPr>
              <a:t>S</a:t>
            </a:r>
            <a:r>
              <a:rPr lang="en-US" b="1" dirty="0" smtClean="0">
                <a:solidFill>
                  <a:srgbClr val="FF0000"/>
                </a:solidFill>
              </a:rPr>
              <a:t>chool </a:t>
            </a:r>
            <a:r>
              <a:rPr lang="en-US" b="1" dirty="0">
                <a:solidFill>
                  <a:srgbClr val="FF0000"/>
                </a:solidFill>
              </a:rPr>
              <a:t>S</a:t>
            </a:r>
            <a:r>
              <a:rPr lang="en-US" b="1" dirty="0" smtClean="0">
                <a:solidFill>
                  <a:srgbClr val="FF0000"/>
                </a:solidFill>
              </a:rPr>
              <a:t>ocial </a:t>
            </a:r>
            <a:r>
              <a:rPr lang="en-US" b="1" dirty="0">
                <a:solidFill>
                  <a:srgbClr val="FF0000"/>
                </a:solidFill>
              </a:rPr>
              <a:t>W</a:t>
            </a:r>
            <a:r>
              <a:rPr lang="en-US" b="1" dirty="0" smtClean="0">
                <a:solidFill>
                  <a:srgbClr val="FF0000"/>
                </a:solidFill>
              </a:rPr>
              <a:t>ork Licensure.</a:t>
            </a:r>
          </a:p>
          <a:p>
            <a:r>
              <a:rPr lang="en-US" dirty="0" smtClean="0"/>
              <a:t>If you have questions about the TEP application or process contact:</a:t>
            </a:r>
          </a:p>
          <a:p>
            <a:pPr marL="114300" indent="0">
              <a:buNone/>
            </a:pPr>
            <a:r>
              <a:rPr lang="en-US" dirty="0" smtClean="0"/>
              <a:t>Mrs. </a:t>
            </a:r>
            <a:r>
              <a:rPr lang="en-US" dirty="0" err="1" smtClean="0"/>
              <a:t>LaRuth</a:t>
            </a:r>
            <a:r>
              <a:rPr lang="en-US" dirty="0" smtClean="0"/>
              <a:t> </a:t>
            </a:r>
            <a:r>
              <a:rPr lang="en-US" dirty="0" err="1" smtClean="0"/>
              <a:t>Lofties</a:t>
            </a:r>
            <a:endParaRPr lang="en-US" dirty="0" smtClean="0"/>
          </a:p>
          <a:p>
            <a:pPr marL="114300" indent="0">
              <a:buNone/>
            </a:pPr>
            <a:r>
              <a:rPr lang="en-US" dirty="0" smtClean="0"/>
              <a:t>Teacher Education Coordinator</a:t>
            </a:r>
          </a:p>
          <a:p>
            <a:pPr marL="114300" indent="0">
              <a:buNone/>
            </a:pPr>
            <a:r>
              <a:rPr lang="en-US" dirty="0" smtClean="0"/>
              <a:t>202 Ball Hall</a:t>
            </a:r>
          </a:p>
          <a:p>
            <a:pPr marL="114300" indent="0">
              <a:buNone/>
            </a:pPr>
            <a:r>
              <a:rPr lang="en-US" dirty="0" smtClean="0"/>
              <a:t>(901)678-4177</a:t>
            </a:r>
          </a:p>
          <a:p>
            <a:pPr marL="114300" indent="0">
              <a:buNone/>
            </a:pPr>
            <a:r>
              <a:rPr lang="en-US" dirty="0" smtClean="0">
                <a:solidFill>
                  <a:srgbClr val="FF0000"/>
                </a:solidFill>
                <a:hlinkClick r:id="rId2"/>
              </a:rPr>
              <a:t>llofties@memphis.edu</a:t>
            </a:r>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079550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Curriculum</a:t>
            </a:r>
            <a:endParaRPr lang="en-US" dirty="0"/>
          </a:p>
        </p:txBody>
      </p:sp>
      <p:sp>
        <p:nvSpPr>
          <p:cNvPr id="3" name="Content Placeholder 2"/>
          <p:cNvSpPr>
            <a:spLocks noGrp="1"/>
          </p:cNvSpPr>
          <p:nvPr>
            <p:ph idx="1"/>
          </p:nvPr>
        </p:nvSpPr>
        <p:spPr/>
        <p:txBody>
          <a:bodyPr>
            <a:normAutofit/>
          </a:bodyPr>
          <a:lstStyle/>
          <a:p>
            <a:pPr marL="0" indent="0">
              <a:buNone/>
            </a:pPr>
            <a:r>
              <a:rPr lang="en-US" dirty="0"/>
              <a:t>MSW students will meet all requirements for Tennessee School Social Work Licensure through the completion of </a:t>
            </a:r>
            <a:r>
              <a:rPr lang="en-US" dirty="0" smtClean="0"/>
              <a:t>these courses</a:t>
            </a:r>
          </a:p>
          <a:p>
            <a:pPr marL="0" indent="0">
              <a:buNone/>
            </a:pPr>
            <a:endParaRPr lang="en-US" dirty="0" smtClean="0"/>
          </a:p>
          <a:p>
            <a:pPr>
              <a:buFontTx/>
              <a:buChar char="-"/>
            </a:pPr>
            <a:r>
              <a:rPr lang="en-US" dirty="0" smtClean="0"/>
              <a:t>SWRK 6937: </a:t>
            </a:r>
            <a:r>
              <a:rPr lang="en-US" dirty="0"/>
              <a:t>School Social </a:t>
            </a:r>
            <a:r>
              <a:rPr lang="en-US" dirty="0" smtClean="0"/>
              <a:t>Work</a:t>
            </a:r>
          </a:p>
          <a:p>
            <a:pPr>
              <a:buFontTx/>
              <a:buChar char="-"/>
            </a:pPr>
            <a:r>
              <a:rPr lang="en-US" dirty="0" smtClean="0"/>
              <a:t>SWRK 7016: Adv. Individual Child/ Youth</a:t>
            </a:r>
            <a:r>
              <a:rPr lang="en-US" b="1" u="sng" dirty="0" smtClean="0"/>
              <a:t> OR </a:t>
            </a:r>
            <a:r>
              <a:rPr lang="en-US" dirty="0" smtClean="0"/>
              <a:t>SWRK 7017 Adv. Family Child/ Youth</a:t>
            </a:r>
          </a:p>
          <a:p>
            <a:pPr>
              <a:buFontTx/>
              <a:buChar char="-"/>
            </a:pPr>
            <a:r>
              <a:rPr lang="en-US" dirty="0" smtClean="0"/>
              <a:t>SPED </a:t>
            </a:r>
            <a:r>
              <a:rPr lang="en-US" dirty="0"/>
              <a:t>7517: Functional Analysis/Treatment of Problem </a:t>
            </a:r>
            <a:r>
              <a:rPr lang="en-US" dirty="0" smtClean="0"/>
              <a:t>Behavior)****Encourage you to take Intro to ABA as an Elective Also****</a:t>
            </a:r>
          </a:p>
          <a:p>
            <a:pPr>
              <a:buFontTx/>
              <a:buChar char="-"/>
            </a:pPr>
            <a:r>
              <a:rPr lang="en-US" dirty="0"/>
              <a:t>F</a:t>
            </a:r>
            <a:r>
              <a:rPr lang="en-US" dirty="0" smtClean="0"/>
              <a:t>ield </a:t>
            </a:r>
            <a:r>
              <a:rPr lang="en-US" dirty="0"/>
              <a:t>placement (SWRK </a:t>
            </a:r>
            <a:r>
              <a:rPr lang="en-US" dirty="0" smtClean="0"/>
              <a:t>7051/52 or 7053/54)- in a school setting with a minimum of 400 clock hours</a:t>
            </a:r>
            <a:endParaRPr lang="en-US" dirty="0"/>
          </a:p>
        </p:txBody>
      </p:sp>
    </p:spTree>
    <p:extLst>
      <p:ext uri="{BB962C8B-B14F-4D97-AF65-F5344CB8AC3E}">
        <p14:creationId xmlns:p14="http://schemas.microsoft.com/office/powerpoint/2010/main" val="1398378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Memphis</a:t>
            </a:r>
            <a:endParaRPr lang="en-US" dirty="0"/>
          </a:p>
        </p:txBody>
      </p:sp>
      <p:sp>
        <p:nvSpPr>
          <p:cNvPr id="3" name="Content Placeholder 2"/>
          <p:cNvSpPr>
            <a:spLocks noGrp="1"/>
          </p:cNvSpPr>
          <p:nvPr>
            <p:ph idx="1"/>
          </p:nvPr>
        </p:nvSpPr>
        <p:spPr/>
        <p:txBody>
          <a:bodyPr/>
          <a:lstStyle/>
          <a:p>
            <a:pPr marL="114300" indent="0">
              <a:buNone/>
            </a:pPr>
            <a:endParaRPr lang="en-US" dirty="0" smtClean="0"/>
          </a:p>
          <a:p>
            <a:r>
              <a:rPr lang="en-US" dirty="0" smtClean="0"/>
              <a:t>The State </a:t>
            </a:r>
            <a:r>
              <a:rPr lang="en-US" dirty="0"/>
              <a:t>of Tennessee Department of Education has approved the University of Memphis to offer School Social Worker PreK-12 Licensure </a:t>
            </a:r>
          </a:p>
          <a:p>
            <a:pPr lvl="1"/>
            <a:r>
              <a:rPr lang="en-US" dirty="0" smtClean="0"/>
              <a:t>BA </a:t>
            </a:r>
          </a:p>
          <a:p>
            <a:pPr lvl="1"/>
            <a:r>
              <a:rPr lang="en-US" dirty="0" smtClean="0"/>
              <a:t>MSW </a:t>
            </a:r>
          </a:p>
          <a:p>
            <a:pPr marL="411480" lvl="1" indent="0">
              <a:buNone/>
            </a:pPr>
            <a:endParaRPr lang="en-US" dirty="0" smtClean="0"/>
          </a:p>
          <a:p>
            <a:pPr marL="411480" lvl="1" indent="0">
              <a:buNone/>
            </a:pPr>
            <a:r>
              <a:rPr lang="en-US" sz="2400" b="1" i="1" dirty="0" smtClean="0"/>
              <a:t>**It is important for students to understand that</a:t>
            </a:r>
            <a:endParaRPr lang="en-US" sz="2400" b="1" i="1" dirty="0"/>
          </a:p>
          <a:p>
            <a:pPr marL="411480" lvl="1" indent="0">
              <a:buNone/>
            </a:pPr>
            <a:r>
              <a:rPr lang="en-US" sz="2400" b="1" i="1" dirty="0" smtClean="0"/>
              <a:t>the </a:t>
            </a:r>
            <a:r>
              <a:rPr lang="en-US" sz="2400" b="1" i="1" dirty="0"/>
              <a:t>University of Memphis School Social Work Licensure is a very competitive process.  Not all students will qualify for the Licensure track.</a:t>
            </a:r>
          </a:p>
          <a:p>
            <a:pPr marL="411480" lvl="1" indent="0">
              <a:buNone/>
            </a:pPr>
            <a:endParaRPr lang="en-US" dirty="0"/>
          </a:p>
        </p:txBody>
      </p:sp>
    </p:spTree>
    <p:extLst>
      <p:ext uri="{BB962C8B-B14F-4D97-AF65-F5344CB8AC3E}">
        <p14:creationId xmlns:p14="http://schemas.microsoft.com/office/powerpoint/2010/main" val="34711042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a:bodyPr>
          <a:lstStyle/>
          <a:p>
            <a:pPr marL="0" indent="0">
              <a:buNone/>
            </a:pPr>
            <a:r>
              <a:rPr lang="en-US" b="1" dirty="0"/>
              <a:t>SWRK </a:t>
            </a:r>
            <a:r>
              <a:rPr lang="en-US" b="1" dirty="0" smtClean="0"/>
              <a:t>6937: </a:t>
            </a:r>
            <a:r>
              <a:rPr lang="en-US" b="1" dirty="0"/>
              <a:t>School Social Work</a:t>
            </a:r>
            <a:endParaRPr lang="en-US" dirty="0"/>
          </a:p>
          <a:p>
            <a:pPr marL="0" indent="0">
              <a:buNone/>
            </a:pPr>
            <a:r>
              <a:rPr lang="en-US" dirty="0"/>
              <a:t>The purpose of this course is to develop the knowledge and skills necessary for successful and competent social work in public schools. The course covers the varied roles and functions of school social workers in their practice with diverse groups of students, families, school personnel, and diverse communities. It emphasizes best practices in assessing, intervening, and evaluating social work practice across all system levels. PREREQUISITE: Admission to MSW program.</a:t>
            </a:r>
          </a:p>
          <a:p>
            <a:pPr marL="0" indent="0">
              <a:buNone/>
            </a:pPr>
            <a:endParaRPr lang="en-US" dirty="0"/>
          </a:p>
        </p:txBody>
      </p:sp>
    </p:spTree>
    <p:extLst>
      <p:ext uri="{BB962C8B-B14F-4D97-AF65-F5344CB8AC3E}">
        <p14:creationId xmlns:p14="http://schemas.microsoft.com/office/powerpoint/2010/main" val="1252777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a:bodyPr>
          <a:lstStyle/>
          <a:p>
            <a:r>
              <a:rPr lang="en-US" b="1" dirty="0"/>
              <a:t>7016: Adv. Individual Child/Youth: </a:t>
            </a:r>
            <a:r>
              <a:rPr lang="en-US" dirty="0"/>
              <a:t>The course covers advanced direct practice techniques with children and youth. Techniques include cognitive behavioral therapy and other evidence based practices.</a:t>
            </a:r>
          </a:p>
          <a:p>
            <a:pPr marL="114300" indent="0">
              <a:buNone/>
            </a:pPr>
            <a:r>
              <a:rPr lang="en-US" b="1" u="sng" dirty="0" smtClean="0"/>
              <a:t>OR</a:t>
            </a:r>
            <a:endParaRPr lang="en-US" b="1" u="sng" dirty="0"/>
          </a:p>
          <a:p>
            <a:r>
              <a:rPr lang="en-US" b="1" dirty="0"/>
              <a:t>7017: Adv. Family Child/Youth</a:t>
            </a:r>
            <a:r>
              <a:rPr lang="en-US" dirty="0"/>
              <a:t>: The course covers prevention and intervention approaches with families of children in youth at an advanced level. Topics include wrap around models of care for children/youth in the mental health, disability, juvenile justice, child welfare, and family violence service systems and integration of care across systems. </a:t>
            </a:r>
          </a:p>
          <a:p>
            <a:pPr marL="0" indent="0">
              <a:buNone/>
            </a:pPr>
            <a:endParaRPr lang="en-US" dirty="0"/>
          </a:p>
        </p:txBody>
      </p:sp>
    </p:spTree>
    <p:extLst>
      <p:ext uri="{BB962C8B-B14F-4D97-AF65-F5344CB8AC3E}">
        <p14:creationId xmlns:p14="http://schemas.microsoft.com/office/powerpoint/2010/main" val="799929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lstStyle/>
          <a:p>
            <a:pPr marL="0" indent="0">
              <a:buNone/>
            </a:pPr>
            <a:r>
              <a:rPr lang="en-US" b="1" dirty="0"/>
              <a:t>SPED 7517: Func Anlys/Treat Prob Behv (3)</a:t>
            </a:r>
            <a:r>
              <a:rPr lang="en-US" dirty="0"/>
              <a:t/>
            </a:r>
            <a:br>
              <a:rPr lang="en-US" dirty="0"/>
            </a:br>
            <a:r>
              <a:rPr lang="en-US" dirty="0"/>
              <a:t>Examines principles, issues, approaches, and strategies for conducting Functional Behavior Assessment and Functional analysis. PREREQUISITE: SWRK 7011, SPED 7514 (waived if outside of SPED department</a:t>
            </a:r>
            <a:r>
              <a:rPr lang="en-US" dirty="0" smtClean="0"/>
              <a:t>).***It helps students to take the Intro to ABA class as an elective prior to the FBA class***</a:t>
            </a:r>
            <a:endParaRPr lang="en-US" dirty="0"/>
          </a:p>
          <a:p>
            <a:pPr marL="0" indent="0">
              <a:buNone/>
            </a:pPr>
            <a:endParaRPr lang="en-US" dirty="0"/>
          </a:p>
        </p:txBody>
      </p:sp>
    </p:spTree>
    <p:extLst>
      <p:ext uri="{BB962C8B-B14F-4D97-AF65-F5344CB8AC3E}">
        <p14:creationId xmlns:p14="http://schemas.microsoft.com/office/powerpoint/2010/main" val="4086858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sz="2300" b="1" dirty="0"/>
              <a:t>SWRK </a:t>
            </a:r>
            <a:r>
              <a:rPr lang="en-US" sz="2300" b="1" dirty="0" smtClean="0"/>
              <a:t>7051/7052 or 7053/7054</a:t>
            </a:r>
            <a:r>
              <a:rPr lang="en-US" sz="2300" b="1" dirty="0"/>
              <a:t>:  Field Placement</a:t>
            </a:r>
            <a:endParaRPr lang="en-US" sz="2300" dirty="0"/>
          </a:p>
          <a:p>
            <a:pPr marL="0" indent="0">
              <a:buNone/>
            </a:pPr>
            <a:r>
              <a:rPr lang="en-US" sz="2300" dirty="0"/>
              <a:t>MSW students must complete a minimum of 960 clock hours of field placement. </a:t>
            </a:r>
            <a:r>
              <a:rPr lang="en-US" sz="2300" dirty="0" smtClean="0"/>
              <a:t>The State </a:t>
            </a:r>
            <a:r>
              <a:rPr lang="en-US" sz="2300" dirty="0" err="1" smtClean="0"/>
              <a:t>Dept</a:t>
            </a:r>
            <a:r>
              <a:rPr lang="en-US" sz="2300" dirty="0" smtClean="0"/>
              <a:t> of Education requires 400 clock hours to be within a school if pursuing the School Social Work Licensure.  400 </a:t>
            </a:r>
            <a:r>
              <a:rPr lang="en-US" sz="2300" dirty="0"/>
              <a:t>hours are completed in the foundation field placement sequence: SWRK 7051-7052. 560 hours are completed in the concentration field placement sequence: SWRK 7053-7054. </a:t>
            </a:r>
          </a:p>
          <a:p>
            <a:pPr marL="0" indent="0">
              <a:buNone/>
            </a:pPr>
            <a:endParaRPr lang="en-US" sz="2300" dirty="0" smtClean="0"/>
          </a:p>
          <a:p>
            <a:pPr marL="0" indent="0">
              <a:buNone/>
            </a:pPr>
            <a:r>
              <a:rPr lang="en-US" sz="2300" dirty="0" smtClean="0"/>
              <a:t>MSW </a:t>
            </a:r>
            <a:r>
              <a:rPr lang="en-US" sz="2300" dirty="0"/>
              <a:t>students must apply and be accepted into the Teacher Education </a:t>
            </a:r>
            <a:r>
              <a:rPr lang="en-US" sz="2300" dirty="0" smtClean="0"/>
              <a:t>Program (TEP). </a:t>
            </a:r>
            <a:r>
              <a:rPr lang="en-US" sz="2300" dirty="0"/>
              <a:t>In addition, they must obtain a background check and at least 1 </a:t>
            </a:r>
            <a:r>
              <a:rPr lang="en-US" sz="2300" dirty="0" smtClean="0"/>
              <a:t>million/5 </a:t>
            </a:r>
            <a:r>
              <a:rPr lang="en-US" sz="2300" dirty="0"/>
              <a:t>million dollars professional liability insurance via a reputable organization or company that provides coverage for social workers prior to placement in the field</a:t>
            </a:r>
            <a:r>
              <a:rPr lang="en-US" sz="2300" dirty="0" smtClean="0"/>
              <a:t>.</a:t>
            </a:r>
          </a:p>
          <a:p>
            <a:pPr marL="0" indent="0">
              <a:buNone/>
            </a:pPr>
            <a:endParaRPr lang="en-US" sz="2300" dirty="0"/>
          </a:p>
          <a:p>
            <a:pPr marL="0" indent="0">
              <a:buNone/>
            </a:pPr>
            <a:r>
              <a:rPr lang="en-US" sz="2300" dirty="0" smtClean="0"/>
              <a:t>Students </a:t>
            </a:r>
            <a:r>
              <a:rPr lang="en-US" sz="2300" dirty="0"/>
              <a:t>should also review the student field manual and student handbook for information regarding the requirements for liability insurance coverage. The MSW program requires that students get two different field experiences in their foundation and concentration years. Therefore, students are not allowed to complete both field placements at the same agency</a:t>
            </a:r>
            <a:r>
              <a:rPr lang="en-US" sz="2300" dirty="0" smtClean="0"/>
              <a:t>.</a:t>
            </a:r>
            <a:endParaRPr lang="en-US" sz="2300" dirty="0"/>
          </a:p>
          <a:p>
            <a:endParaRPr lang="en-US" dirty="0"/>
          </a:p>
        </p:txBody>
      </p:sp>
    </p:spTree>
    <p:extLst>
      <p:ext uri="{BB962C8B-B14F-4D97-AF65-F5344CB8AC3E}">
        <p14:creationId xmlns:p14="http://schemas.microsoft.com/office/powerpoint/2010/main" val="19686890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Regarding Licensure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75194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MSW Graduates</a:t>
            </a:r>
            <a:endParaRPr lang="en-US"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a:t>Click on this link: </a:t>
            </a:r>
            <a:endParaRPr lang="en-US" dirty="0" smtClean="0"/>
          </a:p>
          <a:p>
            <a:r>
              <a:rPr lang="en-US" dirty="0">
                <a:hlinkClick r:id="rId2"/>
              </a:rPr>
              <a:t>http://</a:t>
            </a:r>
            <a:r>
              <a:rPr lang="en-US" dirty="0" smtClean="0">
                <a:hlinkClick r:id="rId2"/>
              </a:rPr>
              <a:t>www.tn.gov/assets/entities/education/attachments/ed2331a_lic-1.pdf</a:t>
            </a:r>
            <a:endParaRPr lang="en-US" dirty="0"/>
          </a:p>
          <a:p>
            <a:r>
              <a:rPr lang="en-US" dirty="0" smtClean="0"/>
              <a:t>Submit </a:t>
            </a:r>
            <a:r>
              <a:rPr lang="en-US" dirty="0"/>
              <a:t>this document and your official transcripts (graduate and undergraduate) to :</a:t>
            </a:r>
          </a:p>
          <a:p>
            <a:pPr marL="114300" indent="0">
              <a:buNone/>
            </a:pPr>
            <a:r>
              <a:rPr lang="en-US" dirty="0"/>
              <a:t>Mrs. Mary Lanier</a:t>
            </a:r>
          </a:p>
          <a:p>
            <a:pPr marL="114300" indent="0">
              <a:buNone/>
            </a:pPr>
            <a:r>
              <a:rPr lang="en-US" dirty="0"/>
              <a:t>University of Memphis </a:t>
            </a:r>
          </a:p>
          <a:p>
            <a:pPr marL="114300" indent="0">
              <a:buNone/>
            </a:pPr>
            <a:r>
              <a:rPr lang="en-US" dirty="0"/>
              <a:t>Office of Teacher Education and Student Support</a:t>
            </a:r>
          </a:p>
          <a:p>
            <a:pPr marL="114300" indent="0">
              <a:buNone/>
            </a:pPr>
            <a:r>
              <a:rPr lang="en-US" dirty="0"/>
              <a:t>202 Ball Hall</a:t>
            </a:r>
          </a:p>
          <a:p>
            <a:pPr marL="114300" indent="0">
              <a:buNone/>
            </a:pPr>
            <a:r>
              <a:rPr lang="en-US" dirty="0"/>
              <a:t>678-4309</a:t>
            </a:r>
          </a:p>
          <a:p>
            <a:endParaRPr lang="en-US" dirty="0"/>
          </a:p>
        </p:txBody>
      </p:sp>
    </p:spTree>
    <p:extLst>
      <p:ext uri="{BB962C8B-B14F-4D97-AF65-F5344CB8AC3E}">
        <p14:creationId xmlns:p14="http://schemas.microsoft.com/office/powerpoint/2010/main" val="18824284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Students with a Current BA SSW Licensure (no post-graduate school experience)</a:t>
            </a:r>
            <a:endParaRPr lang="en-US" dirty="0"/>
          </a:p>
        </p:txBody>
      </p:sp>
      <p:sp>
        <p:nvSpPr>
          <p:cNvPr id="3" name="Content Placeholder 2"/>
          <p:cNvSpPr>
            <a:spLocks noGrp="1"/>
          </p:cNvSpPr>
          <p:nvPr>
            <p:ph idx="1"/>
          </p:nvPr>
        </p:nvSpPr>
        <p:spPr>
          <a:xfrm>
            <a:off x="304800" y="1828800"/>
            <a:ext cx="8229600" cy="4876800"/>
          </a:xfrm>
        </p:spPr>
        <p:txBody>
          <a:bodyPr>
            <a:normAutofit lnSpcReduction="10000"/>
          </a:bodyPr>
          <a:lstStyle/>
          <a:p>
            <a:r>
              <a:rPr lang="en-US" dirty="0">
                <a:hlinkClick r:id="rId2"/>
              </a:rPr>
              <a:t>http://</a:t>
            </a:r>
            <a:r>
              <a:rPr lang="en-US" dirty="0" smtClean="0">
                <a:hlinkClick r:id="rId2"/>
              </a:rPr>
              <a:t>www.tn.gov/assets/entities/education/attachments/ed2331a_lic-1.pdf</a:t>
            </a:r>
            <a:endParaRPr lang="en-US" dirty="0" smtClean="0"/>
          </a:p>
          <a:p>
            <a:pPr marL="114300" indent="0">
              <a:buNone/>
            </a:pPr>
            <a:endParaRPr lang="en-US" dirty="0"/>
          </a:p>
          <a:p>
            <a:r>
              <a:rPr lang="en-US" dirty="0" smtClean="0"/>
              <a:t>Must complete this application </a:t>
            </a:r>
          </a:p>
          <a:p>
            <a:r>
              <a:rPr lang="en-US" dirty="0" smtClean="0"/>
              <a:t>Follow the requirements set forth by TN Dept of Ed</a:t>
            </a:r>
          </a:p>
          <a:p>
            <a:r>
              <a:rPr lang="en-US" dirty="0" smtClean="0"/>
              <a:t>Apprentice Level licensure is valid for 5 years</a:t>
            </a:r>
          </a:p>
          <a:p>
            <a:r>
              <a:rPr lang="en-US" dirty="0" smtClean="0"/>
              <a:t>You will remain at an Apprentice Level until you receive three years of experience under the direction of public school personnel</a:t>
            </a:r>
          </a:p>
          <a:p>
            <a:r>
              <a:rPr lang="en-US" dirty="0" smtClean="0"/>
              <a:t>Once the three years experience is obtained the clinician will no longer be an apprentice level licensed clinician and will change Licensure status with Dept of Ed </a:t>
            </a:r>
          </a:p>
          <a:p>
            <a:r>
              <a:rPr lang="en-US" dirty="0" smtClean="0"/>
              <a:t>Taking the School Social Work class can count towards renewal of apprentice licensure</a:t>
            </a:r>
            <a:endParaRPr lang="en-US" dirty="0"/>
          </a:p>
        </p:txBody>
      </p:sp>
    </p:spTree>
    <p:extLst>
      <p:ext uri="{BB962C8B-B14F-4D97-AF65-F5344CB8AC3E}">
        <p14:creationId xmlns:p14="http://schemas.microsoft.com/office/powerpoint/2010/main" val="37375819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630362"/>
          </a:xfrm>
        </p:spPr>
        <p:txBody>
          <a:bodyPr>
            <a:normAutofit fontScale="90000"/>
          </a:bodyPr>
          <a:lstStyle/>
          <a:p>
            <a:r>
              <a:rPr lang="en-US" dirty="0" smtClean="0"/>
              <a:t>MSW </a:t>
            </a:r>
            <a:r>
              <a:rPr lang="en-US" dirty="0"/>
              <a:t>Students with a Current BA SSW Licensure </a:t>
            </a:r>
            <a:r>
              <a:rPr lang="en-US" dirty="0" smtClean="0"/>
              <a:t>(with post-graduate </a:t>
            </a:r>
            <a:r>
              <a:rPr lang="en-US" dirty="0"/>
              <a:t>school experience)</a:t>
            </a:r>
          </a:p>
        </p:txBody>
      </p:sp>
      <p:sp>
        <p:nvSpPr>
          <p:cNvPr id="3" name="Content Placeholder 2"/>
          <p:cNvSpPr>
            <a:spLocks noGrp="1"/>
          </p:cNvSpPr>
          <p:nvPr>
            <p:ph idx="1"/>
          </p:nvPr>
        </p:nvSpPr>
        <p:spPr>
          <a:xfrm>
            <a:off x="457200" y="2058444"/>
            <a:ext cx="7620000" cy="4800600"/>
          </a:xfrm>
        </p:spPr>
        <p:txBody>
          <a:bodyPr>
            <a:normAutofit/>
          </a:bodyPr>
          <a:lstStyle/>
          <a:p>
            <a:r>
              <a:rPr lang="en-US" dirty="0"/>
              <a:t>After three years of </a:t>
            </a:r>
            <a:r>
              <a:rPr lang="en-US" dirty="0" smtClean="0"/>
              <a:t>supervision/ experience working </a:t>
            </a:r>
            <a:r>
              <a:rPr lang="en-US" dirty="0"/>
              <a:t>in a school setting you are eligible to transition your Apprentice License to a full </a:t>
            </a:r>
            <a:r>
              <a:rPr lang="en-US" dirty="0" smtClean="0"/>
              <a:t>License</a:t>
            </a:r>
            <a:endParaRPr lang="en-US" dirty="0" smtClean="0">
              <a:hlinkClick r:id="rId2"/>
            </a:endParaRPr>
          </a:p>
          <a:p>
            <a:r>
              <a:rPr lang="en-US" dirty="0">
                <a:hlinkClick r:id="rId3"/>
              </a:rPr>
              <a:t>http://</a:t>
            </a:r>
            <a:r>
              <a:rPr lang="en-US" dirty="0" smtClean="0">
                <a:hlinkClick r:id="rId3"/>
              </a:rPr>
              <a:t>www.tn.gov/assets/entities/education/attachments/ed2331a_lic-1.pdf</a:t>
            </a:r>
            <a:endParaRPr lang="en-US" dirty="0"/>
          </a:p>
          <a:p>
            <a:r>
              <a:rPr lang="en-US" dirty="0" smtClean="0"/>
              <a:t>Complete the application and Check the box </a:t>
            </a:r>
            <a:r>
              <a:rPr lang="en-US" i="1" dirty="0" smtClean="0"/>
              <a:t>Advancement from Apprentice Level to Professional Level</a:t>
            </a:r>
            <a:r>
              <a:rPr lang="en-US" dirty="0" smtClean="0"/>
              <a:t> box and circle </a:t>
            </a:r>
            <a:r>
              <a:rPr lang="en-US" i="1" dirty="0" smtClean="0"/>
              <a:t>Professional School Service Personnel</a:t>
            </a:r>
            <a:endParaRPr lang="en-US" dirty="0" smtClean="0"/>
          </a:p>
          <a:p>
            <a:r>
              <a:rPr lang="en-US" dirty="0" smtClean="0"/>
              <a:t>The above application can be used to Advance your license from Apprentice to Professional Level Licensure</a:t>
            </a:r>
          </a:p>
          <a:p>
            <a:r>
              <a:rPr lang="en-US" dirty="0" smtClean="0"/>
              <a:t>A supportive letter from your School Administrator or School Superintendent may be required</a:t>
            </a:r>
          </a:p>
          <a:p>
            <a:r>
              <a:rPr lang="en-US" dirty="0" smtClean="0"/>
              <a:t>Mail directly to Nashville TN (address at top of the form).</a:t>
            </a:r>
          </a:p>
          <a:p>
            <a:endParaRPr lang="en-US" dirty="0" smtClean="0"/>
          </a:p>
          <a:p>
            <a:endParaRPr lang="en-US" dirty="0"/>
          </a:p>
        </p:txBody>
      </p:sp>
    </p:spTree>
    <p:extLst>
      <p:ext uri="{BB962C8B-B14F-4D97-AF65-F5344CB8AC3E}">
        <p14:creationId xmlns:p14="http://schemas.microsoft.com/office/powerpoint/2010/main" val="4173899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7696200" cy="6463308"/>
          </a:xfrm>
          <a:prstGeom prst="rect">
            <a:avLst/>
          </a:prstGeom>
        </p:spPr>
        <p:txBody>
          <a:bodyPr wrap="square">
            <a:spAutoFit/>
          </a:bodyPr>
          <a:lstStyle/>
          <a:p>
            <a:pPr marL="285750" indent="-285750">
              <a:buFont typeface="Arial" pitchFamily="34" charset="0"/>
              <a:buChar char="•"/>
            </a:pPr>
            <a:r>
              <a:rPr lang="en-US" dirty="0" smtClean="0"/>
              <a:t>Certain </a:t>
            </a:r>
            <a:r>
              <a:rPr lang="en-US" dirty="0"/>
              <a:t>endorsement areas for educators in Tennessee are issued on a separate license called an Apprentice Special Group </a:t>
            </a:r>
            <a:r>
              <a:rPr lang="en-US" dirty="0" smtClean="0"/>
              <a:t>License. These areas include </a:t>
            </a:r>
            <a:endParaRPr lang="en-US" dirty="0"/>
          </a:p>
          <a:p>
            <a:r>
              <a:rPr lang="en-US" dirty="0" smtClean="0"/>
              <a:t>	School </a:t>
            </a:r>
            <a:r>
              <a:rPr lang="en-US" dirty="0"/>
              <a:t>Social Worker (Grades PreK-12</a:t>
            </a:r>
            <a:r>
              <a:rPr lang="en-US" dirty="0" smtClean="0"/>
              <a:t>)</a:t>
            </a:r>
          </a:p>
          <a:p>
            <a:endParaRPr lang="en-US" dirty="0"/>
          </a:p>
          <a:p>
            <a:pPr marL="285750" indent="-285750">
              <a:buFont typeface="Arial" pitchFamily="34" charset="0"/>
              <a:buChar char="•"/>
            </a:pPr>
            <a:r>
              <a:rPr lang="en-US" dirty="0"/>
              <a:t>An individual who qualifies for initial licensure with one of these endorsement areas is issued an Apprentice Special Group </a:t>
            </a:r>
            <a:r>
              <a:rPr lang="en-US" dirty="0" smtClean="0"/>
              <a:t>License which </a:t>
            </a:r>
            <a:r>
              <a:rPr lang="en-US" dirty="0"/>
              <a:t>is valid for five years. </a:t>
            </a:r>
            <a:endParaRPr lang="en-US" dirty="0" smtClean="0"/>
          </a:p>
          <a:p>
            <a:endParaRPr lang="en-US" dirty="0"/>
          </a:p>
          <a:p>
            <a:pPr marL="285750" indent="-285750">
              <a:buFont typeface="Arial" pitchFamily="34" charset="0"/>
              <a:buChar char="•"/>
            </a:pPr>
            <a:r>
              <a:rPr lang="en-US" dirty="0"/>
              <a:t>After completing a minimum of </a:t>
            </a:r>
            <a:r>
              <a:rPr lang="en-US" b="1" i="1" dirty="0"/>
              <a:t>three</a:t>
            </a:r>
            <a:r>
              <a:rPr lang="en-US" dirty="0"/>
              <a:t> years of experience on the Apprentice Special Group license in that endorsement area (with at least the last year completed in an approved Tennessee public or non-public school that has adopted the state evaluation model), the individual is eligible to advance to the </a:t>
            </a:r>
            <a:r>
              <a:rPr lang="en-US" b="1" i="1" dirty="0"/>
              <a:t>Professional School Service Personnel License</a:t>
            </a:r>
            <a:r>
              <a:rPr lang="en-US" dirty="0"/>
              <a:t>. </a:t>
            </a:r>
            <a:endParaRPr lang="en-US" dirty="0" smtClean="0"/>
          </a:p>
          <a:p>
            <a:endParaRPr lang="en-US" dirty="0"/>
          </a:p>
          <a:p>
            <a:pPr marL="285750" indent="-285750">
              <a:buFont typeface="Arial" pitchFamily="34" charset="0"/>
              <a:buChar char="•"/>
            </a:pPr>
            <a:r>
              <a:rPr lang="en-US" dirty="0" smtClean="0"/>
              <a:t>The </a:t>
            </a:r>
            <a:r>
              <a:rPr lang="en-US" dirty="0"/>
              <a:t>Professional School Service Personnel License is issued for a ten year period and may be renewed by meeting the same requirements as the Professional License (Teacher) renewal</a:t>
            </a:r>
            <a:r>
              <a:rPr lang="en-US" dirty="0" smtClean="0"/>
              <a:t>.</a:t>
            </a:r>
          </a:p>
          <a:p>
            <a:endParaRPr lang="en-US" dirty="0"/>
          </a:p>
          <a:p>
            <a:pPr marL="285750" indent="-285750">
              <a:buFont typeface="Arial" pitchFamily="34" charset="0"/>
              <a:buChar char="•"/>
            </a:pPr>
            <a:r>
              <a:rPr lang="en-US" dirty="0"/>
              <a:t>If the Apprentice Special Group License is not used in an approved Tennessee public or non-public school, it remains valid for the duration of the five-year validity period and may be renewed by meeting the same renewal requirements as the Apprentice Teacher License renewal.</a:t>
            </a:r>
          </a:p>
        </p:txBody>
      </p:sp>
    </p:spTree>
    <p:extLst>
      <p:ext uri="{BB962C8B-B14F-4D97-AF65-F5344CB8AC3E}">
        <p14:creationId xmlns:p14="http://schemas.microsoft.com/office/powerpoint/2010/main" val="42755388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Post-Graduate Students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To take U of M </a:t>
            </a:r>
            <a:r>
              <a:rPr lang="en-US" dirty="0" smtClean="0"/>
              <a:t>School Social Work class-</a:t>
            </a:r>
          </a:p>
          <a:p>
            <a:pPr lvl="2"/>
            <a:r>
              <a:rPr lang="en-US" dirty="0" smtClean="0"/>
              <a:t>Complete a </a:t>
            </a:r>
            <a:r>
              <a:rPr lang="en-US" dirty="0"/>
              <a:t>Graduate School Application (Non-Degree Seeking</a:t>
            </a:r>
            <a:r>
              <a:rPr lang="en-US" dirty="0" smtClean="0"/>
              <a:t>)</a:t>
            </a:r>
          </a:p>
          <a:p>
            <a:pPr lvl="2"/>
            <a:r>
              <a:rPr lang="en-US" dirty="0" smtClean="0"/>
              <a:t> </a:t>
            </a:r>
            <a:r>
              <a:rPr lang="en-US" dirty="0"/>
              <a:t>Inform U of M SW you applied and want to take the class</a:t>
            </a:r>
          </a:p>
          <a:p>
            <a:r>
              <a:rPr lang="en-US" dirty="0"/>
              <a:t>**Not eligible for Financial </a:t>
            </a:r>
            <a:r>
              <a:rPr lang="en-US" dirty="0" smtClean="0"/>
              <a:t>Aid. If you choose the </a:t>
            </a:r>
            <a:r>
              <a:rPr lang="en-US" i="1" dirty="0" smtClean="0"/>
              <a:t>School Social Work Certificate </a:t>
            </a:r>
            <a:r>
              <a:rPr lang="en-US" dirty="0" smtClean="0"/>
              <a:t>option you can access Financial Aid, bu</a:t>
            </a:r>
            <a:r>
              <a:rPr lang="en-US" dirty="0" smtClean="0"/>
              <a:t>t additional coursework may be required.</a:t>
            </a:r>
            <a:endParaRPr lang="en-US" dirty="0"/>
          </a:p>
          <a:p>
            <a:r>
              <a:rPr lang="en-US" dirty="0"/>
              <a:t>Take the class with a passing grade B or above</a:t>
            </a:r>
          </a:p>
          <a:p>
            <a:r>
              <a:rPr lang="en-US" dirty="0" smtClean="0"/>
              <a:t>Complete the U of M School Social Work Application</a:t>
            </a:r>
            <a:endParaRPr lang="en-US" dirty="0"/>
          </a:p>
          <a:p>
            <a:pPr marL="0" indent="0">
              <a:buNone/>
            </a:pPr>
            <a:r>
              <a:rPr lang="en-US" dirty="0" smtClean="0"/>
              <a:t>U of M requires:</a:t>
            </a:r>
            <a:endParaRPr lang="en-US" dirty="0"/>
          </a:p>
          <a:p>
            <a:pPr lvl="2"/>
            <a:r>
              <a:rPr lang="en-US" dirty="0"/>
              <a:t>1</a:t>
            </a:r>
            <a:r>
              <a:rPr lang="en-US" dirty="0" smtClean="0"/>
              <a:t> </a:t>
            </a:r>
            <a:r>
              <a:rPr lang="en-US" dirty="0"/>
              <a:t>years of post master work in field (child/ </a:t>
            </a:r>
            <a:r>
              <a:rPr lang="en-US" dirty="0" smtClean="0"/>
              <a:t>adolescent) required- Minimum of 1,000 hours of supervised work in the field (***University of TN requires 2 years post graduate experience to apply)</a:t>
            </a:r>
            <a:endParaRPr lang="en-US" dirty="0"/>
          </a:p>
          <a:p>
            <a:pPr lvl="2"/>
            <a:r>
              <a:rPr lang="en-US" dirty="0"/>
              <a:t>Complete </a:t>
            </a:r>
            <a:r>
              <a:rPr lang="en-US" dirty="0" smtClean="0"/>
              <a:t>the U of M School Social work Application:</a:t>
            </a:r>
          </a:p>
          <a:p>
            <a:pPr marL="777240" lvl="2" indent="0">
              <a:buNone/>
            </a:pPr>
            <a:r>
              <a:rPr lang="en-US" dirty="0" smtClean="0"/>
              <a:t>Found on the U of M Website</a:t>
            </a:r>
          </a:p>
          <a:p>
            <a:pPr lvl="2"/>
            <a:r>
              <a:rPr lang="en-US" dirty="0" smtClean="0"/>
              <a:t>Must complete the Social Work Licensure Forms and Information found on State Website (see nest slide on directions for filling out form):</a:t>
            </a:r>
            <a:endParaRPr lang="en-US" dirty="0"/>
          </a:p>
          <a:p>
            <a:r>
              <a:rPr lang="en-US" dirty="0">
                <a:hlinkClick r:id="rId2"/>
              </a:rPr>
              <a:t>http://</a:t>
            </a:r>
            <a:r>
              <a:rPr lang="en-US" dirty="0" smtClean="0">
                <a:hlinkClick r:id="rId2"/>
              </a:rPr>
              <a:t>www.tn.gov/assets/entities/education/attachments/ed2331a_lic-1.pdf</a:t>
            </a:r>
            <a:endParaRPr lang="en-US" dirty="0" smtClean="0"/>
          </a:p>
          <a:p>
            <a:endParaRPr lang="en-US" dirty="0"/>
          </a:p>
        </p:txBody>
      </p:sp>
    </p:spTree>
    <p:extLst>
      <p:ext uri="{BB962C8B-B14F-4D97-AF65-F5344CB8AC3E}">
        <p14:creationId xmlns:p14="http://schemas.microsoft.com/office/powerpoint/2010/main" val="2052867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 School Social Work Licensure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693223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have Graduated now what?</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n-US" dirty="0" smtClean="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smtClean="0"/>
              <a:t>Click on this link: </a:t>
            </a:r>
            <a:r>
              <a:rPr lang="en-US" dirty="0">
                <a:hlinkClick r:id="rId2"/>
              </a:rPr>
              <a:t>http://</a:t>
            </a:r>
            <a:r>
              <a:rPr lang="en-US" dirty="0" smtClean="0">
                <a:hlinkClick r:id="rId2"/>
              </a:rPr>
              <a:t>www.tn.gov/assets/entities/education/attachments/ed2331a_lic-1.pdf</a:t>
            </a:r>
            <a:endParaRPr lang="en-US" dirty="0" smtClean="0"/>
          </a:p>
          <a:p>
            <a:pPr marL="114300" indent="0">
              <a:buNone/>
            </a:pPr>
            <a:endParaRPr lang="en-US" dirty="0"/>
          </a:p>
          <a:p>
            <a:r>
              <a:rPr lang="en-US" dirty="0" smtClean="0"/>
              <a:t>GRE/ CORE scores and Background check verification (these should be in your TEP file)</a:t>
            </a:r>
          </a:p>
          <a:p>
            <a:r>
              <a:rPr lang="en-US" dirty="0" smtClean="0"/>
              <a:t>Submit this document and your official transcripts (graduate and undergraduate) to :</a:t>
            </a:r>
          </a:p>
          <a:p>
            <a:pPr marL="114300" indent="0">
              <a:buNone/>
            </a:pPr>
            <a:r>
              <a:rPr lang="en-US" dirty="0" smtClean="0"/>
              <a:t>Mrs. Mary Lanier</a:t>
            </a:r>
          </a:p>
          <a:p>
            <a:pPr marL="114300" indent="0">
              <a:buNone/>
            </a:pPr>
            <a:r>
              <a:rPr lang="en-US" dirty="0" smtClean="0"/>
              <a:t>University of Memphis </a:t>
            </a:r>
          </a:p>
          <a:p>
            <a:pPr marL="114300" indent="0">
              <a:buNone/>
            </a:pPr>
            <a:r>
              <a:rPr lang="en-US" dirty="0" smtClean="0"/>
              <a:t>Office of Teacher Education and Student Support</a:t>
            </a:r>
          </a:p>
          <a:p>
            <a:pPr marL="114300" indent="0">
              <a:buNone/>
            </a:pPr>
            <a:r>
              <a:rPr lang="en-US" dirty="0" smtClean="0"/>
              <a:t>202 Ball Hall</a:t>
            </a:r>
          </a:p>
          <a:p>
            <a:pPr marL="114300" indent="0">
              <a:buNone/>
            </a:pPr>
            <a:r>
              <a:rPr lang="en-US" dirty="0" smtClean="0"/>
              <a:t>678-4309</a:t>
            </a:r>
            <a:endParaRPr lang="en-US" dirty="0"/>
          </a:p>
        </p:txBody>
      </p:sp>
    </p:spTree>
    <p:extLst>
      <p:ext uri="{BB962C8B-B14F-4D97-AF65-F5344CB8AC3E}">
        <p14:creationId xmlns:p14="http://schemas.microsoft.com/office/powerpoint/2010/main" val="34704872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1"/>
            <a:ext cx="7772400" cy="1771650"/>
          </a:xfrm>
        </p:spPr>
        <p:txBody>
          <a:bodyPr>
            <a:normAutofit fontScale="90000"/>
          </a:bodyPr>
          <a:lstStyle/>
          <a:p>
            <a:r>
              <a:rPr lang="en-US" dirty="0" smtClean="0"/>
              <a:t>University of Memphis</a:t>
            </a:r>
            <a:br>
              <a:rPr lang="en-US" dirty="0" smtClean="0"/>
            </a:br>
            <a:r>
              <a:rPr lang="en-US" dirty="0" smtClean="0"/>
              <a:t>School Social Work</a:t>
            </a:r>
            <a:br>
              <a:rPr lang="en-US" dirty="0" smtClean="0"/>
            </a:br>
            <a:r>
              <a:rPr lang="en-US" dirty="0" smtClean="0"/>
              <a:t>Licensure Paperwork</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891351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 Social Work Licensure Forms and Information</a:t>
            </a:r>
            <a:endParaRPr lang="en-US" dirty="0"/>
          </a:p>
        </p:txBody>
      </p:sp>
      <p:sp>
        <p:nvSpPr>
          <p:cNvPr id="3" name="Content Placeholder 2"/>
          <p:cNvSpPr>
            <a:spLocks noGrp="1"/>
          </p:cNvSpPr>
          <p:nvPr>
            <p:ph idx="1"/>
          </p:nvPr>
        </p:nvSpPr>
        <p:spPr/>
        <p:txBody>
          <a:bodyPr/>
          <a:lstStyle/>
          <a:p>
            <a:pPr marL="114300" indent="0">
              <a:buNone/>
            </a:pPr>
            <a:endParaRPr lang="en-US" dirty="0">
              <a:hlinkClick r:id="rId2"/>
            </a:endParaRPr>
          </a:p>
          <a:p>
            <a:pPr marL="114300" indent="0">
              <a:buNone/>
            </a:pPr>
            <a:r>
              <a:rPr lang="en-US" dirty="0" smtClean="0"/>
              <a:t>For additional information about the School Social Work Licensure process, forms, and resources go to:</a:t>
            </a:r>
          </a:p>
          <a:p>
            <a:pPr marL="114300" indent="0">
              <a:buNone/>
            </a:pPr>
            <a:endParaRPr lang="en-US" dirty="0" smtClean="0"/>
          </a:p>
          <a:p>
            <a:pPr marL="114300" indent="0">
              <a:buNone/>
            </a:pPr>
            <a:r>
              <a:rPr lang="en-US" dirty="0">
                <a:hlinkClick r:id="rId2"/>
              </a:rPr>
              <a:t>http://www.memphis.edu/socialwork/schoolswrklicensure.htm</a:t>
            </a:r>
          </a:p>
          <a:p>
            <a:pPr marL="114300" indent="0">
              <a:buNone/>
            </a:pPr>
            <a:endParaRPr lang="en-US" dirty="0"/>
          </a:p>
        </p:txBody>
      </p:sp>
    </p:spTree>
    <p:extLst>
      <p:ext uri="{BB962C8B-B14F-4D97-AF65-F5344CB8AC3E}">
        <p14:creationId xmlns:p14="http://schemas.microsoft.com/office/powerpoint/2010/main" val="3207621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have Graduated now what?</a:t>
            </a:r>
            <a:endParaRPr lang="en-US" dirty="0"/>
          </a:p>
        </p:txBody>
      </p:sp>
      <p:sp>
        <p:nvSpPr>
          <p:cNvPr id="3" name="Content Placeholder 2"/>
          <p:cNvSpPr>
            <a:spLocks noGrp="1"/>
          </p:cNvSpPr>
          <p:nvPr>
            <p:ph idx="1"/>
          </p:nvPr>
        </p:nvSpPr>
        <p:spPr/>
        <p:txBody>
          <a:bodyPr>
            <a:normAutofit fontScale="77500" lnSpcReduction="20000"/>
          </a:bodyPr>
          <a:lstStyle/>
          <a:p>
            <a:pPr marL="114300" indent="0">
              <a:buNone/>
            </a:pPr>
            <a:r>
              <a:rPr lang="en-US" dirty="0" smtClean="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smtClean="0"/>
              <a:t>Click on this link: </a:t>
            </a:r>
            <a:r>
              <a:rPr lang="en-US" dirty="0">
                <a:hlinkClick r:id="rId2"/>
              </a:rPr>
              <a:t>http://</a:t>
            </a:r>
            <a:r>
              <a:rPr lang="en-US" dirty="0" smtClean="0">
                <a:hlinkClick r:id="rId2"/>
              </a:rPr>
              <a:t>www.tn.gov/assets/entities/education/attachments/ed2331a_lic-1.pdf</a:t>
            </a:r>
            <a:endParaRPr lang="en-US" dirty="0" smtClean="0"/>
          </a:p>
          <a:p>
            <a:pPr marL="114300" indent="0">
              <a:buNone/>
            </a:pPr>
            <a:endParaRPr lang="en-US" dirty="0"/>
          </a:p>
          <a:p>
            <a:r>
              <a:rPr lang="en-US" dirty="0" smtClean="0"/>
              <a:t>Complete the top portion of this document and check the </a:t>
            </a:r>
            <a:r>
              <a:rPr lang="en-US" i="1" dirty="0" smtClean="0"/>
              <a:t>Initial License-TN Institutions Only </a:t>
            </a:r>
            <a:r>
              <a:rPr lang="en-US" dirty="0" smtClean="0"/>
              <a:t>box and circle  </a:t>
            </a:r>
            <a:r>
              <a:rPr lang="en-US" i="1" dirty="0" smtClean="0"/>
              <a:t>Apprentice Special Groups</a:t>
            </a:r>
          </a:p>
          <a:p>
            <a:r>
              <a:rPr lang="en-US" dirty="0" smtClean="0"/>
              <a:t>GRE/ CORE scores and Background check verification (these should be in your TEP file)</a:t>
            </a:r>
          </a:p>
          <a:p>
            <a:r>
              <a:rPr lang="en-US" dirty="0" smtClean="0"/>
              <a:t>Submit this document and your official transcripts (graduate and undergraduate) to :</a:t>
            </a:r>
          </a:p>
          <a:p>
            <a:pPr marL="114300" indent="0">
              <a:buNone/>
            </a:pPr>
            <a:r>
              <a:rPr lang="en-US" dirty="0" smtClean="0"/>
              <a:t>Mrs. Mary Lanier</a:t>
            </a:r>
          </a:p>
          <a:p>
            <a:pPr marL="114300" indent="0">
              <a:buNone/>
            </a:pPr>
            <a:r>
              <a:rPr lang="en-US" dirty="0" smtClean="0"/>
              <a:t>University of Memphis </a:t>
            </a:r>
          </a:p>
          <a:p>
            <a:pPr marL="114300" indent="0">
              <a:buNone/>
            </a:pPr>
            <a:r>
              <a:rPr lang="en-US" dirty="0" smtClean="0"/>
              <a:t>Office of Teacher Education and Student Support</a:t>
            </a:r>
          </a:p>
          <a:p>
            <a:pPr marL="114300" indent="0">
              <a:buNone/>
            </a:pPr>
            <a:r>
              <a:rPr lang="en-US" dirty="0" smtClean="0"/>
              <a:t>202 Ball Hall</a:t>
            </a:r>
          </a:p>
          <a:p>
            <a:pPr marL="114300" indent="0">
              <a:buNone/>
            </a:pPr>
            <a:r>
              <a:rPr lang="en-US" dirty="0" smtClean="0"/>
              <a:t>678-4309</a:t>
            </a:r>
            <a:endParaRPr lang="en-US" dirty="0"/>
          </a:p>
        </p:txBody>
      </p:sp>
    </p:spTree>
    <p:extLst>
      <p:ext uri="{BB962C8B-B14F-4D97-AF65-F5344CB8AC3E}">
        <p14:creationId xmlns:p14="http://schemas.microsoft.com/office/powerpoint/2010/main" val="14824782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contact Info</a:t>
            </a:r>
            <a:endParaRPr lang="en-US" dirty="0"/>
          </a:p>
        </p:txBody>
      </p:sp>
      <p:sp>
        <p:nvSpPr>
          <p:cNvPr id="3" name="Content Placeholder 2"/>
          <p:cNvSpPr>
            <a:spLocks noGrp="1"/>
          </p:cNvSpPr>
          <p:nvPr>
            <p:ph idx="1"/>
          </p:nvPr>
        </p:nvSpPr>
        <p:spPr/>
        <p:txBody>
          <a:bodyPr/>
          <a:lstStyle/>
          <a:p>
            <a:r>
              <a:rPr lang="en-US" dirty="0" smtClean="0"/>
              <a:t>Dr. Susan Elswick </a:t>
            </a:r>
            <a:r>
              <a:rPr lang="en-US" dirty="0" err="1" smtClean="0"/>
              <a:t>EdD</a:t>
            </a:r>
            <a:r>
              <a:rPr lang="en-US" dirty="0" smtClean="0"/>
              <a:t> LCSW </a:t>
            </a:r>
            <a:r>
              <a:rPr lang="en-US" dirty="0" smtClean="0"/>
              <a:t>LSSW RPT-S</a:t>
            </a:r>
            <a:endParaRPr lang="en-US" dirty="0" smtClean="0"/>
          </a:p>
          <a:p>
            <a:r>
              <a:rPr lang="en-US" dirty="0" smtClean="0"/>
              <a:t>234</a:t>
            </a:r>
            <a:r>
              <a:rPr lang="en-US" dirty="0" smtClean="0"/>
              <a:t> </a:t>
            </a:r>
            <a:r>
              <a:rPr lang="en-US" dirty="0" smtClean="0"/>
              <a:t>McCord Hall</a:t>
            </a:r>
          </a:p>
          <a:p>
            <a:r>
              <a:rPr lang="en-US" dirty="0" smtClean="0"/>
              <a:t>Memphis TN 38152</a:t>
            </a:r>
          </a:p>
          <a:p>
            <a:r>
              <a:rPr lang="en-US" dirty="0" smtClean="0"/>
              <a:t>901-678-4722</a:t>
            </a:r>
          </a:p>
          <a:p>
            <a:r>
              <a:rPr lang="en-US" dirty="0" smtClean="0">
                <a:hlinkClick r:id="rId2"/>
              </a:rPr>
              <a:t>selswick@memphis.edu</a:t>
            </a:r>
            <a:endParaRPr lang="en-US" dirty="0" smtClean="0"/>
          </a:p>
          <a:p>
            <a:endParaRPr lang="en-US" dirty="0"/>
          </a:p>
        </p:txBody>
      </p:sp>
    </p:spTree>
    <p:extLst>
      <p:ext uri="{BB962C8B-B14F-4D97-AF65-F5344CB8AC3E}">
        <p14:creationId xmlns:p14="http://schemas.microsoft.com/office/powerpoint/2010/main" val="478940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BA Licensure Requirements</a:t>
            </a:r>
            <a:endParaRPr lang="en-US" dirty="0"/>
          </a:p>
        </p:txBody>
      </p:sp>
      <p:sp>
        <p:nvSpPr>
          <p:cNvPr id="3" name="Content Placeholder 2"/>
          <p:cNvSpPr>
            <a:spLocks noGrp="1"/>
          </p:cNvSpPr>
          <p:nvPr>
            <p:ph idx="1"/>
          </p:nvPr>
        </p:nvSpPr>
        <p:spPr/>
        <p:txBody>
          <a:bodyPr>
            <a:normAutofit/>
          </a:bodyPr>
          <a:lstStyle/>
          <a:p>
            <a:pPr marL="0" indent="0">
              <a:buNone/>
            </a:pPr>
            <a:r>
              <a:rPr lang="en-US" b="1" i="1" dirty="0"/>
              <a:t>Admissions </a:t>
            </a:r>
            <a:r>
              <a:rPr lang="en-US" b="1" i="1" dirty="0" smtClean="0"/>
              <a:t>Requirements: </a:t>
            </a:r>
            <a:endParaRPr lang="en-US" b="1" dirty="0"/>
          </a:p>
          <a:p>
            <a:pPr marL="0" indent="0">
              <a:buNone/>
            </a:pPr>
            <a:r>
              <a:rPr lang="en-US" dirty="0"/>
              <a:t>In addition to the admissions requirements for the University of Memphis, students seeking the school social work license must meet admissions requirements of the social work major and the school social work licensure program. The criteria for admission into the BA program in social work are:</a:t>
            </a:r>
          </a:p>
          <a:p>
            <a:pPr lvl="0"/>
            <a:r>
              <a:rPr lang="en-US" dirty="0"/>
              <a:t>Completion of an application for admission to the social work major</a:t>
            </a:r>
          </a:p>
          <a:p>
            <a:pPr lvl="0"/>
            <a:r>
              <a:rPr lang="en-US" dirty="0"/>
              <a:t>Personal goal statement</a:t>
            </a:r>
          </a:p>
          <a:p>
            <a:pPr lvl="0"/>
            <a:r>
              <a:rPr lang="en-US" dirty="0"/>
              <a:t>A critical thinking essay</a:t>
            </a:r>
          </a:p>
          <a:p>
            <a:endParaRPr lang="en-US" dirty="0"/>
          </a:p>
        </p:txBody>
      </p:sp>
    </p:spTree>
    <p:extLst>
      <p:ext uri="{BB962C8B-B14F-4D97-AF65-F5344CB8AC3E}">
        <p14:creationId xmlns:p14="http://schemas.microsoft.com/office/powerpoint/2010/main" val="2451880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 Licensure</a:t>
            </a:r>
            <a:endParaRPr lang="en-US" dirty="0"/>
          </a:p>
        </p:txBody>
      </p:sp>
      <p:sp>
        <p:nvSpPr>
          <p:cNvPr id="3" name="Content Placeholder 2"/>
          <p:cNvSpPr>
            <a:spLocks noGrp="1"/>
          </p:cNvSpPr>
          <p:nvPr>
            <p:ph idx="1"/>
          </p:nvPr>
        </p:nvSpPr>
        <p:spPr/>
        <p:txBody>
          <a:bodyPr>
            <a:normAutofit/>
          </a:bodyPr>
          <a:lstStyle/>
          <a:p>
            <a:pPr marL="0" indent="0">
              <a:buNone/>
            </a:pPr>
            <a:r>
              <a:rPr lang="en-US" dirty="0"/>
              <a:t>Additional criteria for admission into the school social work licensure are</a:t>
            </a:r>
            <a:r>
              <a:rPr lang="en-US" dirty="0" smtClean="0"/>
              <a:t>:</a:t>
            </a:r>
            <a:endParaRPr lang="en-US" dirty="0"/>
          </a:p>
          <a:p>
            <a:pPr lvl="1"/>
            <a:r>
              <a:rPr lang="en-US" dirty="0"/>
              <a:t>Current undergraduate GPA of </a:t>
            </a:r>
            <a:r>
              <a:rPr lang="en-US" dirty="0" smtClean="0"/>
              <a:t>3.0 </a:t>
            </a:r>
            <a:r>
              <a:rPr lang="en-US" dirty="0"/>
              <a:t>or higher</a:t>
            </a:r>
            <a:r>
              <a:rPr lang="en-US" dirty="0" smtClean="0"/>
              <a:t>.</a:t>
            </a:r>
            <a:endParaRPr lang="en-US" dirty="0"/>
          </a:p>
          <a:p>
            <a:pPr lvl="1"/>
            <a:r>
              <a:rPr lang="en-US" dirty="0"/>
              <a:t>A copy of scores from </a:t>
            </a:r>
            <a:r>
              <a:rPr lang="en-US" dirty="0" smtClean="0"/>
              <a:t>Praxis CORE examination</a:t>
            </a:r>
          </a:p>
          <a:p>
            <a:pPr marL="114300" indent="0">
              <a:buNone/>
            </a:pPr>
            <a:r>
              <a:rPr lang="en-US" sz="2000" dirty="0"/>
              <a:t> </a:t>
            </a:r>
            <a:r>
              <a:rPr lang="en-US" sz="2000" dirty="0" smtClean="0"/>
              <a:t>	The </a:t>
            </a:r>
            <a:r>
              <a:rPr lang="en-US" sz="2000" dirty="0"/>
              <a:t>Praxis CORE test can be waived </a:t>
            </a:r>
            <a:r>
              <a:rPr lang="en-US" sz="2000" b="1" i="1" dirty="0"/>
              <a:t>IF </a:t>
            </a:r>
            <a:r>
              <a:rPr lang="en-US" sz="2000" dirty="0"/>
              <a:t>the student has an ACT </a:t>
            </a:r>
            <a:r>
              <a:rPr lang="en-US" sz="2000" dirty="0" smtClean="0"/>
              <a:t>	score </a:t>
            </a:r>
            <a:r>
              <a:rPr lang="en-US" sz="2000" dirty="0"/>
              <a:t>of 22 or above or a combined score </a:t>
            </a:r>
            <a:r>
              <a:rPr lang="en-US" sz="2000" dirty="0" smtClean="0"/>
              <a:t>of </a:t>
            </a:r>
            <a:r>
              <a:rPr lang="en-US" sz="2000" dirty="0"/>
              <a:t>1020 or above on </a:t>
            </a:r>
            <a:r>
              <a:rPr lang="en-US" sz="2000" dirty="0" smtClean="0"/>
              <a:t>	the </a:t>
            </a:r>
            <a:r>
              <a:rPr lang="en-US" sz="2000" dirty="0"/>
              <a:t>SAT</a:t>
            </a:r>
          </a:p>
          <a:p>
            <a:pPr lvl="1"/>
            <a:r>
              <a:rPr lang="en-US" dirty="0" smtClean="0"/>
              <a:t>Complete the Teacher Education Program (TEP) application</a:t>
            </a:r>
          </a:p>
          <a:p>
            <a:pPr lvl="2"/>
            <a:r>
              <a:rPr lang="en-US" dirty="0" smtClean="0">
                <a:hlinkClick r:id="rId2"/>
              </a:rPr>
              <a:t>http</a:t>
            </a:r>
            <a:r>
              <a:rPr lang="en-US" dirty="0">
                <a:hlinkClick r:id="rId2"/>
              </a:rPr>
              <a:t>://</a:t>
            </a:r>
            <a:r>
              <a:rPr lang="en-US" dirty="0" smtClean="0">
                <a:hlinkClick r:id="rId2"/>
              </a:rPr>
              <a:t>www.memphis.edu/tep/admissions.htm</a:t>
            </a:r>
            <a:endParaRPr lang="en-US" dirty="0" smtClean="0"/>
          </a:p>
          <a:p>
            <a:pPr lvl="1"/>
            <a:r>
              <a:rPr lang="en-US" dirty="0" smtClean="0"/>
              <a:t>Background </a:t>
            </a:r>
            <a:r>
              <a:rPr lang="en-US" dirty="0"/>
              <a:t>check via College of Education, Health, &amp; Human </a:t>
            </a:r>
            <a:r>
              <a:rPr lang="en-US" dirty="0" smtClean="0"/>
              <a:t>Sciences</a:t>
            </a:r>
          </a:p>
          <a:p>
            <a:pPr marL="411480" lvl="1" indent="0">
              <a:buNone/>
            </a:pPr>
            <a:endParaRPr lang="en-US" dirty="0" smtClean="0"/>
          </a:p>
          <a:p>
            <a:pPr marL="114300" lvl="0" indent="0">
              <a:buNone/>
            </a:pPr>
            <a:endParaRPr lang="en-US" dirty="0"/>
          </a:p>
          <a:p>
            <a:pPr marL="114300" indent="0">
              <a:buNone/>
            </a:pPr>
            <a:endParaRPr lang="en-US" dirty="0"/>
          </a:p>
        </p:txBody>
      </p:sp>
    </p:spTree>
    <p:extLst>
      <p:ext uri="{BB962C8B-B14F-4D97-AF65-F5344CB8AC3E}">
        <p14:creationId xmlns:p14="http://schemas.microsoft.com/office/powerpoint/2010/main" val="1657614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completing the TEP Application</a:t>
            </a:r>
            <a:endParaRPr lang="en-US" dirty="0"/>
          </a:p>
        </p:txBody>
      </p:sp>
      <p:sp>
        <p:nvSpPr>
          <p:cNvPr id="3" name="Content Placeholder 2"/>
          <p:cNvSpPr>
            <a:spLocks noGrp="1"/>
          </p:cNvSpPr>
          <p:nvPr>
            <p:ph idx="1"/>
          </p:nvPr>
        </p:nvSpPr>
        <p:spPr/>
        <p:txBody>
          <a:bodyPr/>
          <a:lstStyle/>
          <a:p>
            <a:r>
              <a:rPr lang="en-US" dirty="0" smtClean="0"/>
              <a:t>Please make sure to write “</a:t>
            </a:r>
            <a:r>
              <a:rPr lang="en-US" b="1" i="1" dirty="0" smtClean="0"/>
              <a:t>Social Work</a:t>
            </a:r>
            <a:r>
              <a:rPr lang="en-US" dirty="0" smtClean="0"/>
              <a:t>” in the area where you are to </a:t>
            </a:r>
            <a:r>
              <a:rPr lang="en-US" b="1" i="1" dirty="0" smtClean="0"/>
              <a:t>Choose One/ Concentration(s)</a:t>
            </a:r>
          </a:p>
          <a:p>
            <a:endParaRPr lang="en-US" b="1" i="1" dirty="0"/>
          </a:p>
          <a:p>
            <a:r>
              <a:rPr lang="en-US" b="1" dirty="0" smtClean="0">
                <a:solidFill>
                  <a:srgbClr val="FF0000"/>
                </a:solidFill>
              </a:rPr>
              <a:t>This will inform the office that you are NOT a teacher you are seeking the </a:t>
            </a:r>
            <a:r>
              <a:rPr lang="en-US" b="1" dirty="0">
                <a:solidFill>
                  <a:srgbClr val="FF0000"/>
                </a:solidFill>
              </a:rPr>
              <a:t>S</a:t>
            </a:r>
            <a:r>
              <a:rPr lang="en-US" b="1" dirty="0" smtClean="0">
                <a:solidFill>
                  <a:srgbClr val="FF0000"/>
                </a:solidFill>
              </a:rPr>
              <a:t>chool </a:t>
            </a:r>
            <a:r>
              <a:rPr lang="en-US" b="1" dirty="0">
                <a:solidFill>
                  <a:srgbClr val="FF0000"/>
                </a:solidFill>
              </a:rPr>
              <a:t>S</a:t>
            </a:r>
            <a:r>
              <a:rPr lang="en-US" b="1" dirty="0" smtClean="0">
                <a:solidFill>
                  <a:srgbClr val="FF0000"/>
                </a:solidFill>
              </a:rPr>
              <a:t>ocial </a:t>
            </a:r>
            <a:r>
              <a:rPr lang="en-US" b="1" dirty="0">
                <a:solidFill>
                  <a:srgbClr val="FF0000"/>
                </a:solidFill>
              </a:rPr>
              <a:t>W</a:t>
            </a:r>
            <a:r>
              <a:rPr lang="en-US" b="1" dirty="0" smtClean="0">
                <a:solidFill>
                  <a:srgbClr val="FF0000"/>
                </a:solidFill>
              </a:rPr>
              <a:t>ork Licensure.</a:t>
            </a:r>
          </a:p>
          <a:p>
            <a:r>
              <a:rPr lang="en-US" dirty="0" smtClean="0"/>
              <a:t>If you have questions about the TEP application or process contact:</a:t>
            </a:r>
          </a:p>
          <a:p>
            <a:pPr marL="114300" indent="0">
              <a:buNone/>
            </a:pPr>
            <a:r>
              <a:rPr lang="en-US" dirty="0" smtClean="0"/>
              <a:t>Mrs. </a:t>
            </a:r>
            <a:r>
              <a:rPr lang="en-US" dirty="0" err="1" smtClean="0"/>
              <a:t>LaRuth</a:t>
            </a:r>
            <a:r>
              <a:rPr lang="en-US" dirty="0" smtClean="0"/>
              <a:t> </a:t>
            </a:r>
            <a:r>
              <a:rPr lang="en-US" dirty="0" err="1" smtClean="0"/>
              <a:t>Lofties</a:t>
            </a:r>
            <a:endParaRPr lang="en-US" dirty="0" smtClean="0"/>
          </a:p>
          <a:p>
            <a:pPr marL="114300" indent="0">
              <a:buNone/>
            </a:pPr>
            <a:r>
              <a:rPr lang="en-US" dirty="0" smtClean="0"/>
              <a:t>Teacher Education Coordinator</a:t>
            </a:r>
          </a:p>
          <a:p>
            <a:pPr marL="114300" indent="0">
              <a:buNone/>
            </a:pPr>
            <a:r>
              <a:rPr lang="en-US" dirty="0" smtClean="0"/>
              <a:t>202 Ball Hall</a:t>
            </a:r>
          </a:p>
          <a:p>
            <a:pPr marL="114300" indent="0">
              <a:buNone/>
            </a:pPr>
            <a:r>
              <a:rPr lang="en-US" dirty="0" smtClean="0"/>
              <a:t>(901)678-4177</a:t>
            </a:r>
          </a:p>
          <a:p>
            <a:pPr marL="114300" indent="0">
              <a:buNone/>
            </a:pPr>
            <a:r>
              <a:rPr lang="en-US" dirty="0" smtClean="0">
                <a:solidFill>
                  <a:srgbClr val="FF0000"/>
                </a:solidFill>
                <a:hlinkClick r:id="rId2"/>
              </a:rPr>
              <a:t>llofties@memphis.edu</a:t>
            </a:r>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1431483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Praxis CORE Exam Info</a:t>
            </a:r>
            <a:endParaRPr lang="en-US" dirty="0"/>
          </a:p>
        </p:txBody>
      </p:sp>
      <p:sp>
        <p:nvSpPr>
          <p:cNvPr id="3" name="Content Placeholder 2"/>
          <p:cNvSpPr>
            <a:spLocks noGrp="1"/>
          </p:cNvSpPr>
          <p:nvPr>
            <p:ph idx="1"/>
          </p:nvPr>
        </p:nvSpPr>
        <p:spPr/>
        <p:txBody>
          <a:bodyPr/>
          <a:lstStyle/>
          <a:p>
            <a:endParaRPr lang="en-US" dirty="0" smtClean="0"/>
          </a:p>
          <a:p>
            <a:r>
              <a:rPr lang="en-US" dirty="0" smtClean="0"/>
              <a:t>Click </a:t>
            </a:r>
            <a:r>
              <a:rPr lang="en-US" dirty="0"/>
              <a:t>this link to find out more about the Praxis CORE requirements: </a:t>
            </a:r>
            <a:r>
              <a:rPr lang="en-US" dirty="0">
                <a:hlinkClick r:id="rId2"/>
              </a:rPr>
              <a:t>http://</a:t>
            </a:r>
            <a:r>
              <a:rPr lang="en-US" dirty="0" smtClean="0">
                <a:hlinkClick r:id="rId2"/>
              </a:rPr>
              <a:t>www.memphis.edu/tep/praxis.htm</a:t>
            </a:r>
            <a:endParaRPr lang="en-US" dirty="0" smtClean="0"/>
          </a:p>
          <a:p>
            <a:pPr marL="114300" indent="0">
              <a:buNone/>
            </a:pPr>
            <a:endParaRPr lang="en-US" dirty="0"/>
          </a:p>
          <a:p>
            <a:r>
              <a:rPr lang="en-US" dirty="0"/>
              <a:t>Click this link to schedule to take the Praxis CORE:</a:t>
            </a:r>
          </a:p>
          <a:p>
            <a:pPr marL="114300" indent="0">
              <a:buNone/>
            </a:pPr>
            <a:r>
              <a:rPr lang="en-US" dirty="0">
                <a:hlinkClick r:id="rId3"/>
              </a:rPr>
              <a:t>http://www.ets.org/praxis/</a:t>
            </a:r>
            <a:endParaRPr lang="en-US" dirty="0"/>
          </a:p>
          <a:p>
            <a:endParaRPr lang="en-US" dirty="0"/>
          </a:p>
        </p:txBody>
      </p:sp>
    </p:spTree>
    <p:extLst>
      <p:ext uri="{BB962C8B-B14F-4D97-AF65-F5344CB8AC3E}">
        <p14:creationId xmlns:p14="http://schemas.microsoft.com/office/powerpoint/2010/main" val="109912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 Curriculum</a:t>
            </a:r>
            <a:endParaRPr lang="en-US" dirty="0"/>
          </a:p>
        </p:txBody>
      </p:sp>
      <p:sp>
        <p:nvSpPr>
          <p:cNvPr id="3" name="Content Placeholder 2"/>
          <p:cNvSpPr>
            <a:spLocks noGrp="1"/>
          </p:cNvSpPr>
          <p:nvPr>
            <p:ph idx="1"/>
          </p:nvPr>
        </p:nvSpPr>
        <p:spPr/>
        <p:txBody>
          <a:bodyPr/>
          <a:lstStyle/>
          <a:p>
            <a:pPr marL="0" indent="0">
              <a:buNone/>
            </a:pPr>
            <a:r>
              <a:rPr lang="en-US" dirty="0"/>
              <a:t>BA students will meet all requirements for Tennessee School Social Work Licensure through the completion of three </a:t>
            </a:r>
            <a:r>
              <a:rPr lang="en-US" dirty="0" smtClean="0"/>
              <a:t>courses:</a:t>
            </a:r>
          </a:p>
          <a:p>
            <a:pPr>
              <a:buFontTx/>
              <a:buChar char="-"/>
            </a:pPr>
            <a:r>
              <a:rPr lang="en-US" dirty="0" smtClean="0"/>
              <a:t>SWRK </a:t>
            </a:r>
            <a:r>
              <a:rPr lang="en-US" dirty="0"/>
              <a:t>4937: School Social </a:t>
            </a:r>
            <a:r>
              <a:rPr lang="en-US" dirty="0" smtClean="0"/>
              <a:t>Work</a:t>
            </a:r>
          </a:p>
          <a:p>
            <a:pPr>
              <a:buFontTx/>
              <a:buChar char="-"/>
            </a:pPr>
            <a:r>
              <a:rPr lang="en-US" dirty="0" smtClean="0"/>
              <a:t> </a:t>
            </a:r>
            <a:r>
              <a:rPr lang="en-US" dirty="0">
                <a:solidFill>
                  <a:srgbClr val="FF0000"/>
                </a:solidFill>
              </a:rPr>
              <a:t>SPED 2000: Foundation/Exceptional </a:t>
            </a:r>
            <a:r>
              <a:rPr lang="en-US" dirty="0" smtClean="0">
                <a:solidFill>
                  <a:srgbClr val="FF0000"/>
                </a:solidFill>
              </a:rPr>
              <a:t>Learn</a:t>
            </a:r>
          </a:p>
          <a:p>
            <a:pPr>
              <a:buFontTx/>
              <a:buChar char="-"/>
            </a:pPr>
            <a:r>
              <a:rPr lang="en-US" dirty="0" smtClean="0">
                <a:solidFill>
                  <a:srgbClr val="FF0000"/>
                </a:solidFill>
              </a:rPr>
              <a:t>SPED </a:t>
            </a:r>
            <a:r>
              <a:rPr lang="en-US" dirty="0">
                <a:solidFill>
                  <a:srgbClr val="FF0000"/>
                </a:solidFill>
              </a:rPr>
              <a:t>3803: Classroom/Behavior </a:t>
            </a:r>
            <a:r>
              <a:rPr lang="en-US" dirty="0" smtClean="0">
                <a:solidFill>
                  <a:srgbClr val="FF0000"/>
                </a:solidFill>
              </a:rPr>
              <a:t>Management</a:t>
            </a:r>
          </a:p>
          <a:p>
            <a:pPr>
              <a:buFontTx/>
              <a:buChar char="-"/>
            </a:pPr>
            <a:r>
              <a:rPr lang="en-US" dirty="0"/>
              <a:t>F</a:t>
            </a:r>
            <a:r>
              <a:rPr lang="en-US" dirty="0" smtClean="0"/>
              <a:t>ield </a:t>
            </a:r>
            <a:r>
              <a:rPr lang="en-US" dirty="0"/>
              <a:t>placement (SWRK </a:t>
            </a:r>
            <a:r>
              <a:rPr lang="en-US" dirty="0" smtClean="0"/>
              <a:t>4830/31) </a:t>
            </a:r>
            <a:endParaRPr lang="en-US" dirty="0"/>
          </a:p>
        </p:txBody>
      </p:sp>
    </p:spTree>
    <p:extLst>
      <p:ext uri="{BB962C8B-B14F-4D97-AF65-F5344CB8AC3E}">
        <p14:creationId xmlns:p14="http://schemas.microsoft.com/office/powerpoint/2010/main" val="1290161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a:bodyPr>
          <a:lstStyle/>
          <a:p>
            <a:r>
              <a:rPr lang="en-US" b="1" dirty="0"/>
              <a:t>SWRK 4937: School Social Work</a:t>
            </a:r>
            <a:endParaRPr lang="en-US" dirty="0"/>
          </a:p>
          <a:p>
            <a:r>
              <a:rPr lang="en-US" dirty="0"/>
              <a:t>Overview of school social work including public education system from the national, state, and local levels; examination of range of practice and policy issues related to delivery of social work services in school settings. Special emphasis on understanding current federal and state laws as they relate to practice with school-age children and their families. PREREQUISITE: SWRK 2010, 2911, and 3920.</a:t>
            </a:r>
          </a:p>
          <a:p>
            <a:endParaRPr lang="en-US" dirty="0"/>
          </a:p>
        </p:txBody>
      </p:sp>
    </p:spTree>
    <p:extLst>
      <p:ext uri="{BB962C8B-B14F-4D97-AF65-F5344CB8AC3E}">
        <p14:creationId xmlns:p14="http://schemas.microsoft.com/office/powerpoint/2010/main" val="38352270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505</TotalTime>
  <Words>2500</Words>
  <Application>Microsoft Office PowerPoint</Application>
  <PresentationFormat>On-screen Show (4:3)</PresentationFormat>
  <Paragraphs>212</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Cambria</vt:lpstr>
      <vt:lpstr>Adjacency</vt:lpstr>
      <vt:lpstr>University of Memphis School Social Work Licensure Programming</vt:lpstr>
      <vt:lpstr>University of Memphis</vt:lpstr>
      <vt:lpstr>BA School Social Work Licensure</vt:lpstr>
      <vt:lpstr> BA Licensure Requirements</vt:lpstr>
      <vt:lpstr>BA Licensure</vt:lpstr>
      <vt:lpstr>When completing the TEP Application</vt:lpstr>
      <vt:lpstr>Praxis CORE Exam Info</vt:lpstr>
      <vt:lpstr>BA Curriculum</vt:lpstr>
      <vt:lpstr>BA Courses for School Social Work Licensure</vt:lpstr>
      <vt:lpstr>BA Courses for School Social Work Licensure</vt:lpstr>
      <vt:lpstr>BA Courses for School Social Work Licensure</vt:lpstr>
      <vt:lpstr>BA Courses for School Social Work Licensure</vt:lpstr>
      <vt:lpstr>MSW School Social Work Licensure</vt:lpstr>
      <vt:lpstr>MSW School Social Work Licensure Requirements</vt:lpstr>
      <vt:lpstr>MSW School Social Work Licensure Requirements</vt:lpstr>
      <vt:lpstr>Yikes! My GRE Scores are not High Enough…</vt:lpstr>
      <vt:lpstr>What if my GPA is below a 3.0?</vt:lpstr>
      <vt:lpstr>When completing the TEP Application</vt:lpstr>
      <vt:lpstr>MSW School Social Work Curriculum</vt:lpstr>
      <vt:lpstr>MSW School Social Work Course Description</vt:lpstr>
      <vt:lpstr>MSW School Social Work Course Description</vt:lpstr>
      <vt:lpstr>MSW School Social Work Course Description</vt:lpstr>
      <vt:lpstr>MSW School Social Work Course Description</vt:lpstr>
      <vt:lpstr>Information Regarding Licensure </vt:lpstr>
      <vt:lpstr>Future MSW Graduates</vt:lpstr>
      <vt:lpstr>MSW Students with a Current BA SSW Licensure (no post-graduate school experience)</vt:lpstr>
      <vt:lpstr>MSW Students with a Current BA SSW Licensure (with post-graduate school experience)</vt:lpstr>
      <vt:lpstr>PowerPoint Presentation</vt:lpstr>
      <vt:lpstr>Post-Graduate Students</vt:lpstr>
      <vt:lpstr>I have Graduated now what?</vt:lpstr>
      <vt:lpstr>University of Memphis School Social Work Licensure Paperwork</vt:lpstr>
      <vt:lpstr>School Social Work Licensure Forms and Information</vt:lpstr>
      <vt:lpstr>I have Graduated now what?</vt:lpstr>
      <vt:lpstr>My contact Info</vt:lpstr>
    </vt:vector>
  </TitlesOfParts>
  <Company>University of Memphis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Memphis School Social Work Licensure</dc:title>
  <dc:creator>Susan Elizabeth Elswick (selswick)</dc:creator>
  <cp:lastModifiedBy>Susan Elizabeth Elswick (selswick)</cp:lastModifiedBy>
  <cp:revision>29</cp:revision>
  <cp:lastPrinted>2014-11-06T19:56:35Z</cp:lastPrinted>
  <dcterms:created xsi:type="dcterms:W3CDTF">2013-03-25T13:48:08Z</dcterms:created>
  <dcterms:modified xsi:type="dcterms:W3CDTF">2018-04-27T18:35:10Z</dcterms:modified>
</cp:coreProperties>
</file>