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71" r:id="rId3"/>
    <p:sldId id="274" r:id="rId4"/>
    <p:sldId id="273" r:id="rId5"/>
    <p:sldId id="275" r:id="rId6"/>
    <p:sldId id="276" r:id="rId7"/>
    <p:sldId id="257" r:id="rId8"/>
    <p:sldId id="330" r:id="rId9"/>
    <p:sldId id="331" r:id="rId10"/>
    <p:sldId id="370" r:id="rId11"/>
    <p:sldId id="371" r:id="rId12"/>
    <p:sldId id="373" r:id="rId13"/>
    <p:sldId id="375" r:id="rId14"/>
    <p:sldId id="376" r:id="rId15"/>
    <p:sldId id="377" r:id="rId16"/>
    <p:sldId id="378" r:id="rId17"/>
    <p:sldId id="379" r:id="rId18"/>
    <p:sldId id="384" r:id="rId19"/>
    <p:sldId id="380" r:id="rId20"/>
    <p:sldId id="381" r:id="rId21"/>
    <p:sldId id="382" r:id="rId22"/>
    <p:sldId id="383" r:id="rId23"/>
    <p:sldId id="302" r:id="rId24"/>
    <p:sldId id="348" r:id="rId25"/>
    <p:sldId id="304" r:id="rId26"/>
    <p:sldId id="305" r:id="rId27"/>
    <p:sldId id="395" r:id="rId28"/>
    <p:sldId id="394" r:id="rId29"/>
    <p:sldId id="385" r:id="rId30"/>
    <p:sldId id="388" r:id="rId31"/>
    <p:sldId id="391" r:id="rId32"/>
    <p:sldId id="392" r:id="rId33"/>
    <p:sldId id="393" r:id="rId34"/>
    <p:sldId id="277" r:id="rId35"/>
    <p:sldId id="306" r:id="rId36"/>
    <p:sldId id="279" r:id="rId37"/>
    <p:sldId id="308" r:id="rId38"/>
    <p:sldId id="332" r:id="rId39"/>
    <p:sldId id="333" r:id="rId40"/>
    <p:sldId id="334" r:id="rId41"/>
    <p:sldId id="281" r:id="rId42"/>
    <p:sldId id="349" r:id="rId43"/>
    <p:sldId id="350" r:id="rId44"/>
    <p:sldId id="351" r:id="rId45"/>
    <p:sldId id="352" r:id="rId46"/>
    <p:sldId id="355" r:id="rId47"/>
    <p:sldId id="357" r:id="rId48"/>
    <p:sldId id="358" r:id="rId49"/>
    <p:sldId id="324" r:id="rId50"/>
    <p:sldId id="325" r:id="rId51"/>
    <p:sldId id="337" r:id="rId52"/>
    <p:sldId id="341" r:id="rId53"/>
    <p:sldId id="342" r:id="rId54"/>
    <p:sldId id="343" r:id="rId55"/>
    <p:sldId id="346" r:id="rId56"/>
    <p:sldId id="347" r:id="rId57"/>
    <p:sldId id="32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Lennon-Dearing" initials="RLD" lastIdx="1" clrIdx="0">
    <p:extLst>
      <p:ext uri="{19B8F6BF-5375-455C-9EA6-DF929625EA0E}">
        <p15:presenceInfo xmlns:p15="http://schemas.microsoft.com/office/powerpoint/2012/main" userId="Robin Lennon-Dea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4660"/>
  </p:normalViewPr>
  <p:slideViewPr>
    <p:cSldViewPr snapToGrid="0" snapToObjects="1">
      <p:cViewPr varScale="1">
        <p:scale>
          <a:sx n="63" d="100"/>
          <a:sy n="63" d="100"/>
        </p:scale>
        <p:origin x="14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EBD7C-8C1F-45A6-BDFE-7427AA0FF09E}" type="datetimeFigureOut">
              <a:rPr lang="en-US" smtClean="0"/>
              <a:t>9/13/2017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0D37D-DB40-472B-9625-56E3BAE670D9}" type="slidenum">
              <a:rPr lang="en-US" smtClean="0"/>
              <a:t>‹#›</a:t>
            </a:fld>
            <a:endParaRPr lang="en-US"/>
          </a:p>
        </p:txBody>
      </p:sp>
    </p:spTree>
    <p:extLst>
      <p:ext uri="{BB962C8B-B14F-4D97-AF65-F5344CB8AC3E}">
        <p14:creationId xmlns:p14="http://schemas.microsoft.com/office/powerpoint/2010/main" val="282750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Versus I Statements (3</a:t>
            </a:r>
            <a:r>
              <a:rPr lang="en-US" baseline="0" dirty="0" smtClean="0"/>
              <a:t> min) </a:t>
            </a:r>
            <a:r>
              <a:rPr lang="en-US" dirty="0" smtClean="0"/>
              <a:t>https://www.youtube.com/watch?v=Kj4ZZ3-6GCQ</a:t>
            </a:r>
          </a:p>
          <a:p>
            <a:endParaRPr lang="en-US" dirty="0"/>
          </a:p>
        </p:txBody>
      </p:sp>
      <p:sp>
        <p:nvSpPr>
          <p:cNvPr id="4" name="Slide Number Placeholder 3"/>
          <p:cNvSpPr>
            <a:spLocks noGrp="1"/>
          </p:cNvSpPr>
          <p:nvPr>
            <p:ph type="sldNum" sz="quarter" idx="10"/>
          </p:nvPr>
        </p:nvSpPr>
        <p:spPr/>
        <p:txBody>
          <a:bodyPr/>
          <a:lstStyle/>
          <a:p>
            <a:fld id="{628B64A1-E97D-4C79-9409-6BDFF51DC2E7}" type="slidenum">
              <a:rPr lang="en-US" smtClean="0"/>
              <a:t>17</a:t>
            </a:fld>
            <a:endParaRPr lang="en-US"/>
          </a:p>
        </p:txBody>
      </p:sp>
    </p:spTree>
    <p:extLst>
      <p:ext uri="{BB962C8B-B14F-4D97-AF65-F5344CB8AC3E}">
        <p14:creationId xmlns:p14="http://schemas.microsoft.com/office/powerpoint/2010/main" val="200918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C53AC-A7D0-4E45-A234-101BFA8E3C1C}"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260280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C53AC-A7D0-4E45-A234-101BFA8E3C1C}"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415094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C53AC-A7D0-4E45-A234-101BFA8E3C1C}"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154037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C53AC-A7D0-4E45-A234-101BFA8E3C1C}"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316464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C53AC-A7D0-4E45-A234-101BFA8E3C1C}"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103625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C53AC-A7D0-4E45-A234-101BFA8E3C1C}"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145812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C53AC-A7D0-4E45-A234-101BFA8E3C1C}" type="datetimeFigureOut">
              <a:rPr lang="en-US" smtClean="0"/>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298245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C53AC-A7D0-4E45-A234-101BFA8E3C1C}" type="datetimeFigureOut">
              <a:rPr lang="en-US" smtClean="0"/>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214674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C53AC-A7D0-4E45-A234-101BFA8E3C1C}" type="datetimeFigureOut">
              <a:rPr lang="en-US" smtClean="0"/>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114805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53AC-A7D0-4E45-A234-101BFA8E3C1C}"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78322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53AC-A7D0-4E45-A234-101BFA8E3C1C}"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6CFBA-0707-354A-8FC0-12A0138D87A0}" type="slidenum">
              <a:rPr lang="en-US" smtClean="0"/>
              <a:t>‹#›</a:t>
            </a:fld>
            <a:endParaRPr lang="en-US"/>
          </a:p>
        </p:txBody>
      </p:sp>
    </p:spTree>
    <p:extLst>
      <p:ext uri="{BB962C8B-B14F-4D97-AF65-F5344CB8AC3E}">
        <p14:creationId xmlns:p14="http://schemas.microsoft.com/office/powerpoint/2010/main" val="426540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53AC-A7D0-4E45-A234-101BFA8E3C1C}" type="datetimeFigureOut">
              <a:rPr lang="en-US" smtClean="0"/>
              <a:t>9/13/2017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6CFBA-0707-354A-8FC0-12A0138D87A0}" type="slidenum">
              <a:rPr lang="en-US" smtClean="0"/>
              <a:t>‹#›</a:t>
            </a:fld>
            <a:endParaRPr lang="en-US"/>
          </a:p>
        </p:txBody>
      </p:sp>
    </p:spTree>
    <p:extLst>
      <p:ext uri="{BB962C8B-B14F-4D97-AF65-F5344CB8AC3E}">
        <p14:creationId xmlns:p14="http://schemas.microsoft.com/office/powerpoint/2010/main" val="254311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Kj4ZZ3-6GCQ"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j4ZZ3-6GC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hyperlink" Target="http://www.memphis.edu/socialwork/pdfs/badegreesheetfall2016additionof20111.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emphis.edu/socialwork/pdfs/sequenceofclassesupdateadded20111.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emphis.edu/socialwork/undergraduate/index.php"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hyperlink" Target="http://www.socialworkers.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hyperlink" Target="http://www.memphis.edu/socialwork/pdfs/advstandptcyf.pdf" TargetMode="External"/><Relationship Id="rId2" Type="http://schemas.openxmlformats.org/officeDocument/2006/relationships/hyperlink" Target="http://www.memphis.edu/socialwork/pdfs/advstandoneyrcyf.pdf" TargetMode="External"/><Relationship Id="rId1" Type="http://schemas.openxmlformats.org/officeDocument/2006/relationships/slideLayout" Target="../slideLayouts/slideLayout2.xml"/><Relationship Id="rId5" Type="http://schemas.openxmlformats.org/officeDocument/2006/relationships/hyperlink" Target="http://www.memphis.edu/socialwork/pdfs/34yrcyf.pdf" TargetMode="External"/><Relationship Id="rId4" Type="http://schemas.openxmlformats.org/officeDocument/2006/relationships/hyperlink" Target="http://www.memphis.edu/socialwork/pdfs/twoyearcyf.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emphis.edu/socialwork/graduate/deadlines.ph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ets.org/gre/"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www.memphis.edu/financialaid/pdfs/grefeereductionrequest.pdf" TargetMode="External"/><Relationship Id="rId2" Type="http://schemas.openxmlformats.org/officeDocument/2006/relationships/hyperlink" Target="http://www.ets.org/gre/revised_general/about/fees/reduction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ccmalone@memphis.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file:///C:\Users\kconley\Desktop\Advisor%20Files\Student%20Information%20Card%202.doc"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70645.17-UOM-New-Brand-PowerPoint-Template-Title-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376100" cy="6953550"/>
          </a:xfrm>
          <a:prstGeom prst="rect">
            <a:avLst/>
          </a:prstGeom>
        </p:spPr>
      </p:pic>
      <p:sp>
        <p:nvSpPr>
          <p:cNvPr id="5" name="TextBox 4"/>
          <p:cNvSpPr txBox="1"/>
          <p:nvPr/>
        </p:nvSpPr>
        <p:spPr>
          <a:xfrm>
            <a:off x="367553" y="2411506"/>
            <a:ext cx="5692588" cy="1754326"/>
          </a:xfrm>
          <a:prstGeom prst="rect">
            <a:avLst/>
          </a:prstGeom>
          <a:noFill/>
        </p:spPr>
        <p:txBody>
          <a:bodyPr wrap="square" rtlCol="0">
            <a:spAutoFit/>
          </a:bodyPr>
          <a:lstStyle/>
          <a:p>
            <a:r>
              <a:rPr lang="en-US" dirty="0" smtClean="0"/>
              <a:t>University of Memphis</a:t>
            </a:r>
          </a:p>
          <a:p>
            <a:r>
              <a:rPr lang="en-US" dirty="0" smtClean="0"/>
              <a:t>Department of Social Work</a:t>
            </a:r>
            <a:endParaRPr lang="en-US" dirty="0"/>
          </a:p>
          <a:p>
            <a:r>
              <a:rPr lang="en-US" sz="3600" dirty="0" smtClean="0"/>
              <a:t>Social Work Open House</a:t>
            </a:r>
          </a:p>
          <a:p>
            <a:r>
              <a:rPr lang="en-US" sz="3600" dirty="0" smtClean="0"/>
              <a:t>September 13, 2017</a:t>
            </a:r>
            <a:endParaRPr lang="en-US" sz="3600" dirty="0"/>
          </a:p>
        </p:txBody>
      </p:sp>
    </p:spTree>
    <p:extLst>
      <p:ext uri="{BB962C8B-B14F-4D97-AF65-F5344CB8AC3E}">
        <p14:creationId xmlns:p14="http://schemas.microsoft.com/office/powerpoint/2010/main" val="4248440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Professional Communication </a:t>
            </a:r>
            <a:br>
              <a:rPr lang="en-US" b="1" u="sng" dirty="0" smtClean="0"/>
            </a:br>
            <a:endParaRPr lang="en-US" b="1" u="sng" dirty="0"/>
          </a:p>
        </p:txBody>
      </p:sp>
      <p:sp>
        <p:nvSpPr>
          <p:cNvPr id="3" name="Content Placeholder 2"/>
          <p:cNvSpPr>
            <a:spLocks noGrp="1"/>
          </p:cNvSpPr>
          <p:nvPr>
            <p:ph idx="1"/>
          </p:nvPr>
        </p:nvSpPr>
        <p:spPr/>
        <p:txBody>
          <a:bodyPr/>
          <a:lstStyle/>
          <a:p>
            <a:r>
              <a:rPr lang="en-US" dirty="0" smtClean="0"/>
              <a:t>Communicating with:</a:t>
            </a:r>
          </a:p>
          <a:p>
            <a:pPr lvl="1"/>
            <a:r>
              <a:rPr lang="en-US" dirty="0" smtClean="0"/>
              <a:t>Professors</a:t>
            </a:r>
          </a:p>
          <a:p>
            <a:pPr lvl="1"/>
            <a:r>
              <a:rPr lang="en-US" dirty="0" smtClean="0"/>
              <a:t>Peers</a:t>
            </a:r>
          </a:p>
          <a:p>
            <a:pPr lvl="1"/>
            <a:r>
              <a:rPr lang="en-US" dirty="0" smtClean="0"/>
              <a:t>Class</a:t>
            </a:r>
          </a:p>
          <a:p>
            <a:pPr lvl="1"/>
            <a:r>
              <a:rPr lang="en-US" dirty="0" smtClean="0"/>
              <a:t>Written communication</a:t>
            </a:r>
          </a:p>
          <a:p>
            <a:pPr lvl="1"/>
            <a:endParaRPr lang="en-US" dirty="0"/>
          </a:p>
          <a:p>
            <a:pPr lvl="1"/>
            <a:r>
              <a:rPr lang="en-US" dirty="0" smtClean="0"/>
              <a:t>What to do when there is miscommunication…</a:t>
            </a:r>
            <a:endParaRPr lang="en-US" dirty="0"/>
          </a:p>
        </p:txBody>
      </p:sp>
    </p:spTree>
    <p:extLst>
      <p:ext uri="{BB962C8B-B14F-4D97-AF65-F5344CB8AC3E}">
        <p14:creationId xmlns:p14="http://schemas.microsoft.com/office/powerpoint/2010/main" val="45552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Communicating Effectively</a:t>
            </a:r>
            <a:endParaRPr lang="en-US" dirty="0"/>
          </a:p>
        </p:txBody>
      </p:sp>
      <p:pic>
        <p:nvPicPr>
          <p:cNvPr id="7" name="Content Placeholder 6" descr="miscommunication.jpg"/>
          <p:cNvPicPr>
            <a:picLocks noGrp="1" noChangeAspect="1"/>
          </p:cNvPicPr>
          <p:nvPr>
            <p:ph sz="half" idx="1"/>
          </p:nvPr>
        </p:nvPicPr>
        <p:blipFill>
          <a:blip r:embed="rId2" cstate="print"/>
          <a:stretch>
            <a:fillRect/>
          </a:stretch>
        </p:blipFill>
        <p:spPr>
          <a:xfrm>
            <a:off x="759354" y="1752600"/>
            <a:ext cx="3434292" cy="4191000"/>
          </a:xfrm>
        </p:spPr>
      </p:pic>
      <p:sp>
        <p:nvSpPr>
          <p:cNvPr id="6" name="Content Placeholder 5"/>
          <p:cNvSpPr>
            <a:spLocks noGrp="1"/>
          </p:cNvSpPr>
          <p:nvPr>
            <p:ph sz="half" idx="2"/>
          </p:nvPr>
        </p:nvSpPr>
        <p:spPr/>
        <p:txBody>
          <a:bodyPr/>
          <a:lstStyle/>
          <a:p>
            <a:endParaRPr lang="en-US" u="sng" dirty="0" smtClean="0"/>
          </a:p>
          <a:p>
            <a:r>
              <a:rPr lang="en-US" u="sng" dirty="0" smtClean="0">
                <a:solidFill>
                  <a:srgbClr val="FF0000"/>
                </a:solidFill>
                <a:latin typeface="Comic Sans MS" pitchFamily="66" charset="0"/>
              </a:rPr>
              <a:t>Positive</a:t>
            </a:r>
            <a:r>
              <a:rPr lang="en-US" dirty="0" smtClean="0">
                <a:solidFill>
                  <a:srgbClr val="FF0000"/>
                </a:solidFill>
                <a:latin typeface="Comic Sans MS" pitchFamily="66" charset="0"/>
              </a:rPr>
              <a:t> professional relationships are the basis of the helping process. </a:t>
            </a:r>
            <a:endParaRPr lang="en-US" dirty="0">
              <a:solidFill>
                <a:srgbClr val="FF0000"/>
              </a:solidFill>
              <a:latin typeface="Comic Sans MS" pitchFamily="66" charset="0"/>
            </a:endParaRPr>
          </a:p>
        </p:txBody>
      </p:sp>
    </p:spTree>
    <p:extLst>
      <p:ext uri="{BB962C8B-B14F-4D97-AF65-F5344CB8AC3E}">
        <p14:creationId xmlns:p14="http://schemas.microsoft.com/office/powerpoint/2010/main" val="55095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781800" cy="990600"/>
          </a:xfrm>
        </p:spPr>
        <p:txBody>
          <a:bodyPr/>
          <a:lstStyle/>
          <a:p>
            <a:r>
              <a:rPr lang="en-US" sz="3200" dirty="0" smtClean="0"/>
              <a:t>Communicating with Your Professor</a:t>
            </a:r>
            <a:endParaRPr lang="en-US" sz="3200" dirty="0"/>
          </a:p>
        </p:txBody>
      </p:sp>
      <p:pic>
        <p:nvPicPr>
          <p:cNvPr id="5" name="Content Placeholder 4" descr="thCAXIEPP1.jpg"/>
          <p:cNvPicPr>
            <a:picLocks noGrp="1" noChangeAspect="1"/>
          </p:cNvPicPr>
          <p:nvPr>
            <p:ph sz="half" idx="1"/>
          </p:nvPr>
        </p:nvPicPr>
        <p:blipFill>
          <a:blip r:embed="rId2" cstate="print"/>
          <a:stretch>
            <a:fillRect/>
          </a:stretch>
        </p:blipFill>
        <p:spPr>
          <a:xfrm>
            <a:off x="533400" y="2895600"/>
            <a:ext cx="4114798" cy="2057399"/>
          </a:xfrm>
        </p:spPr>
      </p:pic>
      <p:sp>
        <p:nvSpPr>
          <p:cNvPr id="4" name="Content Placeholder 3"/>
          <p:cNvSpPr>
            <a:spLocks noGrp="1"/>
          </p:cNvSpPr>
          <p:nvPr>
            <p:ph sz="half" idx="2"/>
          </p:nvPr>
        </p:nvSpPr>
        <p:spPr/>
        <p:txBody>
          <a:bodyPr/>
          <a:lstStyle/>
          <a:p>
            <a:r>
              <a:rPr lang="en-US" dirty="0" smtClean="0"/>
              <a:t>Communication between students and professors is professional communication and should encompass the same </a:t>
            </a:r>
            <a:r>
              <a:rPr lang="en-US" b="1" dirty="0" smtClean="0"/>
              <a:t>professional respect </a:t>
            </a:r>
            <a:r>
              <a:rPr lang="en-US" dirty="0" smtClean="0"/>
              <a:t>that you would give a client. </a:t>
            </a:r>
            <a:endParaRPr lang="en-US" dirty="0"/>
          </a:p>
        </p:txBody>
      </p:sp>
    </p:spTree>
    <p:extLst>
      <p:ext uri="{BB962C8B-B14F-4D97-AF65-F5344CB8AC3E}">
        <p14:creationId xmlns:p14="http://schemas.microsoft.com/office/powerpoint/2010/main" val="294965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Communication</a:t>
            </a:r>
            <a:endParaRPr lang="en-US" dirty="0"/>
          </a:p>
        </p:txBody>
      </p:sp>
      <p:sp>
        <p:nvSpPr>
          <p:cNvPr id="4" name="Content Placeholder 3"/>
          <p:cNvSpPr>
            <a:spLocks noGrp="1"/>
          </p:cNvSpPr>
          <p:nvPr>
            <p:ph sz="half" idx="1"/>
          </p:nvPr>
        </p:nvSpPr>
        <p:spPr/>
        <p:txBody>
          <a:bodyPr/>
          <a:lstStyle/>
          <a:p>
            <a:r>
              <a:rPr lang="en-US" dirty="0" smtClean="0">
                <a:solidFill>
                  <a:srgbClr val="002060"/>
                </a:solidFill>
                <a:latin typeface="Comic Sans MS" pitchFamily="66" charset="0"/>
              </a:rPr>
              <a:t>It is important that when someone reads your writing the reader understands what you mean and there are no spelling or grammatical errors. </a:t>
            </a:r>
            <a:endParaRPr lang="en-US" dirty="0">
              <a:solidFill>
                <a:srgbClr val="002060"/>
              </a:solidFill>
              <a:latin typeface="Comic Sans MS" pitchFamily="66" charset="0"/>
            </a:endParaRPr>
          </a:p>
        </p:txBody>
      </p:sp>
      <p:pic>
        <p:nvPicPr>
          <p:cNvPr id="8" name="Content Placeholder 7" descr="thCAFUOH9N.jpg"/>
          <p:cNvPicPr>
            <a:picLocks noGrp="1" noChangeAspect="1"/>
          </p:cNvPicPr>
          <p:nvPr>
            <p:ph sz="half" idx="2"/>
          </p:nvPr>
        </p:nvPicPr>
        <p:blipFill>
          <a:blip r:embed="rId2" cstate="print"/>
          <a:stretch>
            <a:fillRect/>
          </a:stretch>
        </p:blipFill>
        <p:spPr>
          <a:xfrm>
            <a:off x="4542323" y="2660269"/>
            <a:ext cx="3915877" cy="2597531"/>
          </a:xfrm>
        </p:spPr>
      </p:pic>
    </p:spTree>
    <p:extLst>
      <p:ext uri="{BB962C8B-B14F-4D97-AF65-F5344CB8AC3E}">
        <p14:creationId xmlns:p14="http://schemas.microsoft.com/office/powerpoint/2010/main" val="295954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 </a:t>
            </a:r>
            <a:endParaRPr lang="en-US" dirty="0"/>
          </a:p>
        </p:txBody>
      </p:sp>
      <p:sp>
        <p:nvSpPr>
          <p:cNvPr id="3" name="Content Placeholder 2"/>
          <p:cNvSpPr>
            <a:spLocks noGrp="1"/>
          </p:cNvSpPr>
          <p:nvPr>
            <p:ph sz="half" idx="1"/>
          </p:nvPr>
        </p:nvSpPr>
        <p:spPr/>
        <p:txBody>
          <a:bodyPr/>
          <a:lstStyle/>
          <a:p>
            <a:r>
              <a:rPr lang="en-US" b="1" dirty="0" smtClean="0"/>
              <a:t>Learning how to work in teams is an important skill for social workers.</a:t>
            </a:r>
            <a:endParaRPr lang="en-US" b="1" dirty="0"/>
          </a:p>
        </p:txBody>
      </p:sp>
      <p:pic>
        <p:nvPicPr>
          <p:cNvPr id="5" name="Content Placeholder 4" descr="thCA05SX8L.jpg"/>
          <p:cNvPicPr>
            <a:picLocks noGrp="1" noChangeAspect="1"/>
          </p:cNvPicPr>
          <p:nvPr>
            <p:ph sz="half" idx="2"/>
          </p:nvPr>
        </p:nvPicPr>
        <p:blipFill>
          <a:blip r:embed="rId2" cstate="print"/>
          <a:stretch>
            <a:fillRect/>
          </a:stretch>
        </p:blipFill>
        <p:spPr>
          <a:xfrm>
            <a:off x="4572000" y="1905000"/>
            <a:ext cx="4102578" cy="3623944"/>
          </a:xfrm>
        </p:spPr>
      </p:pic>
      <p:pic>
        <p:nvPicPr>
          <p:cNvPr id="8" name="Picture 7" descr="j0438369.jpg"/>
          <p:cNvPicPr>
            <a:picLocks noChangeAspect="1"/>
          </p:cNvPicPr>
          <p:nvPr/>
        </p:nvPicPr>
        <p:blipFill>
          <a:blip r:embed="rId3" cstate="print"/>
          <a:stretch>
            <a:fillRect/>
          </a:stretch>
        </p:blipFill>
        <p:spPr>
          <a:xfrm>
            <a:off x="1295400" y="4343400"/>
            <a:ext cx="2980315" cy="1981200"/>
          </a:xfrm>
          <a:prstGeom prst="rect">
            <a:avLst/>
          </a:prstGeom>
        </p:spPr>
      </p:pic>
    </p:spTree>
    <p:extLst>
      <p:ext uri="{BB962C8B-B14F-4D97-AF65-F5344CB8AC3E}">
        <p14:creationId xmlns:p14="http://schemas.microsoft.com/office/powerpoint/2010/main" val="125542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 </a:t>
            </a:r>
            <a:endParaRPr lang="en-US" dirty="0"/>
          </a:p>
        </p:txBody>
      </p:sp>
      <p:pic>
        <p:nvPicPr>
          <p:cNvPr id="5" name="Content Placeholder 4" descr="thCATKNG10.jpg"/>
          <p:cNvPicPr>
            <a:picLocks noGrp="1" noChangeAspect="1"/>
          </p:cNvPicPr>
          <p:nvPr>
            <p:ph sz="half" idx="1"/>
          </p:nvPr>
        </p:nvPicPr>
        <p:blipFill>
          <a:blip r:embed="rId2" cstate="print"/>
          <a:stretch>
            <a:fillRect/>
          </a:stretch>
        </p:blipFill>
        <p:spPr>
          <a:xfrm>
            <a:off x="533400" y="2286000"/>
            <a:ext cx="2143125" cy="2857500"/>
          </a:xfrm>
        </p:spPr>
      </p:pic>
      <p:sp>
        <p:nvSpPr>
          <p:cNvPr id="4" name="Content Placeholder 3"/>
          <p:cNvSpPr>
            <a:spLocks noGrp="1"/>
          </p:cNvSpPr>
          <p:nvPr>
            <p:ph sz="half" idx="2"/>
          </p:nvPr>
        </p:nvSpPr>
        <p:spPr>
          <a:xfrm>
            <a:off x="2895600" y="1600200"/>
            <a:ext cx="5791200" cy="1676400"/>
          </a:xfrm>
        </p:spPr>
        <p:txBody>
          <a:bodyPr/>
          <a:lstStyle/>
          <a:p>
            <a:r>
              <a:rPr lang="en-US" sz="2400" b="1" dirty="0" smtClean="0"/>
              <a:t>If your nonverbal messages conflict with your verbal message, the nonverbal message is more likely to be believed. </a:t>
            </a:r>
          </a:p>
          <a:p>
            <a:endParaRPr lang="en-US" dirty="0"/>
          </a:p>
        </p:txBody>
      </p:sp>
      <p:pic>
        <p:nvPicPr>
          <p:cNvPr id="6" name="Picture 5" descr="thCAB83DN0.jpg"/>
          <p:cNvPicPr>
            <a:picLocks noChangeAspect="1"/>
          </p:cNvPicPr>
          <p:nvPr/>
        </p:nvPicPr>
        <p:blipFill>
          <a:blip r:embed="rId3" cstate="print"/>
          <a:srcRect t="1401" r="3333" b="8964"/>
          <a:stretch>
            <a:fillRect/>
          </a:stretch>
        </p:blipFill>
        <p:spPr>
          <a:xfrm>
            <a:off x="3048000" y="3505200"/>
            <a:ext cx="4419600" cy="3048000"/>
          </a:xfrm>
          <a:prstGeom prst="rect">
            <a:avLst/>
          </a:prstGeom>
        </p:spPr>
      </p:pic>
    </p:spTree>
    <p:extLst>
      <p:ext uri="{BB962C8B-B14F-4D97-AF65-F5344CB8AC3E}">
        <p14:creationId xmlns:p14="http://schemas.microsoft.com/office/powerpoint/2010/main" val="213750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81800" cy="990600"/>
          </a:xfrm>
        </p:spPr>
        <p:txBody>
          <a:bodyPr/>
          <a:lstStyle/>
          <a:p>
            <a:r>
              <a:rPr lang="en-US" sz="3200" dirty="0" smtClean="0"/>
              <a:t>Professional Communication Guidelines</a:t>
            </a:r>
            <a:endParaRPr lang="en-US" sz="3200" dirty="0"/>
          </a:p>
        </p:txBody>
      </p:sp>
      <p:sp>
        <p:nvSpPr>
          <p:cNvPr id="3" name="Content Placeholder 2"/>
          <p:cNvSpPr>
            <a:spLocks noGrp="1"/>
          </p:cNvSpPr>
          <p:nvPr>
            <p:ph sz="half" idx="1"/>
          </p:nvPr>
        </p:nvSpPr>
        <p:spPr>
          <a:xfrm>
            <a:off x="457200" y="2057400"/>
            <a:ext cx="4038600" cy="3886200"/>
          </a:xfrm>
        </p:spPr>
        <p:txBody>
          <a:bodyPr/>
          <a:lstStyle/>
          <a:p>
            <a:pPr lvl="0"/>
            <a:r>
              <a:rPr lang="en-US" sz="2400" dirty="0" smtClean="0">
                <a:solidFill>
                  <a:srgbClr val="002060"/>
                </a:solidFill>
              </a:rPr>
              <a:t>Be courteous and respectful.</a:t>
            </a:r>
          </a:p>
          <a:p>
            <a:pPr lvl="0"/>
            <a:r>
              <a:rPr lang="en-US" sz="2400" dirty="0" smtClean="0">
                <a:solidFill>
                  <a:srgbClr val="002060"/>
                </a:solidFill>
              </a:rPr>
              <a:t>Be a good listener.</a:t>
            </a:r>
            <a:r>
              <a:rPr lang="en-US" sz="2400" b="1" dirty="0" smtClean="0">
                <a:solidFill>
                  <a:srgbClr val="002060"/>
                </a:solidFill>
              </a:rPr>
              <a:t> </a:t>
            </a:r>
            <a:endParaRPr lang="en-US" sz="2400" dirty="0" smtClean="0">
              <a:solidFill>
                <a:srgbClr val="002060"/>
              </a:solidFill>
            </a:endParaRPr>
          </a:p>
          <a:p>
            <a:pPr lvl="0"/>
            <a:r>
              <a:rPr lang="en-US" sz="2400" dirty="0" smtClean="0">
                <a:solidFill>
                  <a:srgbClr val="002060"/>
                </a:solidFill>
              </a:rPr>
              <a:t>Have an open mind.</a:t>
            </a:r>
            <a:r>
              <a:rPr lang="en-US" sz="2400" b="1" dirty="0" smtClean="0">
                <a:solidFill>
                  <a:srgbClr val="002060"/>
                </a:solidFill>
              </a:rPr>
              <a:t> </a:t>
            </a:r>
            <a:endParaRPr lang="en-US" sz="2400" dirty="0" smtClean="0">
              <a:solidFill>
                <a:srgbClr val="002060"/>
              </a:solidFill>
            </a:endParaRPr>
          </a:p>
          <a:p>
            <a:pPr lvl="0"/>
            <a:r>
              <a:rPr lang="en-US" sz="2400" dirty="0" smtClean="0">
                <a:solidFill>
                  <a:srgbClr val="002060"/>
                </a:solidFill>
              </a:rPr>
              <a:t>Use a soft start-up. </a:t>
            </a:r>
          </a:p>
          <a:p>
            <a:r>
              <a:rPr lang="en-US" sz="2400" dirty="0" smtClean="0">
                <a:solidFill>
                  <a:srgbClr val="002060"/>
                </a:solidFill>
                <a:hlinkClick r:id="rId2"/>
              </a:rPr>
              <a:t>Use “I” statements</a:t>
            </a:r>
            <a:r>
              <a:rPr lang="en-US" sz="2400" dirty="0" smtClean="0">
                <a:solidFill>
                  <a:srgbClr val="002060"/>
                </a:solidFill>
              </a:rPr>
              <a:t>.</a:t>
            </a:r>
            <a:endParaRPr lang="en-US" sz="2400" dirty="0">
              <a:solidFill>
                <a:srgbClr val="002060"/>
              </a:solidFill>
            </a:endParaRPr>
          </a:p>
        </p:txBody>
      </p:sp>
      <p:pic>
        <p:nvPicPr>
          <p:cNvPr id="5" name="Content Placeholder 4" descr="Group-Photo.jpg"/>
          <p:cNvPicPr>
            <a:picLocks noGrp="1" noChangeAspect="1"/>
          </p:cNvPicPr>
          <p:nvPr>
            <p:ph sz="half" idx="2"/>
          </p:nvPr>
        </p:nvPicPr>
        <p:blipFill>
          <a:blip r:embed="rId3" cstate="print"/>
          <a:stretch>
            <a:fillRect/>
          </a:stretch>
        </p:blipFill>
        <p:spPr>
          <a:xfrm>
            <a:off x="4404654" y="2286000"/>
            <a:ext cx="4420441" cy="3200399"/>
          </a:xfrm>
        </p:spPr>
      </p:pic>
    </p:spTree>
    <p:extLst>
      <p:ext uri="{BB962C8B-B14F-4D97-AF65-F5344CB8AC3E}">
        <p14:creationId xmlns:p14="http://schemas.microsoft.com/office/powerpoint/2010/main" val="327871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7010400" cy="990600"/>
          </a:xfrm>
        </p:spPr>
        <p:txBody>
          <a:bodyPr/>
          <a:lstStyle/>
          <a:p>
            <a:r>
              <a:rPr lang="en-US" sz="3200" dirty="0" smtClean="0"/>
              <a:t>The formula for an “I” statement is: </a:t>
            </a:r>
            <a:endParaRPr lang="en-US" sz="3200" dirty="0"/>
          </a:p>
        </p:txBody>
      </p:sp>
      <p:sp>
        <p:nvSpPr>
          <p:cNvPr id="6" name="Content Placeholder 5"/>
          <p:cNvSpPr>
            <a:spLocks noGrp="1"/>
          </p:cNvSpPr>
          <p:nvPr>
            <p:ph idx="1"/>
          </p:nvPr>
        </p:nvSpPr>
        <p:spPr>
          <a:xfrm>
            <a:off x="457200" y="1905000"/>
            <a:ext cx="8229600" cy="4038600"/>
          </a:xfrm>
        </p:spPr>
        <p:txBody>
          <a:bodyPr>
            <a:normAutofit lnSpcReduction="10000"/>
          </a:bodyPr>
          <a:lstStyle/>
          <a:p>
            <a:r>
              <a:rPr lang="en-US" b="1" dirty="0" smtClean="0">
                <a:solidFill>
                  <a:srgbClr val="002060"/>
                </a:solidFill>
              </a:rPr>
              <a:t>“I” feel </a:t>
            </a:r>
            <a:r>
              <a:rPr lang="en-US" b="1" dirty="0" smtClean="0"/>
              <a:t>(state your emotion; angry, sad, concerned, etc.) </a:t>
            </a:r>
            <a:r>
              <a:rPr lang="en-US" b="1" dirty="0" smtClean="0">
                <a:solidFill>
                  <a:srgbClr val="002060"/>
                </a:solidFill>
              </a:rPr>
              <a:t>when you </a:t>
            </a:r>
            <a:r>
              <a:rPr lang="en-US" b="1" dirty="0" smtClean="0"/>
              <a:t>(describe specific behavior in a neutral and objective way) </a:t>
            </a:r>
            <a:r>
              <a:rPr lang="en-US" b="1" dirty="0" smtClean="0">
                <a:solidFill>
                  <a:srgbClr val="002060"/>
                </a:solidFill>
              </a:rPr>
              <a:t>because …</a:t>
            </a:r>
            <a:r>
              <a:rPr lang="en-US" b="1" dirty="0" smtClean="0"/>
              <a:t> (state the effect on your life). </a:t>
            </a:r>
          </a:p>
          <a:p>
            <a:r>
              <a:rPr lang="en-US" b="1" dirty="0" smtClean="0">
                <a:solidFill>
                  <a:srgbClr val="002060"/>
                </a:solidFill>
              </a:rPr>
              <a:t>I want… </a:t>
            </a:r>
            <a:r>
              <a:rPr lang="en-US" b="1" dirty="0" smtClean="0"/>
              <a:t>(state the action you want taken).</a:t>
            </a:r>
          </a:p>
          <a:p>
            <a:endParaRPr lang="en-US" b="1" dirty="0"/>
          </a:p>
          <a:p>
            <a:endParaRPr lang="en-US" b="1" dirty="0" smtClean="0"/>
          </a:p>
          <a:p>
            <a:r>
              <a:rPr lang="en-US" sz="2000" dirty="0">
                <a:hlinkClick r:id="rId3"/>
              </a:rPr>
              <a:t>https://</a:t>
            </a:r>
            <a:r>
              <a:rPr lang="en-US" sz="2000" dirty="0" smtClean="0">
                <a:hlinkClick r:id="rId3"/>
              </a:rPr>
              <a:t>www.youtube.com/watch?v=Kj4ZZ3-6GCQ</a:t>
            </a:r>
            <a:r>
              <a:rPr lang="en-US" sz="2000" dirty="0" smtClean="0"/>
              <a:t> </a:t>
            </a:r>
            <a:endParaRPr lang="en-US" sz="2000" dirty="0"/>
          </a:p>
        </p:txBody>
      </p:sp>
    </p:spTree>
    <p:extLst>
      <p:ext uri="{BB962C8B-B14F-4D97-AF65-F5344CB8AC3E}">
        <p14:creationId xmlns:p14="http://schemas.microsoft.com/office/powerpoint/2010/main" val="89379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3058" y="2523781"/>
            <a:ext cx="5335480" cy="584775"/>
          </a:xfrm>
          <a:prstGeom prst="rect">
            <a:avLst/>
          </a:prstGeom>
          <a:noFill/>
        </p:spPr>
        <p:txBody>
          <a:bodyPr wrap="square" rtlCol="0">
            <a:spAutoFit/>
          </a:bodyPr>
          <a:lstStyle/>
          <a:p>
            <a:r>
              <a:rPr lang="en-US" sz="3200" dirty="0" smtClean="0">
                <a:solidFill>
                  <a:schemeClr val="bg1"/>
                </a:solidFill>
              </a:rPr>
              <a:t>Professionalism</a:t>
            </a:r>
            <a:endParaRPr lang="en-US" sz="3200" dirty="0">
              <a:solidFill>
                <a:schemeClr val="bg1"/>
              </a:solidFill>
            </a:endParaRPr>
          </a:p>
        </p:txBody>
      </p:sp>
    </p:spTree>
    <p:extLst>
      <p:ext uri="{BB962C8B-B14F-4D97-AF65-F5344CB8AC3E}">
        <p14:creationId xmlns:p14="http://schemas.microsoft.com/office/powerpoint/2010/main" val="1040694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Workers are guided by a </a:t>
            </a:r>
            <a:br>
              <a:rPr lang="en-US" dirty="0" smtClean="0"/>
            </a:br>
            <a:r>
              <a:rPr lang="en-US" i="1" dirty="0" smtClean="0"/>
              <a:t>Code of Ethics</a:t>
            </a:r>
            <a:endParaRPr lang="en-US" i="1" dirty="0"/>
          </a:p>
        </p:txBody>
      </p:sp>
      <p:sp>
        <p:nvSpPr>
          <p:cNvPr id="3" name="Content Placeholder 2"/>
          <p:cNvSpPr>
            <a:spLocks noGrp="1"/>
          </p:cNvSpPr>
          <p:nvPr>
            <p:ph sz="quarter" idx="1"/>
          </p:nvPr>
        </p:nvSpPr>
        <p:spPr>
          <a:xfrm>
            <a:off x="457200" y="1600200"/>
            <a:ext cx="4041648" cy="4556760"/>
          </a:xfrm>
        </p:spPr>
        <p:txBody>
          <a:bodyPr>
            <a:normAutofit lnSpcReduction="10000"/>
          </a:bodyPr>
          <a:lstStyle/>
          <a:p>
            <a:r>
              <a:rPr lang="en-US" dirty="0" smtClean="0"/>
              <a:t>A professional Code of Ethics protects the welfare of the public from harm that can be done by social workers who act unethically. The public has a right to expect the highest degree of integrity from members of the social work profession. </a:t>
            </a:r>
            <a:endParaRPr lang="en-US" dirty="0"/>
          </a:p>
        </p:txBody>
      </p:sp>
      <p:pic>
        <p:nvPicPr>
          <p:cNvPr id="5" name="Content Placeholder 4" descr="code.jpg"/>
          <p:cNvPicPr>
            <a:picLocks noGrp="1" noChangeAspect="1"/>
          </p:cNvPicPr>
          <p:nvPr>
            <p:ph sz="quarter" idx="2"/>
          </p:nvPr>
        </p:nvPicPr>
        <p:blipFill>
          <a:blip r:embed="rId2" cstate="print"/>
          <a:stretch>
            <a:fillRect/>
          </a:stretch>
        </p:blipFill>
        <p:spPr>
          <a:xfrm>
            <a:off x="5502803" y="1981200"/>
            <a:ext cx="2286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614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7250" y="2503503"/>
            <a:ext cx="5335480" cy="1569660"/>
          </a:xfrm>
          <a:prstGeom prst="rect">
            <a:avLst/>
          </a:prstGeom>
          <a:noFill/>
        </p:spPr>
        <p:txBody>
          <a:bodyPr wrap="square" rtlCol="0">
            <a:spAutoFit/>
          </a:bodyPr>
          <a:lstStyle/>
          <a:p>
            <a:r>
              <a:rPr lang="en-US" sz="3200" dirty="0" smtClean="0">
                <a:solidFill>
                  <a:schemeClr val="bg1"/>
                </a:solidFill>
              </a:rPr>
              <a:t>WELCOME </a:t>
            </a:r>
          </a:p>
          <a:p>
            <a:r>
              <a:rPr lang="en-US" sz="3200" dirty="0" smtClean="0">
                <a:solidFill>
                  <a:schemeClr val="bg1"/>
                </a:solidFill>
              </a:rPr>
              <a:t>FROM THE DEPARTMENT CHAIR</a:t>
            </a:r>
            <a:endParaRPr lang="en-US" sz="3200" dirty="0">
              <a:solidFill>
                <a:schemeClr val="bg1"/>
              </a:solidFill>
            </a:endParaRPr>
          </a:p>
        </p:txBody>
      </p:sp>
      <p:sp>
        <p:nvSpPr>
          <p:cNvPr id="5" name="TextBox 4"/>
          <p:cNvSpPr txBox="1"/>
          <p:nvPr/>
        </p:nvSpPr>
        <p:spPr>
          <a:xfrm>
            <a:off x="3675355" y="4403324"/>
            <a:ext cx="4323426" cy="369332"/>
          </a:xfrm>
          <a:prstGeom prst="rect">
            <a:avLst/>
          </a:prstGeom>
          <a:noFill/>
        </p:spPr>
        <p:txBody>
          <a:bodyPr wrap="square" rtlCol="0">
            <a:spAutoFit/>
          </a:bodyPr>
          <a:lstStyle/>
          <a:p>
            <a:r>
              <a:rPr lang="en-US" dirty="0" smtClean="0"/>
              <a:t>Dr. Susan Neely-Barnes</a:t>
            </a:r>
            <a:endParaRPr lang="en-US" dirty="0"/>
          </a:p>
        </p:txBody>
      </p:sp>
      <p:pic>
        <p:nvPicPr>
          <p:cNvPr id="7" name="Picture 6"/>
          <p:cNvPicPr>
            <a:picLocks noChangeAspect="1"/>
          </p:cNvPicPr>
          <p:nvPr/>
        </p:nvPicPr>
        <p:blipFill>
          <a:blip r:embed="rId4"/>
          <a:stretch>
            <a:fillRect/>
          </a:stretch>
        </p:blipFill>
        <p:spPr>
          <a:xfrm>
            <a:off x="6703046" y="2130084"/>
            <a:ext cx="2028825" cy="3048000"/>
          </a:xfrm>
          <a:prstGeom prst="rect">
            <a:avLst/>
          </a:prstGeom>
        </p:spPr>
      </p:pic>
    </p:spTree>
    <p:extLst>
      <p:ext uri="{BB962C8B-B14F-4D97-AF65-F5344CB8AC3E}">
        <p14:creationId xmlns:p14="http://schemas.microsoft.com/office/powerpoint/2010/main" val="3609240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Boundaries</a:t>
            </a:r>
            <a:endParaRPr lang="en-US" dirty="0"/>
          </a:p>
        </p:txBody>
      </p:sp>
      <p:sp>
        <p:nvSpPr>
          <p:cNvPr id="3" name="Content Placeholder 2"/>
          <p:cNvSpPr>
            <a:spLocks noGrp="1"/>
          </p:cNvSpPr>
          <p:nvPr>
            <p:ph sz="quarter" idx="1"/>
          </p:nvPr>
        </p:nvSpPr>
        <p:spPr>
          <a:xfrm>
            <a:off x="457200" y="1219200"/>
            <a:ext cx="2667000" cy="4937760"/>
          </a:xfrm>
        </p:spPr>
        <p:txBody>
          <a:bodyPr/>
          <a:lstStyle/>
          <a:p>
            <a:r>
              <a:rPr lang="en-US" dirty="0"/>
              <a:t>Boundaries distinguish professional relationships from social or personal relationships. </a:t>
            </a:r>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791262" y="4191000"/>
            <a:ext cx="4876800" cy="24384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48784"/>
            <a:ext cx="3661114" cy="2436431"/>
          </a:xfrm>
          <a:prstGeom prst="rect">
            <a:avLst/>
          </a:prstGeom>
        </p:spPr>
      </p:pic>
    </p:spTree>
    <p:extLst>
      <p:ext uri="{BB962C8B-B14F-4D97-AF65-F5344CB8AC3E}">
        <p14:creationId xmlns:p14="http://schemas.microsoft.com/office/powerpoint/2010/main" val="4208899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What does appropriate classroom etiquette look like?</a:t>
            </a:r>
            <a:endParaRPr lang="en-US" dirty="0">
              <a:solidFill>
                <a:srgbClr val="C00000"/>
              </a:solidFill>
            </a:endParaRPr>
          </a:p>
        </p:txBody>
      </p:sp>
      <p:sp>
        <p:nvSpPr>
          <p:cNvPr id="3" name="Content Placeholder 2"/>
          <p:cNvSpPr>
            <a:spLocks noGrp="1"/>
          </p:cNvSpPr>
          <p:nvPr>
            <p:ph sz="quarter" idx="1"/>
          </p:nvPr>
        </p:nvSpPr>
        <p:spPr>
          <a:xfrm>
            <a:off x="457200" y="1295400"/>
            <a:ext cx="4419600" cy="4861560"/>
          </a:xfrm>
        </p:spPr>
        <p:txBody>
          <a:bodyPr>
            <a:normAutofit/>
          </a:bodyPr>
          <a:lstStyle/>
          <a:p>
            <a:pPr lvl="0"/>
            <a:r>
              <a:rPr lang="en-US" dirty="0" smtClean="0"/>
              <a:t>Come to class on-time.</a:t>
            </a:r>
          </a:p>
          <a:p>
            <a:pPr lvl="0"/>
            <a:r>
              <a:rPr lang="en-US" dirty="0" smtClean="0"/>
              <a:t>Put your cell phone away! </a:t>
            </a:r>
          </a:p>
          <a:p>
            <a:pPr lvl="0"/>
            <a:r>
              <a:rPr lang="en-US" dirty="0" smtClean="0"/>
              <a:t>Come to class prepared to participate. </a:t>
            </a:r>
          </a:p>
          <a:p>
            <a:pPr lvl="0"/>
            <a:r>
              <a:rPr lang="en-US" dirty="0" smtClean="0"/>
              <a:t>Follow directions for course assignments. </a:t>
            </a:r>
          </a:p>
          <a:p>
            <a:pPr lvl="0"/>
            <a:r>
              <a:rPr lang="en-US" dirty="0" smtClean="0"/>
              <a:t>Reread all assignments before turning them in to check for spelling and grammatical errors.</a:t>
            </a:r>
            <a:endParaRPr lang="en-US" dirty="0"/>
          </a:p>
        </p:txBody>
      </p:sp>
      <p:pic>
        <p:nvPicPr>
          <p:cNvPr id="1026" name="Picture 2" descr="C:\Users\Robin\AppData\Local\Microsoft\Windows\Temporary Internet Files\Content.IE5\NCAG1924\MC900237102[1].wmf"/>
          <p:cNvPicPr>
            <a:picLocks noGrp="1" noChangeAspect="1" noChangeArrowheads="1"/>
          </p:cNvPicPr>
          <p:nvPr>
            <p:ph sz="quarter" idx="2"/>
          </p:nvPr>
        </p:nvPicPr>
        <p:blipFill>
          <a:blip r:embed="rId2" cstate="print"/>
          <a:srcRect/>
          <a:stretch>
            <a:fillRect/>
          </a:stretch>
        </p:blipFill>
        <p:spPr bwMode="auto">
          <a:xfrm>
            <a:off x="5638800" y="1676400"/>
            <a:ext cx="2633380" cy="3749888"/>
          </a:xfrm>
          <a:prstGeom prst="rect">
            <a:avLst/>
          </a:prstGeom>
          <a:noFill/>
        </p:spPr>
      </p:pic>
    </p:spTree>
    <p:extLst>
      <p:ext uri="{BB962C8B-B14F-4D97-AF65-F5344CB8AC3E}">
        <p14:creationId xmlns:p14="http://schemas.microsoft.com/office/powerpoint/2010/main" val="3762944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Reputation and Your Career are related! </a:t>
            </a:r>
            <a:endParaRPr lang="en-US" dirty="0"/>
          </a:p>
        </p:txBody>
      </p:sp>
      <p:pic>
        <p:nvPicPr>
          <p:cNvPr id="5" name="Content Placeholder 4" descr="thCAZGEOSA.jpg"/>
          <p:cNvPicPr>
            <a:picLocks noGrp="1" noChangeAspect="1"/>
          </p:cNvPicPr>
          <p:nvPr>
            <p:ph sz="quarter" idx="1"/>
          </p:nvPr>
        </p:nvPicPr>
        <p:blipFill>
          <a:blip r:embed="rId2" cstate="print"/>
          <a:stretch>
            <a:fillRect/>
          </a:stretch>
        </p:blipFill>
        <p:spPr>
          <a:xfrm>
            <a:off x="630634" y="2209800"/>
            <a:ext cx="3276203" cy="2620962"/>
          </a:xfrm>
        </p:spPr>
      </p:pic>
      <p:sp>
        <p:nvSpPr>
          <p:cNvPr id="4" name="Content Placeholder 3"/>
          <p:cNvSpPr>
            <a:spLocks noGrp="1"/>
          </p:cNvSpPr>
          <p:nvPr>
            <p:ph sz="quarter" idx="2"/>
          </p:nvPr>
        </p:nvSpPr>
        <p:spPr/>
        <p:txBody>
          <a:bodyPr>
            <a:normAutofit lnSpcReduction="10000"/>
          </a:bodyPr>
          <a:lstStyle/>
          <a:p>
            <a:pPr lvl="0"/>
            <a:r>
              <a:rPr lang="en-US" b="1" dirty="0" smtClean="0"/>
              <a:t>Protect your personal information visible on the internet.</a:t>
            </a:r>
          </a:p>
          <a:p>
            <a:pPr lvl="0"/>
            <a:r>
              <a:rPr lang="en-US" b="1" dirty="0" smtClean="0"/>
              <a:t>Show respect and kindness to everyone.</a:t>
            </a:r>
            <a:r>
              <a:rPr lang="en-US" dirty="0" smtClean="0"/>
              <a:t> </a:t>
            </a:r>
          </a:p>
          <a:p>
            <a:pPr lvl="0"/>
            <a:r>
              <a:rPr lang="en-US" b="1" dirty="0" smtClean="0"/>
              <a:t>Go beyond what's expected of you.</a:t>
            </a:r>
            <a:r>
              <a:rPr lang="en-US" dirty="0" smtClean="0"/>
              <a:t> </a:t>
            </a:r>
          </a:p>
          <a:p>
            <a:pPr lvl="0"/>
            <a:r>
              <a:rPr lang="en-US" b="1" dirty="0" smtClean="0"/>
              <a:t>Be honest always.</a:t>
            </a:r>
            <a:r>
              <a:rPr lang="en-US" dirty="0" smtClean="0"/>
              <a:t> </a:t>
            </a:r>
          </a:p>
          <a:p>
            <a:r>
              <a:rPr lang="en-US" b="1" dirty="0" smtClean="0"/>
              <a:t>Keep your commitments.</a:t>
            </a:r>
            <a:endParaRPr lang="en-US" dirty="0"/>
          </a:p>
        </p:txBody>
      </p:sp>
    </p:spTree>
    <p:extLst>
      <p:ext uri="{BB962C8B-B14F-4D97-AF65-F5344CB8AC3E}">
        <p14:creationId xmlns:p14="http://schemas.microsoft.com/office/powerpoint/2010/main" val="414847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3058" y="2523781"/>
            <a:ext cx="5335480" cy="584775"/>
          </a:xfrm>
          <a:prstGeom prst="rect">
            <a:avLst/>
          </a:prstGeom>
          <a:noFill/>
        </p:spPr>
        <p:txBody>
          <a:bodyPr wrap="square" rtlCol="0">
            <a:spAutoFit/>
          </a:bodyPr>
          <a:lstStyle/>
          <a:p>
            <a:r>
              <a:rPr lang="en-US" sz="3200" dirty="0" smtClean="0">
                <a:solidFill>
                  <a:schemeClr val="bg1"/>
                </a:solidFill>
              </a:rPr>
              <a:t>Advising and Registration</a:t>
            </a:r>
            <a:endParaRPr lang="en-US" sz="3200" dirty="0">
              <a:solidFill>
                <a:schemeClr val="bg1"/>
              </a:solidFill>
            </a:endParaRPr>
          </a:p>
        </p:txBody>
      </p:sp>
      <p:sp>
        <p:nvSpPr>
          <p:cNvPr id="5" name="TextBox 4"/>
          <p:cNvSpPr txBox="1"/>
          <p:nvPr/>
        </p:nvSpPr>
        <p:spPr>
          <a:xfrm>
            <a:off x="3542190" y="4385569"/>
            <a:ext cx="4820575" cy="369332"/>
          </a:xfrm>
          <a:prstGeom prst="rect">
            <a:avLst/>
          </a:prstGeom>
          <a:noFill/>
        </p:spPr>
        <p:txBody>
          <a:bodyPr wrap="square" rtlCol="0">
            <a:spAutoFit/>
          </a:bodyPr>
          <a:lstStyle/>
          <a:p>
            <a:r>
              <a:rPr lang="en-US" dirty="0" smtClean="0"/>
              <a:t>Prof. Brandon </a:t>
            </a:r>
            <a:r>
              <a:rPr lang="en-US" dirty="0" err="1" smtClean="0"/>
              <a:t>Ousley</a:t>
            </a:r>
            <a:endParaRPr lang="en-US" dirty="0"/>
          </a:p>
        </p:txBody>
      </p:sp>
      <p:pic>
        <p:nvPicPr>
          <p:cNvPr id="6" name="Picture 5"/>
          <p:cNvPicPr>
            <a:picLocks noChangeAspect="1"/>
          </p:cNvPicPr>
          <p:nvPr/>
        </p:nvPicPr>
        <p:blipFill>
          <a:blip r:embed="rId4"/>
          <a:stretch>
            <a:fillRect/>
          </a:stretch>
        </p:blipFill>
        <p:spPr>
          <a:xfrm>
            <a:off x="6486773" y="2169973"/>
            <a:ext cx="1713124" cy="2584928"/>
          </a:xfrm>
          <a:prstGeom prst="rect">
            <a:avLst/>
          </a:prstGeom>
        </p:spPr>
      </p:pic>
    </p:spTree>
    <p:extLst>
      <p:ext uri="{BB962C8B-B14F-4D97-AF65-F5344CB8AC3E}">
        <p14:creationId xmlns:p14="http://schemas.microsoft.com/office/powerpoint/2010/main" val="3100897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Advising and Registration </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UM Degree </a:t>
            </a:r>
          </a:p>
          <a:p>
            <a:pPr lvl="1"/>
            <a:r>
              <a:rPr lang="en-US" dirty="0" smtClean="0"/>
              <a:t>Academic Advising </a:t>
            </a:r>
          </a:p>
          <a:p>
            <a:pPr lvl="1"/>
            <a:r>
              <a:rPr lang="en-US" dirty="0" smtClean="0"/>
              <a:t>Planning for </a:t>
            </a:r>
            <a:r>
              <a:rPr lang="en-US" dirty="0"/>
              <a:t>Graduation (</a:t>
            </a:r>
            <a:r>
              <a:rPr lang="en-US" dirty="0">
                <a:hlinkClick r:id="rId2"/>
              </a:rPr>
              <a:t>http://</a:t>
            </a:r>
            <a:r>
              <a:rPr lang="en-US" dirty="0" smtClean="0">
                <a:hlinkClick r:id="rId2"/>
              </a:rPr>
              <a:t>www.memphis.edu/socialwork/pdfs/badegreesheetfall2016additionof20111.pdf</a:t>
            </a:r>
            <a:endParaRPr lang="en-US" dirty="0" smtClean="0"/>
          </a:p>
          <a:p>
            <a:r>
              <a:rPr lang="en-US" dirty="0" smtClean="0"/>
              <a:t>Unofficial Transcript </a:t>
            </a:r>
          </a:p>
          <a:p>
            <a:r>
              <a:rPr lang="en-US" dirty="0" smtClean="0"/>
              <a:t>Intent to Graduate </a:t>
            </a:r>
          </a:p>
          <a:p>
            <a:r>
              <a:rPr lang="en-US" dirty="0" smtClean="0"/>
              <a:t>CAMPUS for getting scheduled for advising</a:t>
            </a:r>
            <a:endParaRPr lang="en-US" dirty="0" smtClean="0"/>
          </a:p>
          <a:p>
            <a:pPr lvl="1"/>
            <a:r>
              <a:rPr lang="en-US" dirty="0" smtClean="0"/>
              <a:t>Advisor Preference </a:t>
            </a:r>
          </a:p>
          <a:p>
            <a:pPr marL="457200" lvl="1" indent="0">
              <a:buNone/>
            </a:pPr>
            <a:endParaRPr lang="en-US" dirty="0" smtClean="0"/>
          </a:p>
        </p:txBody>
      </p:sp>
    </p:spTree>
    <p:extLst>
      <p:ext uri="{BB962C8B-B14F-4D97-AF65-F5344CB8AC3E}">
        <p14:creationId xmlns:p14="http://schemas.microsoft.com/office/powerpoint/2010/main" val="2379803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3058" y="2523781"/>
            <a:ext cx="5335480" cy="1077218"/>
          </a:xfrm>
          <a:prstGeom prst="rect">
            <a:avLst/>
          </a:prstGeom>
          <a:noFill/>
        </p:spPr>
        <p:txBody>
          <a:bodyPr wrap="square" rtlCol="0">
            <a:spAutoFit/>
          </a:bodyPr>
          <a:lstStyle/>
          <a:p>
            <a:r>
              <a:rPr lang="en-US" sz="3200" dirty="0" smtClean="0">
                <a:solidFill>
                  <a:schemeClr val="bg1"/>
                </a:solidFill>
              </a:rPr>
              <a:t>Curriculum and Sequencing of Courses</a:t>
            </a:r>
            <a:endParaRPr lang="en-US" sz="3200" dirty="0">
              <a:solidFill>
                <a:schemeClr val="bg1"/>
              </a:solidFill>
            </a:endParaRPr>
          </a:p>
        </p:txBody>
      </p:sp>
    </p:spTree>
    <p:extLst>
      <p:ext uri="{BB962C8B-B14F-4D97-AF65-F5344CB8AC3E}">
        <p14:creationId xmlns:p14="http://schemas.microsoft.com/office/powerpoint/2010/main" val="1189356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Curriculum</a:t>
            </a:r>
            <a:endParaRPr lang="en-US" b="1" u="sng" dirty="0"/>
          </a:p>
        </p:txBody>
      </p:sp>
      <p:sp>
        <p:nvSpPr>
          <p:cNvPr id="3" name="Content Placeholder 2"/>
          <p:cNvSpPr>
            <a:spLocks noGrp="1"/>
          </p:cNvSpPr>
          <p:nvPr>
            <p:ph idx="1"/>
          </p:nvPr>
        </p:nvSpPr>
        <p:spPr/>
        <p:txBody>
          <a:bodyPr/>
          <a:lstStyle/>
          <a:p>
            <a:r>
              <a:rPr lang="en-US" dirty="0" smtClean="0"/>
              <a:t>Information form for the major</a:t>
            </a:r>
          </a:p>
          <a:p>
            <a:r>
              <a:rPr lang="en-US" dirty="0" smtClean="0"/>
              <a:t>Minors</a:t>
            </a:r>
          </a:p>
          <a:p>
            <a:r>
              <a:rPr lang="en-US" dirty="0" smtClean="0"/>
              <a:t>DCS Stipend Program</a:t>
            </a:r>
          </a:p>
          <a:p>
            <a:r>
              <a:rPr lang="en-US" dirty="0" smtClean="0"/>
              <a:t>Non-profit Leadership Certification</a:t>
            </a:r>
          </a:p>
          <a:p>
            <a:r>
              <a:rPr lang="en-US" dirty="0" smtClean="0"/>
              <a:t>School Social Work Licensure</a:t>
            </a:r>
          </a:p>
          <a:p>
            <a:r>
              <a:rPr lang="en-US" dirty="0" smtClean="0"/>
              <a:t>Honors Programming</a:t>
            </a:r>
            <a:endParaRPr lang="en-US" dirty="0"/>
          </a:p>
        </p:txBody>
      </p:sp>
    </p:spTree>
    <p:extLst>
      <p:ext uri="{BB962C8B-B14F-4D97-AF65-F5344CB8AC3E}">
        <p14:creationId xmlns:p14="http://schemas.microsoft.com/office/powerpoint/2010/main" val="1983551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4" name="Content Placeholder 3"/>
          <p:cNvSpPr>
            <a:spLocks noGrp="1"/>
          </p:cNvSpPr>
          <p:nvPr>
            <p:ph sz="half" idx="2"/>
          </p:nvPr>
        </p:nvSpPr>
        <p:spPr>
          <a:xfrm>
            <a:off x="878305" y="1600200"/>
            <a:ext cx="7808495" cy="4525963"/>
          </a:xfrm>
        </p:spPr>
        <p:txBody>
          <a:bodyPr/>
          <a:lstStyle/>
          <a:p>
            <a:r>
              <a:rPr lang="en-US" dirty="0">
                <a:hlinkClick r:id="rId2"/>
              </a:rPr>
              <a:t>http://</a:t>
            </a:r>
            <a:r>
              <a:rPr lang="en-US" dirty="0" smtClean="0">
                <a:hlinkClick r:id="rId2"/>
              </a:rPr>
              <a:t>www.memphis.edu/socialwork/pdfs/sequenceofclassesupdateadded20111.pdf</a:t>
            </a:r>
            <a:endParaRPr lang="en-US" dirty="0" smtClean="0"/>
          </a:p>
          <a:p>
            <a:r>
              <a:rPr lang="en-US" dirty="0" smtClean="0"/>
              <a:t>Course sequencing </a:t>
            </a:r>
            <a:endParaRPr lang="en-US" dirty="0"/>
          </a:p>
        </p:txBody>
      </p:sp>
    </p:spTree>
    <p:extLst>
      <p:ext uri="{BB962C8B-B14F-4D97-AF65-F5344CB8AC3E}">
        <p14:creationId xmlns:p14="http://schemas.microsoft.com/office/powerpoint/2010/main" val="225296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Learning in Classes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SWRK 2010 </a:t>
            </a:r>
            <a:r>
              <a:rPr lang="en-US" dirty="0" smtClean="0"/>
              <a:t>– Placed at an agency. This </a:t>
            </a:r>
            <a:r>
              <a:rPr lang="en-US" dirty="0"/>
              <a:t>is a generalist practice service learning where they are learning the roles of SW in community programs.  They do 3o hours and present on their </a:t>
            </a:r>
            <a:r>
              <a:rPr lang="en-US" dirty="0" smtClean="0"/>
              <a:t>experience.</a:t>
            </a:r>
          </a:p>
          <a:p>
            <a:r>
              <a:rPr lang="en-US" b="1" dirty="0" smtClean="0"/>
              <a:t>SWRK 2911- </a:t>
            </a:r>
            <a:r>
              <a:rPr lang="en-US" dirty="0" smtClean="0"/>
              <a:t>Must complete a practice experience where you identify social work policies in practice at a local agency and present experiences and findings.</a:t>
            </a:r>
          </a:p>
          <a:p>
            <a:r>
              <a:rPr lang="en-US" b="1" dirty="0" smtClean="0"/>
              <a:t>SWRK 3903- </a:t>
            </a:r>
            <a:r>
              <a:rPr lang="en-US" dirty="0" smtClean="0"/>
              <a:t>In </a:t>
            </a:r>
            <a:r>
              <a:rPr lang="en-US" dirty="0"/>
              <a:t>this class they do 50 hours and have to employ some of the techniques learned in the skills class into their experience.  Again there is a final presentation</a:t>
            </a:r>
            <a:r>
              <a:rPr lang="en-US" dirty="0" smtClean="0"/>
              <a:t>.</a:t>
            </a:r>
            <a:endParaRPr lang="en-US" dirty="0"/>
          </a:p>
          <a:p>
            <a:r>
              <a:rPr lang="en-US" b="1" dirty="0" smtClean="0"/>
              <a:t>SWRK 3904 </a:t>
            </a:r>
            <a:r>
              <a:rPr lang="en-US" dirty="0" smtClean="0"/>
              <a:t>– Student practice group skills in a </a:t>
            </a:r>
            <a:r>
              <a:rPr lang="en-US" dirty="0"/>
              <a:t>4 group sessions (group based work</a:t>
            </a:r>
            <a:r>
              <a:rPr lang="en-US" dirty="0" smtClean="0"/>
              <a:t>) intervention </a:t>
            </a:r>
            <a:r>
              <a:rPr lang="en-US" dirty="0"/>
              <a:t>in the local SCS and a few Charter school locations.  It is a simple support group, processing group, and social skills group for middle </a:t>
            </a:r>
            <a:r>
              <a:rPr lang="en-US" dirty="0" err="1"/>
              <a:t>schoolers</a:t>
            </a:r>
            <a:r>
              <a:rPr lang="en-US" dirty="0" smtClean="0"/>
              <a:t>.</a:t>
            </a:r>
            <a:endParaRPr lang="en-US" dirty="0"/>
          </a:p>
        </p:txBody>
      </p:sp>
    </p:spTree>
    <p:extLst>
      <p:ext uri="{BB962C8B-B14F-4D97-AF65-F5344CB8AC3E}">
        <p14:creationId xmlns:p14="http://schemas.microsoft.com/office/powerpoint/2010/main" val="4220593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3058" y="2523781"/>
            <a:ext cx="5335480" cy="584775"/>
          </a:xfrm>
          <a:prstGeom prst="rect">
            <a:avLst/>
          </a:prstGeom>
          <a:noFill/>
        </p:spPr>
        <p:txBody>
          <a:bodyPr wrap="square" rtlCol="0">
            <a:spAutoFit/>
          </a:bodyPr>
          <a:lstStyle/>
          <a:p>
            <a:r>
              <a:rPr lang="en-US" sz="3200" dirty="0" smtClean="0">
                <a:solidFill>
                  <a:schemeClr val="bg1"/>
                </a:solidFill>
              </a:rPr>
              <a:t>Time Management</a:t>
            </a:r>
            <a:endParaRPr lang="en-US" sz="3200" dirty="0">
              <a:solidFill>
                <a:schemeClr val="bg1"/>
              </a:solidFill>
            </a:endParaRPr>
          </a:p>
        </p:txBody>
      </p:sp>
    </p:spTree>
    <p:extLst>
      <p:ext uri="{BB962C8B-B14F-4D97-AF65-F5344CB8AC3E}">
        <p14:creationId xmlns:p14="http://schemas.microsoft.com/office/powerpoint/2010/main" val="2984586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7250" y="2503503"/>
            <a:ext cx="5335480" cy="1077218"/>
          </a:xfrm>
          <a:prstGeom prst="rect">
            <a:avLst/>
          </a:prstGeom>
          <a:noFill/>
        </p:spPr>
        <p:txBody>
          <a:bodyPr wrap="square" rtlCol="0">
            <a:spAutoFit/>
          </a:bodyPr>
          <a:lstStyle/>
          <a:p>
            <a:r>
              <a:rPr lang="en-US" sz="3200" dirty="0" smtClean="0">
                <a:solidFill>
                  <a:schemeClr val="bg1"/>
                </a:solidFill>
              </a:rPr>
              <a:t>Social Work Open House</a:t>
            </a:r>
          </a:p>
          <a:p>
            <a:r>
              <a:rPr lang="en-US" sz="3200" dirty="0" smtClean="0">
                <a:solidFill>
                  <a:schemeClr val="bg1"/>
                </a:solidFill>
              </a:rPr>
              <a:t>Purpose and Objectives</a:t>
            </a:r>
            <a:endParaRPr lang="en-US" sz="3200" dirty="0">
              <a:solidFill>
                <a:schemeClr val="bg1"/>
              </a:solidFill>
            </a:endParaRPr>
          </a:p>
        </p:txBody>
      </p:sp>
      <p:sp>
        <p:nvSpPr>
          <p:cNvPr id="5" name="TextBox 4"/>
          <p:cNvSpPr txBox="1"/>
          <p:nvPr/>
        </p:nvSpPr>
        <p:spPr>
          <a:xfrm>
            <a:off x="3675355" y="4403324"/>
            <a:ext cx="4323426" cy="646331"/>
          </a:xfrm>
          <a:prstGeom prst="rect">
            <a:avLst/>
          </a:prstGeom>
          <a:noFill/>
        </p:spPr>
        <p:txBody>
          <a:bodyPr wrap="square" rtlCol="0">
            <a:spAutoFit/>
          </a:bodyPr>
          <a:lstStyle/>
          <a:p>
            <a:r>
              <a:rPr lang="en-US" dirty="0" smtClean="0"/>
              <a:t>Dr. Susan Elswick</a:t>
            </a:r>
          </a:p>
          <a:p>
            <a:r>
              <a:rPr lang="en-US" dirty="0" smtClean="0"/>
              <a:t>BA Program Coordinator</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151" y="2355273"/>
            <a:ext cx="2015259" cy="297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564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Time Management?</a:t>
            </a:r>
            <a:endParaRPr lang="en-US" dirty="0"/>
          </a:p>
        </p:txBody>
      </p:sp>
      <p:sp>
        <p:nvSpPr>
          <p:cNvPr id="3" name="Content Placeholder 2"/>
          <p:cNvSpPr>
            <a:spLocks noGrp="1"/>
          </p:cNvSpPr>
          <p:nvPr>
            <p:ph idx="1"/>
          </p:nvPr>
        </p:nvSpPr>
        <p:spPr/>
        <p:txBody>
          <a:bodyPr/>
          <a:lstStyle/>
          <a:p>
            <a:r>
              <a:rPr lang="en-US" dirty="0" smtClean="0"/>
              <a:t>Knowing how to use your time effectively.</a:t>
            </a:r>
          </a:p>
          <a:p>
            <a:r>
              <a:rPr lang="en-US" dirty="0" smtClean="0"/>
              <a:t>Avoiding procrastination.</a:t>
            </a:r>
          </a:p>
          <a:p>
            <a:r>
              <a:rPr lang="en-US" dirty="0" smtClean="0"/>
              <a:t>Being organized.</a:t>
            </a:r>
          </a:p>
          <a:p>
            <a:r>
              <a:rPr lang="en-US" dirty="0" smtClean="0"/>
              <a:t>Knowing yourself, your habits, your goals, and what times in the day you are most productive. </a:t>
            </a:r>
          </a:p>
          <a:p>
            <a:pPr marL="0" indent="0">
              <a:buNone/>
            </a:pPr>
            <a:r>
              <a:rPr lang="en-US" dirty="0"/>
              <a:t>	</a:t>
            </a:r>
            <a:r>
              <a:rPr lang="en-US" dirty="0" smtClean="0"/>
              <a:t>										</a:t>
            </a:r>
            <a:endParaRPr lang="en-US" dirty="0"/>
          </a:p>
        </p:txBody>
      </p:sp>
      <p:pic>
        <p:nvPicPr>
          <p:cNvPr id="4" name="Picture 3" descr="AA03916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488" y="4379262"/>
            <a:ext cx="3563231" cy="2066405"/>
          </a:xfrm>
          <a:prstGeom prst="rect">
            <a:avLst/>
          </a:prstGeom>
        </p:spPr>
      </p:pic>
    </p:spTree>
    <p:extLst>
      <p:ext uri="{BB962C8B-B14F-4D97-AF65-F5344CB8AC3E}">
        <p14:creationId xmlns:p14="http://schemas.microsoft.com/office/powerpoint/2010/main" val="3074913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lstStyle/>
          <a:p>
            <a:r>
              <a:rPr lang="en-US" dirty="0" smtClean="0"/>
              <a:t>Record assignments – at the end of the first week of the semester, review your syllabus and write down all assignments in one place.</a:t>
            </a:r>
          </a:p>
          <a:p>
            <a:r>
              <a:rPr lang="en-US" dirty="0" smtClean="0"/>
              <a:t>Study in one hour blocks.</a:t>
            </a:r>
          </a:p>
          <a:p>
            <a:r>
              <a:rPr lang="en-US" dirty="0" smtClean="0"/>
              <a:t>Select an organized and quiet place to study and complete assignments.			</a:t>
            </a:r>
          </a:p>
          <a:p>
            <a:r>
              <a:rPr lang="en-US" dirty="0" smtClean="0"/>
              <a:t>Keep track of all commitments.</a:t>
            </a:r>
          </a:p>
          <a:p>
            <a:r>
              <a:rPr lang="en-US" dirty="0" smtClean="0"/>
              <a:t>Create “To Do” lists.</a:t>
            </a:r>
          </a:p>
          <a:p>
            <a:endParaRPr lang="en-US" dirty="0"/>
          </a:p>
        </p:txBody>
      </p:sp>
      <p:pic>
        <p:nvPicPr>
          <p:cNvPr id="4" name="Picture 3" descr="j017867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636" y="4360304"/>
            <a:ext cx="2378529" cy="1882725"/>
          </a:xfrm>
          <a:prstGeom prst="rect">
            <a:avLst/>
          </a:prstGeom>
        </p:spPr>
      </p:pic>
    </p:spTree>
    <p:extLst>
      <p:ext uri="{BB962C8B-B14F-4D97-AF65-F5344CB8AC3E}">
        <p14:creationId xmlns:p14="http://schemas.microsoft.com/office/powerpoint/2010/main" val="2868959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Analysis</a:t>
            </a:r>
            <a:endParaRPr lang="en-US" dirty="0"/>
          </a:p>
        </p:txBody>
      </p:sp>
      <p:sp>
        <p:nvSpPr>
          <p:cNvPr id="3" name="Content Placeholder 2"/>
          <p:cNvSpPr>
            <a:spLocks noGrp="1"/>
          </p:cNvSpPr>
          <p:nvPr>
            <p:ph idx="1"/>
          </p:nvPr>
        </p:nvSpPr>
        <p:spPr/>
        <p:txBody>
          <a:bodyPr/>
          <a:lstStyle/>
          <a:p>
            <a:r>
              <a:rPr lang="en-US" dirty="0" smtClean="0"/>
              <a:t>What are your goals for school and your career?</a:t>
            </a:r>
          </a:p>
          <a:p>
            <a:pPr lvl="1">
              <a:buFont typeface="Wingdings" charset="2"/>
              <a:buChar char="§"/>
            </a:pPr>
            <a:r>
              <a:rPr lang="en-US" dirty="0" smtClean="0"/>
              <a:t>Are your goals achievable?</a:t>
            </a:r>
          </a:p>
          <a:p>
            <a:pPr lvl="1">
              <a:buFont typeface="Wingdings" charset="2"/>
              <a:buChar char="§"/>
            </a:pPr>
            <a:r>
              <a:rPr lang="en-US" dirty="0" smtClean="0"/>
              <a:t>Do you genuinely want to achieve these goals?</a:t>
            </a:r>
          </a:p>
          <a:p>
            <a:pPr lvl="1">
              <a:buFont typeface="Wingdings" charset="2"/>
              <a:buChar char="§"/>
            </a:pPr>
            <a:r>
              <a:rPr lang="en-US" dirty="0" smtClean="0"/>
              <a:t>Anticipate difficulties you may encounter.</a:t>
            </a:r>
          </a:p>
          <a:p>
            <a:pPr lvl="1">
              <a:buFont typeface="Wingdings" charset="2"/>
              <a:buChar char="§"/>
            </a:pPr>
            <a:r>
              <a:rPr lang="en-US" dirty="0" smtClean="0"/>
              <a:t>Devise a strategy for overcoming 		 		       difficulties and reaching your goals.</a:t>
            </a:r>
            <a:endParaRPr lang="en-US" dirty="0"/>
          </a:p>
        </p:txBody>
      </p:sp>
    </p:spTree>
    <p:extLst>
      <p:ext uri="{BB962C8B-B14F-4D97-AF65-F5344CB8AC3E}">
        <p14:creationId xmlns:p14="http://schemas.microsoft.com/office/powerpoint/2010/main" val="464030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You Are In Need Of Additional </a:t>
            </a:r>
            <a:r>
              <a:rPr lang="en-US" dirty="0" smtClean="0"/>
              <a:t>Support (cont.)</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b="1" dirty="0" smtClean="0"/>
              <a:t>Main Campus:</a:t>
            </a:r>
          </a:p>
          <a:p>
            <a:pPr marL="0" indent="0" algn="ctr">
              <a:buNone/>
            </a:pPr>
            <a:r>
              <a:rPr lang="en-US" b="1" dirty="0" smtClean="0"/>
              <a:t>Counseling </a:t>
            </a:r>
            <a:r>
              <a:rPr lang="en-US" b="1" dirty="0"/>
              <a:t>Center</a:t>
            </a:r>
          </a:p>
          <a:p>
            <a:pPr marL="0" indent="0" algn="ctr">
              <a:buNone/>
            </a:pPr>
            <a:r>
              <a:rPr lang="en-US" dirty="0"/>
              <a:t>214 Wilder Tower </a:t>
            </a:r>
          </a:p>
          <a:p>
            <a:pPr marL="0" indent="0" algn="ctr">
              <a:buNone/>
            </a:pPr>
            <a:r>
              <a:rPr lang="en-US" b="1" dirty="0"/>
              <a:t>Fall/Spring:</a:t>
            </a:r>
            <a:r>
              <a:rPr lang="en-US" dirty="0"/>
              <a:t>  Monday-Thursday 8:00 a.m. – 7:00 p.m.  </a:t>
            </a:r>
          </a:p>
          <a:p>
            <a:pPr marL="0" indent="0" algn="ctr">
              <a:buNone/>
            </a:pPr>
            <a:r>
              <a:rPr lang="en-US" dirty="0"/>
              <a:t> Friday 8:00 a.m. – 4:30 p.m.</a:t>
            </a:r>
          </a:p>
          <a:p>
            <a:pPr marL="0" indent="0" algn="ctr">
              <a:buNone/>
            </a:pPr>
            <a:r>
              <a:rPr lang="en-US" b="1" dirty="0"/>
              <a:t>Summer:</a:t>
            </a:r>
            <a:r>
              <a:rPr lang="en-US" dirty="0"/>
              <a:t>  Monday – Friday 8:00 a.m. – 4:30 p.m.</a:t>
            </a:r>
          </a:p>
          <a:p>
            <a:pPr marL="0" indent="0" algn="ctr">
              <a:buNone/>
            </a:pPr>
            <a:r>
              <a:rPr lang="hu-HU" b="1" dirty="0"/>
              <a:t>Telephone:</a:t>
            </a:r>
            <a:r>
              <a:rPr lang="hu-HU" dirty="0"/>
              <a:t>  901.678.2068       </a:t>
            </a:r>
            <a:endParaRPr lang="en-US" dirty="0"/>
          </a:p>
        </p:txBody>
      </p:sp>
    </p:spTree>
    <p:extLst>
      <p:ext uri="{BB962C8B-B14F-4D97-AF65-F5344CB8AC3E}">
        <p14:creationId xmlns:p14="http://schemas.microsoft.com/office/powerpoint/2010/main" val="751108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3058" y="2523782"/>
            <a:ext cx="5335480" cy="584775"/>
          </a:xfrm>
          <a:prstGeom prst="rect">
            <a:avLst/>
          </a:prstGeom>
          <a:noFill/>
        </p:spPr>
        <p:txBody>
          <a:bodyPr wrap="square" rtlCol="0">
            <a:spAutoFit/>
          </a:bodyPr>
          <a:lstStyle/>
          <a:p>
            <a:r>
              <a:rPr lang="en-US" sz="3200" dirty="0" smtClean="0">
                <a:solidFill>
                  <a:schemeClr val="bg1"/>
                </a:solidFill>
              </a:rPr>
              <a:t>Student Success Services</a:t>
            </a:r>
            <a:endParaRPr lang="en-US" sz="3200" dirty="0">
              <a:solidFill>
                <a:schemeClr val="bg1"/>
              </a:solidFill>
            </a:endParaRPr>
          </a:p>
        </p:txBody>
      </p:sp>
    </p:spTree>
    <p:extLst>
      <p:ext uri="{BB962C8B-B14F-4D97-AF65-F5344CB8AC3E}">
        <p14:creationId xmlns:p14="http://schemas.microsoft.com/office/powerpoint/2010/main" val="1339129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Student Success Services</a:t>
            </a:r>
            <a:endParaRPr lang="en-US" b="1" u="sng" dirty="0"/>
          </a:p>
        </p:txBody>
      </p:sp>
      <p:sp>
        <p:nvSpPr>
          <p:cNvPr id="3" name="Content Placeholder 2"/>
          <p:cNvSpPr>
            <a:spLocks noGrp="1"/>
          </p:cNvSpPr>
          <p:nvPr>
            <p:ph idx="1"/>
          </p:nvPr>
        </p:nvSpPr>
        <p:spPr/>
        <p:txBody>
          <a:bodyPr/>
          <a:lstStyle/>
          <a:p>
            <a:r>
              <a:rPr lang="en-US" dirty="0" smtClean="0"/>
              <a:t>Writing Center</a:t>
            </a:r>
          </a:p>
          <a:p>
            <a:r>
              <a:rPr lang="en-US" dirty="0" smtClean="0"/>
              <a:t>ESP</a:t>
            </a:r>
          </a:p>
          <a:p>
            <a:r>
              <a:rPr lang="en-US" dirty="0" smtClean="0"/>
              <a:t>Library</a:t>
            </a:r>
          </a:p>
          <a:p>
            <a:r>
              <a:rPr lang="en-US" dirty="0" smtClean="0"/>
              <a:t>Counseling Center</a:t>
            </a:r>
          </a:p>
          <a:p>
            <a:r>
              <a:rPr lang="en-US" dirty="0" err="1" smtClean="0"/>
              <a:t>eCourseware</a:t>
            </a:r>
            <a:endParaRPr lang="en-US" dirty="0" smtClean="0"/>
          </a:p>
          <a:p>
            <a:r>
              <a:rPr lang="en-US" dirty="0" smtClean="0"/>
              <a:t>APA</a:t>
            </a:r>
          </a:p>
          <a:p>
            <a:r>
              <a:rPr lang="en-US" dirty="0" smtClean="0"/>
              <a:t>Plagiarism</a:t>
            </a:r>
          </a:p>
          <a:p>
            <a:endParaRPr lang="en-US" dirty="0"/>
          </a:p>
        </p:txBody>
      </p:sp>
    </p:spTree>
    <p:extLst>
      <p:ext uri="{BB962C8B-B14F-4D97-AF65-F5344CB8AC3E}">
        <p14:creationId xmlns:p14="http://schemas.microsoft.com/office/powerpoint/2010/main" val="124996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3058" y="2523781"/>
            <a:ext cx="5335480" cy="584775"/>
          </a:xfrm>
          <a:prstGeom prst="rect">
            <a:avLst/>
          </a:prstGeom>
          <a:noFill/>
        </p:spPr>
        <p:txBody>
          <a:bodyPr wrap="square" rtlCol="0">
            <a:spAutoFit/>
          </a:bodyPr>
          <a:lstStyle/>
          <a:p>
            <a:r>
              <a:rPr lang="en-US" sz="3200" dirty="0" smtClean="0">
                <a:solidFill>
                  <a:schemeClr val="bg1"/>
                </a:solidFill>
              </a:rPr>
              <a:t>Field Placement Procedures</a:t>
            </a:r>
            <a:endParaRPr lang="en-US" sz="3200" dirty="0">
              <a:solidFill>
                <a:schemeClr val="bg1"/>
              </a:solidFill>
            </a:endParaRPr>
          </a:p>
        </p:txBody>
      </p:sp>
      <p:sp>
        <p:nvSpPr>
          <p:cNvPr id="5" name="TextBox 4"/>
          <p:cNvSpPr txBox="1"/>
          <p:nvPr/>
        </p:nvSpPr>
        <p:spPr>
          <a:xfrm>
            <a:off x="3542190" y="4385569"/>
            <a:ext cx="4820575" cy="369332"/>
          </a:xfrm>
          <a:prstGeom prst="rect">
            <a:avLst/>
          </a:prstGeom>
          <a:noFill/>
        </p:spPr>
        <p:txBody>
          <a:bodyPr wrap="square" rtlCol="0">
            <a:spAutoFit/>
          </a:bodyPr>
          <a:lstStyle/>
          <a:p>
            <a:r>
              <a:rPr lang="en-US" dirty="0" smtClean="0"/>
              <a:t>Prof. Kenya Anderson</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909" y="2124363"/>
            <a:ext cx="2179782" cy="320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516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Field Placement Procedures</a:t>
            </a:r>
            <a:endParaRPr lang="en-US" b="1" u="sng" dirty="0"/>
          </a:p>
        </p:txBody>
      </p:sp>
      <p:sp>
        <p:nvSpPr>
          <p:cNvPr id="3" name="Content Placeholder 2"/>
          <p:cNvSpPr>
            <a:spLocks noGrp="1"/>
          </p:cNvSpPr>
          <p:nvPr>
            <p:ph idx="1"/>
          </p:nvPr>
        </p:nvSpPr>
        <p:spPr/>
        <p:txBody>
          <a:bodyPr/>
          <a:lstStyle/>
          <a:p>
            <a:r>
              <a:rPr lang="en-US" dirty="0" smtClean="0"/>
              <a:t>Field Manual</a:t>
            </a:r>
          </a:p>
          <a:p>
            <a:r>
              <a:rPr lang="en-US" dirty="0" smtClean="0"/>
              <a:t>NASW Liability Insurance/ Membership</a:t>
            </a:r>
            <a:endParaRPr lang="en-US" dirty="0"/>
          </a:p>
        </p:txBody>
      </p:sp>
    </p:spTree>
    <p:extLst>
      <p:ext uri="{BB962C8B-B14F-4D97-AF65-F5344CB8AC3E}">
        <p14:creationId xmlns:p14="http://schemas.microsoft.com/office/powerpoint/2010/main" val="2939559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Field Placement Procedures</a:t>
            </a:r>
            <a:endParaRPr lang="en-US" sz="4000" dirty="0"/>
          </a:p>
        </p:txBody>
      </p:sp>
      <p:sp>
        <p:nvSpPr>
          <p:cNvPr id="4" name="Content Placeholder 3"/>
          <p:cNvSpPr>
            <a:spLocks noGrp="1"/>
          </p:cNvSpPr>
          <p:nvPr>
            <p:ph sz="quarter" idx="4294967295"/>
          </p:nvPr>
        </p:nvSpPr>
        <p:spPr>
          <a:xfrm>
            <a:off x="381000" y="1621716"/>
            <a:ext cx="3803904" cy="3877056"/>
          </a:xfrm>
          <a:prstGeom prst="rect">
            <a:avLst/>
          </a:prstGeom>
        </p:spPr>
        <p:txBody>
          <a:bodyPr>
            <a:normAutofit fontScale="92500" lnSpcReduction="20000"/>
          </a:bodyPr>
          <a:lstStyle/>
          <a:p>
            <a:r>
              <a:rPr lang="en-US" dirty="0" smtClean="0"/>
              <a:t>Field manual</a:t>
            </a:r>
          </a:p>
          <a:p>
            <a:r>
              <a:rPr lang="en-US" dirty="0" smtClean="0"/>
              <a:t>Bachelor of Social Work handbook for Field Practicum</a:t>
            </a:r>
          </a:p>
          <a:p>
            <a:r>
              <a:rPr lang="en-US" dirty="0">
                <a:hlinkClick r:id="rId2"/>
              </a:rPr>
              <a:t>http://</a:t>
            </a:r>
            <a:r>
              <a:rPr lang="en-US" dirty="0" smtClean="0">
                <a:hlinkClick r:id="rId2"/>
              </a:rPr>
              <a:t>www.memphis.edu/socialwork/undergraduate/index.php</a:t>
            </a:r>
            <a:endParaRPr lang="en-US" dirty="0" smtClean="0"/>
          </a:p>
          <a:p>
            <a:r>
              <a:rPr lang="en-US" dirty="0" smtClean="0"/>
              <a:t>Field Forms</a:t>
            </a:r>
            <a:endParaRPr lang="en-US" dirty="0"/>
          </a:p>
        </p:txBody>
      </p:sp>
      <p:sp>
        <p:nvSpPr>
          <p:cNvPr id="5" name="Content Placeholder 4"/>
          <p:cNvSpPr>
            <a:spLocks noGrp="1"/>
          </p:cNvSpPr>
          <p:nvPr>
            <p:ph sz="quarter" idx="4294967295"/>
          </p:nvPr>
        </p:nvSpPr>
        <p:spPr>
          <a:xfrm>
            <a:off x="4645151" y="1637852"/>
            <a:ext cx="3803904" cy="3877056"/>
          </a:xfrm>
          <a:prstGeom prst="rect">
            <a:avLst/>
          </a:prstGeom>
        </p:spPr>
        <p:txBody>
          <a:bodyPr>
            <a:normAutofit fontScale="92500"/>
          </a:bodyPr>
          <a:lstStyle/>
          <a:p>
            <a:r>
              <a:rPr lang="en-US" dirty="0" smtClean="0"/>
              <a:t>Purpose of Field Placement</a:t>
            </a:r>
          </a:p>
          <a:p>
            <a:r>
              <a:rPr lang="en-US" dirty="0" smtClean="0"/>
              <a:t>Opportunity to test, through practical experience, the knowledge and skills acquired in academic courses.</a:t>
            </a:r>
          </a:p>
          <a:p>
            <a:endParaRPr lang="en-US" dirty="0"/>
          </a:p>
        </p:txBody>
      </p:sp>
    </p:spTree>
    <p:extLst>
      <p:ext uri="{BB962C8B-B14F-4D97-AF65-F5344CB8AC3E}">
        <p14:creationId xmlns:p14="http://schemas.microsoft.com/office/powerpoint/2010/main" val="3971574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Field Placement Procedures</a:t>
            </a:r>
            <a:endParaRPr lang="en-US" sz="4000" dirty="0"/>
          </a:p>
        </p:txBody>
      </p:sp>
      <p:sp>
        <p:nvSpPr>
          <p:cNvPr id="3" name="Content Placeholder 2"/>
          <p:cNvSpPr>
            <a:spLocks noGrp="1"/>
          </p:cNvSpPr>
          <p:nvPr>
            <p:ph sz="quarter" idx="4294967295"/>
          </p:nvPr>
        </p:nvSpPr>
        <p:spPr>
          <a:xfrm>
            <a:off x="685800" y="1443636"/>
            <a:ext cx="3803904" cy="3877056"/>
          </a:xfrm>
          <a:prstGeom prst="rect">
            <a:avLst/>
          </a:prstGeom>
        </p:spPr>
        <p:txBody>
          <a:bodyPr>
            <a:normAutofit fontScale="92500" lnSpcReduction="20000"/>
          </a:bodyPr>
          <a:lstStyle/>
          <a:p>
            <a:r>
              <a:rPr lang="en-US" dirty="0" smtClean="0"/>
              <a:t>After completing all 2000 &amp; 3000 level required SWRK courses:</a:t>
            </a:r>
          </a:p>
          <a:p>
            <a:r>
              <a:rPr lang="en-US" dirty="0" smtClean="0"/>
              <a:t>Mandatory: Attend Field Forum during semester prior to start of field. * Receive Field packet.</a:t>
            </a:r>
          </a:p>
          <a:p>
            <a:endParaRPr lang="en-US" dirty="0" smtClean="0"/>
          </a:p>
          <a:p>
            <a:endParaRPr lang="en-US" dirty="0"/>
          </a:p>
        </p:txBody>
      </p:sp>
      <p:sp>
        <p:nvSpPr>
          <p:cNvPr id="4" name="Content Placeholder 3"/>
          <p:cNvSpPr>
            <a:spLocks noGrp="1"/>
          </p:cNvSpPr>
          <p:nvPr>
            <p:ph sz="quarter" idx="4294967295"/>
          </p:nvPr>
        </p:nvSpPr>
        <p:spPr>
          <a:xfrm>
            <a:off x="4645151" y="2240280"/>
            <a:ext cx="3803904" cy="3877056"/>
          </a:xfrm>
          <a:prstGeom prst="rect">
            <a:avLst/>
          </a:prstGeom>
        </p:spPr>
        <p:txBody>
          <a:bodyPr>
            <a:normAutofit fontScale="25000" lnSpcReduction="20000"/>
          </a:bodyPr>
          <a:lstStyle/>
          <a:p>
            <a:pPr lvl="0"/>
            <a:r>
              <a:rPr lang="en-US" sz="6000" dirty="0"/>
              <a:t>Schedule an appointment via </a:t>
            </a:r>
            <a:r>
              <a:rPr lang="en-US" sz="6000" dirty="0" smtClean="0"/>
              <a:t>CAMPUS to </a:t>
            </a:r>
            <a:r>
              <a:rPr lang="en-US" sz="6000" dirty="0"/>
              <a:t>meet with Prof. </a:t>
            </a:r>
            <a:r>
              <a:rPr lang="en-US" sz="6000" dirty="0" smtClean="0"/>
              <a:t>Anderson </a:t>
            </a:r>
            <a:r>
              <a:rPr lang="en-US" sz="6000" dirty="0"/>
              <a:t>regarding potential field placement assignment</a:t>
            </a:r>
          </a:p>
          <a:p>
            <a:pPr lvl="0"/>
            <a:r>
              <a:rPr lang="en-US" sz="6000" dirty="0"/>
              <a:t>Upon receiving potential assignment, contact agency </a:t>
            </a:r>
            <a:r>
              <a:rPr lang="en-US" sz="6000" i="1" dirty="0"/>
              <a:t>within 2 business days</a:t>
            </a:r>
            <a:r>
              <a:rPr lang="en-US" sz="6000" dirty="0"/>
              <a:t> to schedule an interview</a:t>
            </a:r>
          </a:p>
          <a:p>
            <a:pPr lvl="0"/>
            <a:r>
              <a:rPr lang="en-US" sz="6000" dirty="0"/>
              <a:t>Following your interview,  complete and return the “Student Response to the Interview” form; the agency will complete and return the “Agency Response to the Interview” form</a:t>
            </a:r>
          </a:p>
          <a:p>
            <a:pPr lvl="0"/>
            <a:r>
              <a:rPr lang="en-US" sz="6000" dirty="0"/>
              <a:t>Purchase your NASW student membership and liability insurance – provide a copy of your liability insurance to Prof. </a:t>
            </a:r>
            <a:r>
              <a:rPr lang="en-US" sz="6000" dirty="0" smtClean="0"/>
              <a:t>Anderson </a:t>
            </a:r>
            <a:r>
              <a:rPr lang="en-US" sz="6000" dirty="0"/>
              <a:t>(</a:t>
            </a:r>
            <a:r>
              <a:rPr lang="en-US" sz="6000" i="1" dirty="0"/>
              <a:t>you cannot begin your internship until Prof. </a:t>
            </a:r>
            <a:r>
              <a:rPr lang="en-US" sz="6000" i="1" dirty="0" smtClean="0"/>
              <a:t>Anderson </a:t>
            </a:r>
            <a:r>
              <a:rPr lang="en-US" sz="6000" i="1" dirty="0"/>
              <a:t>has received a copy of your liability insurance</a:t>
            </a:r>
            <a:r>
              <a:rPr lang="en-US" sz="6000" dirty="0" smtClean="0"/>
              <a:t>) </a:t>
            </a:r>
            <a:endParaRPr lang="en-US" sz="6000" dirty="0"/>
          </a:p>
          <a:p>
            <a:pPr lvl="0"/>
            <a:r>
              <a:rPr lang="en-US" sz="6000" dirty="0"/>
              <a:t>Attend Field </a:t>
            </a:r>
            <a:r>
              <a:rPr lang="en-US" sz="6000" dirty="0" smtClean="0"/>
              <a:t>Orientation</a:t>
            </a:r>
            <a:endParaRPr lang="en-US" sz="6000" dirty="0"/>
          </a:p>
          <a:p>
            <a:endParaRPr lang="en-US" dirty="0"/>
          </a:p>
        </p:txBody>
      </p:sp>
    </p:spTree>
    <p:extLst>
      <p:ext uri="{BB962C8B-B14F-4D97-AF65-F5344CB8AC3E}">
        <p14:creationId xmlns:p14="http://schemas.microsoft.com/office/powerpoint/2010/main" val="1740566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65825" y="1198485"/>
            <a:ext cx="5859262" cy="584775"/>
          </a:xfrm>
          <a:prstGeom prst="rect">
            <a:avLst/>
          </a:prstGeom>
          <a:noFill/>
        </p:spPr>
        <p:txBody>
          <a:bodyPr wrap="square" rtlCol="0">
            <a:spAutoFit/>
          </a:bodyPr>
          <a:lstStyle/>
          <a:p>
            <a:r>
              <a:rPr lang="en-US" sz="3200" b="1" u="sng" dirty="0" smtClean="0"/>
              <a:t>Purpose of the Seminar</a:t>
            </a:r>
            <a:endParaRPr lang="en-US" sz="3200" b="1" u="sng" dirty="0"/>
          </a:p>
        </p:txBody>
      </p:sp>
      <p:sp>
        <p:nvSpPr>
          <p:cNvPr id="6" name="TextBox 5"/>
          <p:cNvSpPr txBox="1"/>
          <p:nvPr/>
        </p:nvSpPr>
        <p:spPr>
          <a:xfrm>
            <a:off x="591127" y="2161309"/>
            <a:ext cx="733367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Review of Social Work programming</a:t>
            </a:r>
          </a:p>
          <a:p>
            <a:pPr marL="742950" lvl="1" indent="-285750">
              <a:buFont typeface="Arial" panose="020B0604020202020204" pitchFamily="34" charset="0"/>
              <a:buChar char="•"/>
            </a:pPr>
            <a:r>
              <a:rPr lang="en-US" sz="2400" dirty="0" smtClean="0"/>
              <a:t>Overview of the curriculum and field practice</a:t>
            </a:r>
          </a:p>
          <a:p>
            <a:pPr marL="285750" indent="-285750">
              <a:buFont typeface="Arial" panose="020B0604020202020204" pitchFamily="34" charset="0"/>
              <a:buChar char="•"/>
            </a:pPr>
            <a:r>
              <a:rPr lang="en-US" sz="2400" dirty="0" smtClean="0"/>
              <a:t>Review Social Work Campus Supportive Services</a:t>
            </a:r>
          </a:p>
          <a:p>
            <a:pPr marL="285750" indent="-285750">
              <a:buFont typeface="Arial" panose="020B0604020202020204" pitchFamily="34" charset="0"/>
              <a:buChar char="•"/>
            </a:pPr>
            <a:r>
              <a:rPr lang="en-US" sz="2400" dirty="0" smtClean="0"/>
              <a:t>Discuss the profession of Social Work</a:t>
            </a:r>
          </a:p>
          <a:p>
            <a:pPr marL="285750" indent="-285750">
              <a:buFont typeface="Arial" panose="020B0604020202020204" pitchFamily="34" charset="0"/>
              <a:buChar char="•"/>
            </a:pPr>
            <a:r>
              <a:rPr lang="en-US" sz="2400" dirty="0" smtClean="0"/>
              <a:t>Answer questions about our programming and the field of </a:t>
            </a:r>
            <a:r>
              <a:rPr lang="en-US" sz="2400" dirty="0"/>
              <a:t>S</a:t>
            </a:r>
            <a:r>
              <a:rPr lang="en-US" sz="2400" dirty="0" smtClean="0"/>
              <a:t>ocial Work</a:t>
            </a:r>
          </a:p>
          <a:p>
            <a:r>
              <a:rPr lang="en-US" sz="2400" dirty="0" smtClean="0"/>
              <a:t/>
            </a:r>
            <a:br>
              <a:rPr lang="en-US" sz="2400" dirty="0" smtClean="0"/>
            </a:br>
            <a:endParaRPr lang="en-US" sz="2400" dirty="0"/>
          </a:p>
        </p:txBody>
      </p:sp>
    </p:spTree>
    <p:extLst>
      <p:ext uri="{BB962C8B-B14F-4D97-AF65-F5344CB8AC3E}">
        <p14:creationId xmlns:p14="http://schemas.microsoft.com/office/powerpoint/2010/main" val="1071968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40000" lnSpcReduction="20000"/>
          </a:bodyPr>
          <a:lstStyle/>
          <a:p>
            <a:pPr marL="0" indent="0">
              <a:buFontTx/>
              <a:buNone/>
              <a:defRPr/>
            </a:pPr>
            <a:r>
              <a:rPr lang="en-US" b="1" dirty="0"/>
              <a:t>NASW</a:t>
            </a:r>
          </a:p>
          <a:p>
            <a:pPr marL="0" indent="0">
              <a:buFontTx/>
              <a:buNone/>
              <a:defRPr/>
            </a:pPr>
            <a:r>
              <a:rPr lang="en-US" u="sng" dirty="0">
                <a:hlinkClick r:id="rId2"/>
              </a:rPr>
              <a:t>www.socialworkers.org</a:t>
            </a:r>
            <a:endParaRPr lang="en-US" dirty="0"/>
          </a:p>
          <a:p>
            <a:pPr marL="0" indent="0">
              <a:buFontTx/>
              <a:buNone/>
              <a:defRPr/>
            </a:pPr>
            <a:r>
              <a:rPr lang="en-US" dirty="0" err="1"/>
              <a:t>Ph</a:t>
            </a:r>
            <a:r>
              <a:rPr lang="en-US" dirty="0"/>
              <a:t>: 800-742-4089 or 202-408-8600</a:t>
            </a:r>
          </a:p>
          <a:p>
            <a:pPr marL="0" indent="0">
              <a:buFontTx/>
              <a:buNone/>
              <a:defRPr/>
            </a:pPr>
            <a:r>
              <a:rPr lang="en-US" dirty="0"/>
              <a:t>Student membership costs </a:t>
            </a:r>
            <a:r>
              <a:rPr lang="en-US" dirty="0" smtClean="0"/>
              <a:t>$57</a:t>
            </a:r>
            <a:endParaRPr lang="en-US" dirty="0"/>
          </a:p>
          <a:p>
            <a:pPr marL="0" indent="0">
              <a:buFontTx/>
              <a:buNone/>
              <a:defRPr/>
            </a:pPr>
            <a:r>
              <a:rPr lang="en-US" dirty="0"/>
              <a:t> </a:t>
            </a:r>
          </a:p>
          <a:p>
            <a:pPr marL="0" indent="0">
              <a:buFontTx/>
              <a:buNone/>
              <a:defRPr/>
            </a:pPr>
            <a:r>
              <a:rPr lang="en-US" b="1" dirty="0"/>
              <a:t>Liability Insurance Coverage</a:t>
            </a:r>
          </a:p>
          <a:p>
            <a:pPr marL="0" indent="0">
              <a:buFontTx/>
              <a:buNone/>
              <a:defRPr/>
            </a:pPr>
            <a:r>
              <a:rPr lang="en-US" dirty="0"/>
              <a:t>In order to begin field placement, the student must purchase liability insurance coverage. The minimum coverage to be purchased is the 1,000,000/5,000,000 option. The student must provide a copy of his/her certificate of coverage to the Director of Field Placement, verifying that the insurance is in place before the student can engage in any field activities. </a:t>
            </a:r>
          </a:p>
          <a:p>
            <a:pPr marL="0" indent="0">
              <a:buFontTx/>
              <a:buNone/>
              <a:defRPr/>
            </a:pPr>
            <a:r>
              <a:rPr lang="en-US" dirty="0"/>
              <a:t>Since the student is also required to join NASW, the professional organization for social workers, it is likely most cost effective for the student to purchase the liability insurance through the company contracted with NASW to provide such coverage. That company is:</a:t>
            </a:r>
          </a:p>
          <a:p>
            <a:pPr marL="0" indent="0">
              <a:buFontTx/>
              <a:buNone/>
              <a:defRPr/>
            </a:pPr>
            <a:r>
              <a:rPr lang="en-US" dirty="0"/>
              <a:t>The NASW has now formed their own malpractice insurance group called the NASW Risk Retention Group or RRG. To obtain liability insurance, please follow the following steps:</a:t>
            </a:r>
          </a:p>
          <a:p>
            <a:pPr marL="0" indent="0">
              <a:buFontTx/>
              <a:buNone/>
              <a:defRPr/>
            </a:pPr>
            <a:r>
              <a:rPr lang="en-US" dirty="0"/>
              <a:t> </a:t>
            </a:r>
          </a:p>
          <a:p>
            <a:pPr marL="0" indent="0">
              <a:buFontTx/>
              <a:buNone/>
              <a:defRPr/>
            </a:pPr>
            <a:r>
              <a:rPr lang="en-US" dirty="0"/>
              <a:t>1.	Purchase a student membership from NASW - www.socialworkers.org </a:t>
            </a:r>
          </a:p>
          <a:p>
            <a:pPr marL="0" indent="0">
              <a:buFontTx/>
              <a:buNone/>
              <a:defRPr/>
            </a:pPr>
            <a:r>
              <a:rPr lang="en-US" dirty="0"/>
              <a:t>2.	Go to www.naswasi.cphins.com</a:t>
            </a:r>
          </a:p>
          <a:p>
            <a:pPr marL="0" indent="0">
              <a:buFontTx/>
              <a:buNone/>
              <a:defRPr/>
            </a:pPr>
            <a:r>
              <a:rPr lang="en-US" dirty="0"/>
              <a:t>3.	Select apply online and follow the directions</a:t>
            </a:r>
          </a:p>
          <a:p>
            <a:pPr marL="0" indent="0">
              <a:buFontTx/>
              <a:buNone/>
              <a:defRPr/>
            </a:pPr>
            <a:r>
              <a:rPr lang="en-US" dirty="0"/>
              <a:t>4.	Please call 1-855-385-2160 if you have questions or encounter difficulty with the online process</a:t>
            </a:r>
          </a:p>
          <a:p>
            <a:pPr marL="0" indent="0">
              <a:buFontTx/>
              <a:buNone/>
              <a:defRPr/>
            </a:pPr>
            <a:r>
              <a:rPr lang="en-US" dirty="0"/>
              <a:t> </a:t>
            </a:r>
          </a:p>
          <a:p>
            <a:pPr marL="0" indent="0">
              <a:buFontTx/>
              <a:buNone/>
              <a:defRPr/>
            </a:pPr>
            <a:r>
              <a:rPr lang="en-US" dirty="0"/>
              <a:t>The NASW offers only one option for students, the 1,000,000/5,000,000 option and it costs $15 for a one-year membership. This is much cheaper than the previous rate.</a:t>
            </a:r>
          </a:p>
          <a:p>
            <a:pPr marL="0" indent="0">
              <a:buFontTx/>
              <a:buNone/>
              <a:defRPr/>
            </a:pPr>
            <a:endParaRPr lang="en-US" dirty="0"/>
          </a:p>
          <a:p>
            <a:endParaRPr lang="en-US" dirty="0"/>
          </a:p>
        </p:txBody>
      </p:sp>
      <p:sp>
        <p:nvSpPr>
          <p:cNvPr id="2" name="Title 1"/>
          <p:cNvSpPr>
            <a:spLocks noGrp="1"/>
          </p:cNvSpPr>
          <p:nvPr>
            <p:ph type="title"/>
          </p:nvPr>
        </p:nvSpPr>
        <p:spPr/>
        <p:txBody>
          <a:bodyPr/>
          <a:lstStyle/>
          <a:p>
            <a:r>
              <a:rPr lang="en-US" sz="4000" dirty="0" smtClean="0"/>
              <a:t>NASW &amp; Liability Insurance</a:t>
            </a:r>
            <a:endParaRPr lang="en-US" sz="4000" dirty="0"/>
          </a:p>
        </p:txBody>
      </p:sp>
    </p:spTree>
    <p:extLst>
      <p:ext uri="{BB962C8B-B14F-4D97-AF65-F5344CB8AC3E}">
        <p14:creationId xmlns:p14="http://schemas.microsoft.com/office/powerpoint/2010/main" val="3492274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3058" y="2523781"/>
            <a:ext cx="5335480" cy="1077218"/>
          </a:xfrm>
          <a:prstGeom prst="rect">
            <a:avLst/>
          </a:prstGeom>
          <a:noFill/>
        </p:spPr>
        <p:txBody>
          <a:bodyPr wrap="square" rtlCol="0">
            <a:spAutoFit/>
          </a:bodyPr>
          <a:lstStyle/>
          <a:p>
            <a:r>
              <a:rPr lang="en-US" sz="3200" dirty="0" smtClean="0">
                <a:solidFill>
                  <a:schemeClr val="bg1"/>
                </a:solidFill>
              </a:rPr>
              <a:t>MSW Program</a:t>
            </a:r>
          </a:p>
          <a:p>
            <a:endParaRPr lang="en-US" sz="3200" dirty="0">
              <a:solidFill>
                <a:schemeClr val="bg1"/>
              </a:solidFill>
            </a:endParaRPr>
          </a:p>
        </p:txBody>
      </p:sp>
      <p:sp>
        <p:nvSpPr>
          <p:cNvPr id="5" name="TextBox 4"/>
          <p:cNvSpPr txBox="1"/>
          <p:nvPr/>
        </p:nvSpPr>
        <p:spPr>
          <a:xfrm>
            <a:off x="3542190" y="4385569"/>
            <a:ext cx="4820575" cy="646331"/>
          </a:xfrm>
          <a:prstGeom prst="rect">
            <a:avLst/>
          </a:prstGeom>
          <a:noFill/>
        </p:spPr>
        <p:txBody>
          <a:bodyPr wrap="square" rtlCol="0">
            <a:spAutoFit/>
          </a:bodyPr>
          <a:lstStyle/>
          <a:p>
            <a:r>
              <a:rPr lang="en-US" dirty="0" smtClean="0"/>
              <a:t>Dr. Susan Neely-Barnes</a:t>
            </a:r>
          </a:p>
          <a:p>
            <a:r>
              <a:rPr lang="en-US" dirty="0" smtClean="0"/>
              <a:t>MSW Program Coordinator</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806" y="2311400"/>
            <a:ext cx="20288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558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continue on to the MSW program?</a:t>
            </a:r>
            <a:endParaRPr lang="en-US" dirty="0"/>
          </a:p>
        </p:txBody>
      </p:sp>
      <p:sp>
        <p:nvSpPr>
          <p:cNvPr id="3" name="Content Placeholder 2"/>
          <p:cNvSpPr>
            <a:spLocks noGrp="1"/>
          </p:cNvSpPr>
          <p:nvPr>
            <p:ph idx="1"/>
          </p:nvPr>
        </p:nvSpPr>
        <p:spPr/>
        <p:txBody>
          <a:bodyPr/>
          <a:lstStyle/>
          <a:p>
            <a:r>
              <a:rPr lang="en-US" dirty="0" smtClean="0">
                <a:hlinkClick r:id="rId2"/>
              </a:rPr>
              <a:t>Advanced Standing: Just 3 semesters to obtain an MSW </a:t>
            </a:r>
            <a:endParaRPr lang="en-US" dirty="0" smtClean="0"/>
          </a:p>
          <a:p>
            <a:r>
              <a:rPr lang="en-US" dirty="0" smtClean="0"/>
              <a:t>Or </a:t>
            </a:r>
            <a:r>
              <a:rPr lang="en-US" dirty="0" smtClean="0">
                <a:hlinkClick r:id="rId3"/>
              </a:rPr>
              <a:t>Part-Time Advanced Standing: 2 years Part-Time School</a:t>
            </a:r>
            <a:endParaRPr lang="en-US" dirty="0" smtClean="0"/>
          </a:p>
          <a:p>
            <a:r>
              <a:rPr lang="en-US" dirty="0" smtClean="0"/>
              <a:t>Regular </a:t>
            </a:r>
            <a:r>
              <a:rPr lang="en-US" dirty="0" smtClean="0">
                <a:hlinkClick r:id="rId4"/>
              </a:rPr>
              <a:t>Full-Time</a:t>
            </a:r>
            <a:r>
              <a:rPr lang="en-US" dirty="0" smtClean="0"/>
              <a:t>, </a:t>
            </a:r>
            <a:r>
              <a:rPr lang="en-US" dirty="0" smtClean="0">
                <a:hlinkClick r:id="rId5"/>
              </a:rPr>
              <a:t>Part-Time, and Distance Education Options</a:t>
            </a:r>
            <a:endParaRPr lang="en-US" dirty="0" smtClean="0"/>
          </a:p>
          <a:p>
            <a:r>
              <a:rPr lang="en-US" dirty="0" smtClean="0"/>
              <a:t>Advanced study in working with Children, Youth &amp; Families or Adults and Families</a:t>
            </a:r>
            <a:endParaRPr lang="en-US" dirty="0"/>
          </a:p>
        </p:txBody>
      </p:sp>
    </p:spTree>
    <p:extLst>
      <p:ext uri="{BB962C8B-B14F-4D97-AF65-F5344CB8AC3E}">
        <p14:creationId xmlns:p14="http://schemas.microsoft.com/office/powerpoint/2010/main" val="947006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Standing Eligibility</a:t>
            </a:r>
            <a:endParaRPr lang="en-US" dirty="0"/>
          </a:p>
        </p:txBody>
      </p:sp>
      <p:sp>
        <p:nvSpPr>
          <p:cNvPr id="3" name="Content Placeholder 2"/>
          <p:cNvSpPr>
            <a:spLocks noGrp="1"/>
          </p:cNvSpPr>
          <p:nvPr>
            <p:ph idx="1"/>
          </p:nvPr>
        </p:nvSpPr>
        <p:spPr/>
        <p:txBody>
          <a:bodyPr/>
          <a:lstStyle/>
          <a:p>
            <a:r>
              <a:rPr lang="en-US" dirty="0" smtClean="0"/>
              <a:t>Overall GPA of 3.0</a:t>
            </a:r>
          </a:p>
          <a:p>
            <a:r>
              <a:rPr lang="en-US" dirty="0" smtClean="0"/>
              <a:t>GPA of 3.3 in Social Work courses</a:t>
            </a:r>
          </a:p>
          <a:p>
            <a:r>
              <a:rPr lang="en-US" dirty="0" smtClean="0"/>
              <a:t>Graduate from CSWE accredited bachelor program in the last 5 years.</a:t>
            </a:r>
            <a:endParaRPr lang="en-US" dirty="0"/>
          </a:p>
        </p:txBody>
      </p:sp>
    </p:spTree>
    <p:extLst>
      <p:ext uri="{BB962C8B-B14F-4D97-AF65-F5344CB8AC3E}">
        <p14:creationId xmlns:p14="http://schemas.microsoft.com/office/powerpoint/2010/main" val="3442891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www.memphis.edu/socialwork/graduate/deadlines.php</a:t>
            </a:r>
            <a:endParaRPr lang="en-US" dirty="0" smtClean="0"/>
          </a:p>
          <a:p>
            <a:r>
              <a:rPr lang="en-US" dirty="0" smtClean="0"/>
              <a:t>Apply to Graduate School ($35)</a:t>
            </a:r>
          </a:p>
          <a:p>
            <a:r>
              <a:rPr lang="en-US" dirty="0" smtClean="0"/>
              <a:t>Take the GRE</a:t>
            </a:r>
          </a:p>
          <a:p>
            <a:r>
              <a:rPr lang="en-US" dirty="0" smtClean="0"/>
              <a:t>Submit your transcripts (automatically done for you, if your transcript is from UofM, free)</a:t>
            </a:r>
          </a:p>
          <a:p>
            <a:r>
              <a:rPr lang="en-US" dirty="0" smtClean="0"/>
              <a:t>Apply to MSW Program</a:t>
            </a:r>
          </a:p>
        </p:txBody>
      </p:sp>
    </p:spTree>
    <p:extLst>
      <p:ext uri="{BB962C8B-B14F-4D97-AF65-F5344CB8AC3E}">
        <p14:creationId xmlns:p14="http://schemas.microsoft.com/office/powerpoint/2010/main" val="1175629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MSW program application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Current </a:t>
            </a:r>
            <a:r>
              <a:rPr lang="en-US" dirty="0"/>
              <a:t>Resume. Include all paid and non-paid social work experience.</a:t>
            </a:r>
          </a:p>
          <a:p>
            <a:r>
              <a:rPr lang="en-US" dirty="0" smtClean="0"/>
              <a:t>Three </a:t>
            </a:r>
            <a:r>
              <a:rPr lang="en-US" dirty="0"/>
              <a:t>Letters of Recommendation. You may submit a social work recommendation form in lieu of the letter.</a:t>
            </a:r>
          </a:p>
          <a:p>
            <a:r>
              <a:rPr lang="en-US" dirty="0" smtClean="0"/>
              <a:t>Professional </a:t>
            </a:r>
            <a:r>
              <a:rPr lang="en-US" dirty="0"/>
              <a:t>Goal Statement. Answer the following questions (maximum 2 pages for each question</a:t>
            </a:r>
            <a:r>
              <a:rPr lang="en-US" dirty="0" smtClean="0"/>
              <a:t>):</a:t>
            </a:r>
            <a:endParaRPr lang="en-US" dirty="0"/>
          </a:p>
          <a:p>
            <a:pPr marL="342900" lvl="1" indent="0">
              <a:buNone/>
            </a:pPr>
            <a:r>
              <a:rPr lang="en-US" dirty="0"/>
              <a:t>-Choose and describe a current social problem. How can social workers address this problem? What are the ethical considerations that must be kept in mind in addressing this issue?</a:t>
            </a:r>
          </a:p>
          <a:p>
            <a:pPr marL="342900" lvl="1" indent="0">
              <a:buNone/>
            </a:pPr>
            <a:r>
              <a:rPr lang="en-US" dirty="0" smtClean="0"/>
              <a:t>-</a:t>
            </a:r>
            <a:r>
              <a:rPr lang="en-US" dirty="0"/>
              <a:t>What significant life experiences or circumstances have influenced the development of your interest in social work? What are your social work related career goals? If you have trained or worked in another field, why are you considering changing your career?</a:t>
            </a:r>
          </a:p>
        </p:txBody>
      </p:sp>
    </p:spTree>
    <p:extLst>
      <p:ext uri="{BB962C8B-B14F-4D97-AF65-F5344CB8AC3E}">
        <p14:creationId xmlns:p14="http://schemas.microsoft.com/office/powerpoint/2010/main" val="2382019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 details: how to register</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The University of Memphis</a:t>
            </a:r>
            <a:br>
              <a:rPr lang="en-US" dirty="0"/>
            </a:br>
            <a:r>
              <a:rPr lang="en-US" dirty="0" err="1"/>
              <a:t>Prometric</a:t>
            </a:r>
            <a:r>
              <a:rPr lang="en-US" dirty="0"/>
              <a:t> Center</a:t>
            </a:r>
            <a:br>
              <a:rPr lang="en-US" dirty="0"/>
            </a:br>
            <a:r>
              <a:rPr lang="en-US" dirty="0"/>
              <a:t>111C </a:t>
            </a:r>
            <a:r>
              <a:rPr lang="en-US" dirty="0" err="1"/>
              <a:t>Brister</a:t>
            </a:r>
            <a:r>
              <a:rPr lang="en-US" dirty="0"/>
              <a:t> Hall</a:t>
            </a:r>
            <a:br>
              <a:rPr lang="en-US" dirty="0"/>
            </a:br>
            <a:r>
              <a:rPr lang="en-US" dirty="0"/>
              <a:t>Phone: </a:t>
            </a:r>
            <a:r>
              <a:rPr lang="en-US" dirty="0" smtClean="0"/>
              <a:t>901-678-1457</a:t>
            </a:r>
          </a:p>
          <a:p>
            <a:r>
              <a:rPr lang="en-US" dirty="0" smtClean="0"/>
              <a:t>Or </a:t>
            </a:r>
            <a:r>
              <a:rPr lang="en-US" dirty="0"/>
              <a:t>Online at </a:t>
            </a:r>
            <a:r>
              <a:rPr lang="en-US" dirty="0">
                <a:hlinkClick r:id="rId2" tooltip="ETS Website"/>
              </a:rPr>
              <a:t>http://www.ets.org/gre/</a:t>
            </a:r>
            <a:endParaRPr lang="en-US" dirty="0"/>
          </a:p>
          <a:p>
            <a:pPr marL="0" indent="0">
              <a:buNone/>
            </a:pPr>
            <a:r>
              <a:rPr lang="en-US" dirty="0" smtClean="0"/>
              <a:t>	</a:t>
            </a:r>
          </a:p>
          <a:p>
            <a:r>
              <a:rPr lang="en-US" dirty="0" smtClean="0"/>
              <a:t>Have </a:t>
            </a:r>
            <a:r>
              <a:rPr lang="en-US" dirty="0"/>
              <a:t>your GRE scores sent to</a:t>
            </a:r>
          </a:p>
          <a:p>
            <a:pPr marL="685800" lvl="2" indent="0">
              <a:buNone/>
            </a:pPr>
            <a:r>
              <a:rPr lang="en-US" dirty="0" smtClean="0"/>
              <a:t>Graduate </a:t>
            </a:r>
            <a:r>
              <a:rPr lang="en-US" dirty="0"/>
              <a:t>Admissions</a:t>
            </a:r>
            <a:br>
              <a:rPr lang="en-US" dirty="0"/>
            </a:br>
            <a:r>
              <a:rPr lang="en-US" dirty="0"/>
              <a:t>The University of Memphis</a:t>
            </a:r>
            <a:br>
              <a:rPr lang="en-US" dirty="0"/>
            </a:br>
            <a:r>
              <a:rPr lang="en-US" dirty="0"/>
              <a:t>101 Wilder Tower</a:t>
            </a:r>
            <a:br>
              <a:rPr lang="en-US" dirty="0"/>
            </a:br>
            <a:r>
              <a:rPr lang="en-US" dirty="0"/>
              <a:t>Memphis, TN </a:t>
            </a:r>
            <a:r>
              <a:rPr lang="en-US" dirty="0" smtClean="0"/>
              <a:t>38152-3520</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Take the exam by December of the academic year you plan to graduate</a:t>
            </a:r>
          </a:p>
        </p:txBody>
      </p:sp>
    </p:spTree>
    <p:extLst>
      <p:ext uri="{BB962C8B-B14F-4D97-AF65-F5344CB8AC3E}">
        <p14:creationId xmlns:p14="http://schemas.microsoft.com/office/powerpoint/2010/main" val="134392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 Fee Reduction Certificate</a:t>
            </a:r>
            <a:endParaRPr lang="en-US" dirty="0"/>
          </a:p>
        </p:txBody>
      </p:sp>
      <p:sp>
        <p:nvSpPr>
          <p:cNvPr id="3" name="Content Placeholder 2"/>
          <p:cNvSpPr>
            <a:spLocks noGrp="1"/>
          </p:cNvSpPr>
          <p:nvPr>
            <p:ph idx="1"/>
          </p:nvPr>
        </p:nvSpPr>
        <p:spPr/>
        <p:txBody>
          <a:bodyPr/>
          <a:lstStyle/>
          <a:p>
            <a:r>
              <a:rPr lang="en-US" dirty="0" smtClean="0"/>
              <a:t>50% of fee waived ($97.50)</a:t>
            </a:r>
          </a:p>
          <a:p>
            <a:r>
              <a:rPr lang="en-US" dirty="0" smtClean="0"/>
              <a:t>Financial Aid Office, 103 Wilder Tower</a:t>
            </a:r>
          </a:p>
          <a:p>
            <a:r>
              <a:rPr lang="en-US" dirty="0" smtClean="0"/>
              <a:t>Must have completed FAFSA</a:t>
            </a:r>
          </a:p>
          <a:p>
            <a:r>
              <a:rPr lang="en-US" dirty="0">
                <a:hlinkClick r:id="rId2"/>
              </a:rPr>
              <a:t>http://</a:t>
            </a:r>
            <a:r>
              <a:rPr lang="en-US" dirty="0" smtClean="0">
                <a:hlinkClick r:id="rId2"/>
              </a:rPr>
              <a:t>www.ets.org/gre/revised_general/about/fees/reductions</a:t>
            </a:r>
            <a:endParaRPr lang="en-US" dirty="0" smtClean="0"/>
          </a:p>
          <a:p>
            <a:r>
              <a:rPr lang="en-US" dirty="0">
                <a:hlinkClick r:id="rId3"/>
              </a:rPr>
              <a:t>http</a:t>
            </a:r>
            <a:r>
              <a:rPr lang="en-US">
                <a:hlinkClick r:id="rId3"/>
              </a:rPr>
              <a:t>://</a:t>
            </a:r>
            <a:r>
              <a:rPr lang="en-US" smtClean="0">
                <a:hlinkClick r:id="rId3"/>
              </a:rPr>
              <a:t>www.memphis.edu/financialaid/pdfs/grefeereductionrequest.pdf</a:t>
            </a:r>
            <a:endParaRPr lang="en-US" dirty="0" smtClean="0"/>
          </a:p>
        </p:txBody>
      </p:sp>
    </p:spTree>
    <p:extLst>
      <p:ext uri="{BB962C8B-B14F-4D97-AF65-F5344CB8AC3E}">
        <p14:creationId xmlns:p14="http://schemas.microsoft.com/office/powerpoint/2010/main" val="17052794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Cherry Malone, MSW</a:t>
            </a:r>
          </a:p>
          <a:p>
            <a:pPr marL="0" indent="0">
              <a:buNone/>
            </a:pPr>
            <a:r>
              <a:rPr lang="en-US" dirty="0" smtClean="0"/>
              <a:t>678-3515 </a:t>
            </a:r>
            <a:r>
              <a:rPr lang="en-US" dirty="0"/>
              <a:t>/ 678-2981 (fax)</a:t>
            </a:r>
          </a:p>
          <a:p>
            <a:pPr marL="0" indent="0">
              <a:buNone/>
            </a:pPr>
            <a:r>
              <a:rPr lang="en-US" dirty="0"/>
              <a:t>114 McCord Hall</a:t>
            </a:r>
          </a:p>
          <a:p>
            <a:pPr marL="0" indent="0">
              <a:buNone/>
            </a:pPr>
            <a:r>
              <a:rPr lang="en-US" dirty="0" smtClean="0">
                <a:hlinkClick r:id="rId2"/>
              </a:rPr>
              <a:t>ccmalone@memphis.edu</a:t>
            </a:r>
            <a:endParaRPr lang="en-US" dirty="0" smtClean="0"/>
          </a:p>
          <a:p>
            <a:pPr marL="0" indent="0">
              <a:buNone/>
            </a:pPr>
            <a:r>
              <a:rPr lang="en-US" dirty="0" smtClean="0"/>
              <a:t>MSW Admissions Coordinator</a:t>
            </a:r>
          </a:p>
        </p:txBody>
      </p:sp>
    </p:spTree>
    <p:extLst>
      <p:ext uri="{BB962C8B-B14F-4D97-AF65-F5344CB8AC3E}">
        <p14:creationId xmlns:p14="http://schemas.microsoft.com/office/powerpoint/2010/main" val="4282483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93058" y="2523781"/>
            <a:ext cx="5335480" cy="584775"/>
          </a:xfrm>
          <a:prstGeom prst="rect">
            <a:avLst/>
          </a:prstGeom>
          <a:noFill/>
        </p:spPr>
        <p:txBody>
          <a:bodyPr wrap="square" rtlCol="0">
            <a:spAutoFit/>
          </a:bodyPr>
          <a:lstStyle/>
          <a:p>
            <a:r>
              <a:rPr lang="en-US" sz="3200" dirty="0" smtClean="0">
                <a:solidFill>
                  <a:schemeClr val="bg1"/>
                </a:solidFill>
              </a:rPr>
              <a:t>Accreditation and Licensure</a:t>
            </a:r>
            <a:endParaRPr lang="en-US" sz="3200" dirty="0">
              <a:solidFill>
                <a:schemeClr val="bg1"/>
              </a:solidFill>
            </a:endParaRPr>
          </a:p>
        </p:txBody>
      </p:sp>
      <p:sp>
        <p:nvSpPr>
          <p:cNvPr id="5" name="TextBox 4"/>
          <p:cNvSpPr txBox="1"/>
          <p:nvPr/>
        </p:nvSpPr>
        <p:spPr>
          <a:xfrm>
            <a:off x="3418250" y="4184864"/>
            <a:ext cx="4820575" cy="1477328"/>
          </a:xfrm>
          <a:prstGeom prst="rect">
            <a:avLst/>
          </a:prstGeom>
          <a:noFill/>
        </p:spPr>
        <p:txBody>
          <a:bodyPr wrap="square" rtlCol="0">
            <a:spAutoFit/>
          </a:bodyPr>
          <a:lstStyle/>
          <a:p>
            <a:r>
              <a:rPr lang="en-US" dirty="0" smtClean="0"/>
              <a:t>Prof. Kenya Anderson</a:t>
            </a:r>
          </a:p>
          <a:p>
            <a:r>
              <a:rPr lang="en-US" dirty="0"/>
              <a:t>Board of Social Workers, </a:t>
            </a:r>
            <a:r>
              <a:rPr lang="en-US" dirty="0" smtClean="0"/>
              <a:t>West </a:t>
            </a:r>
            <a:r>
              <a:rPr lang="en-US" dirty="0"/>
              <a:t>TN </a:t>
            </a:r>
            <a:endParaRPr lang="en-US" dirty="0" smtClean="0"/>
          </a:p>
          <a:p>
            <a:r>
              <a:rPr lang="en-US" dirty="0" smtClean="0"/>
              <a:t>Licensed </a:t>
            </a:r>
            <a:r>
              <a:rPr lang="en-US" dirty="0"/>
              <a:t>Master Social Worker </a:t>
            </a:r>
            <a:endParaRPr lang="en-US" dirty="0" smtClean="0"/>
          </a:p>
          <a:p>
            <a:r>
              <a:rPr lang="en-US" dirty="0" smtClean="0"/>
              <a:t>Representative</a:t>
            </a:r>
            <a:endParaRPr lang="en-US" dirty="0"/>
          </a:p>
          <a:p>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220" y="2019935"/>
            <a:ext cx="2182813"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703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7250" y="2503503"/>
            <a:ext cx="5335480" cy="1077218"/>
          </a:xfrm>
          <a:prstGeom prst="rect">
            <a:avLst/>
          </a:prstGeom>
          <a:noFill/>
        </p:spPr>
        <p:txBody>
          <a:bodyPr wrap="square" rtlCol="0">
            <a:spAutoFit/>
          </a:bodyPr>
          <a:lstStyle/>
          <a:p>
            <a:r>
              <a:rPr lang="en-US" sz="3200" dirty="0" smtClean="0">
                <a:solidFill>
                  <a:schemeClr val="bg1"/>
                </a:solidFill>
              </a:rPr>
              <a:t>Department of Social Work</a:t>
            </a:r>
          </a:p>
          <a:p>
            <a:r>
              <a:rPr lang="en-US" sz="3200" dirty="0" smtClean="0">
                <a:solidFill>
                  <a:schemeClr val="bg1"/>
                </a:solidFill>
              </a:rPr>
              <a:t>Faculty Introductions</a:t>
            </a:r>
            <a:endParaRPr lang="en-US" sz="3200"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41" y="83125"/>
            <a:ext cx="163322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564" y="108752"/>
            <a:ext cx="152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46" y="4211782"/>
            <a:ext cx="1745674" cy="256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7"/>
          <a:stretch>
            <a:fillRect/>
          </a:stretch>
        </p:blipFill>
        <p:spPr>
          <a:xfrm>
            <a:off x="6136182" y="2056721"/>
            <a:ext cx="2028825" cy="3048000"/>
          </a:xfrm>
          <a:prstGeom prst="rect">
            <a:avLst/>
          </a:prstGeom>
        </p:spPr>
      </p:pic>
      <p:pic>
        <p:nvPicPr>
          <p:cNvPr id="7" name="Picture 6"/>
          <p:cNvPicPr>
            <a:picLocks noChangeAspect="1"/>
          </p:cNvPicPr>
          <p:nvPr/>
        </p:nvPicPr>
        <p:blipFill>
          <a:blip r:embed="rId8"/>
          <a:stretch>
            <a:fillRect/>
          </a:stretch>
        </p:blipFill>
        <p:spPr>
          <a:xfrm>
            <a:off x="2405564" y="4200412"/>
            <a:ext cx="1820356" cy="2549496"/>
          </a:xfrm>
          <a:prstGeom prst="rect">
            <a:avLst/>
          </a:prstGeom>
        </p:spPr>
      </p:pic>
      <p:pic>
        <p:nvPicPr>
          <p:cNvPr id="9" name="Picture 8"/>
          <p:cNvPicPr>
            <a:picLocks noChangeAspect="1"/>
          </p:cNvPicPr>
          <p:nvPr/>
        </p:nvPicPr>
        <p:blipFill>
          <a:blip r:embed="rId9"/>
          <a:stretch>
            <a:fillRect/>
          </a:stretch>
        </p:blipFill>
        <p:spPr>
          <a:xfrm>
            <a:off x="4225920" y="108752"/>
            <a:ext cx="1713124" cy="2394751"/>
          </a:xfrm>
          <a:prstGeom prst="rect">
            <a:avLst/>
          </a:prstGeom>
        </p:spPr>
      </p:pic>
    </p:spTree>
    <p:extLst>
      <p:ext uri="{BB962C8B-B14F-4D97-AF65-F5344CB8AC3E}">
        <p14:creationId xmlns:p14="http://schemas.microsoft.com/office/powerpoint/2010/main" val="3359535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Accreditation/ Licensure</a:t>
            </a:r>
            <a:endParaRPr lang="en-US" b="1" u="sng" dirty="0"/>
          </a:p>
        </p:txBody>
      </p:sp>
      <p:sp>
        <p:nvSpPr>
          <p:cNvPr id="3" name="Content Placeholder 2"/>
          <p:cNvSpPr>
            <a:spLocks noGrp="1"/>
          </p:cNvSpPr>
          <p:nvPr>
            <p:ph idx="1"/>
          </p:nvPr>
        </p:nvSpPr>
        <p:spPr/>
        <p:txBody>
          <a:bodyPr/>
          <a:lstStyle/>
          <a:p>
            <a:r>
              <a:rPr lang="en-US" dirty="0" smtClean="0"/>
              <a:t>Competency Evaluations</a:t>
            </a:r>
          </a:p>
          <a:p>
            <a:r>
              <a:rPr lang="en-US" dirty="0" smtClean="0"/>
              <a:t>Pathways to Licensure</a:t>
            </a:r>
          </a:p>
          <a:p>
            <a:pPr marL="457200" lvl="1" indent="0">
              <a:buNone/>
            </a:pPr>
            <a:endParaRPr lang="en-US" dirty="0"/>
          </a:p>
        </p:txBody>
      </p:sp>
    </p:spTree>
    <p:extLst>
      <p:ext uri="{BB962C8B-B14F-4D97-AF65-F5344CB8AC3E}">
        <p14:creationId xmlns:p14="http://schemas.microsoft.com/office/powerpoint/2010/main" val="533563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4294967295"/>
          </p:nvPr>
        </p:nvSpPr>
        <p:spPr>
          <a:xfrm>
            <a:off x="685800" y="2240280"/>
            <a:ext cx="3803904" cy="3877056"/>
          </a:xfrm>
          <a:prstGeom prst="rect">
            <a:avLst/>
          </a:prstGeom>
        </p:spPr>
        <p:txBody>
          <a:bodyPr/>
          <a:lstStyle/>
          <a:p>
            <a:r>
              <a:rPr lang="en-US" dirty="0" smtClean="0"/>
              <a:t>Provide brief history, composition and functions of TN Board of Social Work</a:t>
            </a:r>
          </a:p>
          <a:p>
            <a:pPr marL="0" indent="0">
              <a:buNone/>
            </a:pPr>
            <a:endParaRPr lang="en-US" dirty="0"/>
          </a:p>
        </p:txBody>
      </p:sp>
      <p:pic>
        <p:nvPicPr>
          <p:cNvPr id="2050" name="Picture 2" descr="C:\Users\kconley\AppData\Local\Microsoft\Windows\Temporary Internet Files\Content.IE5\OVNLDXGZ\icon_43498-300x300[1].pn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5118100" y="27495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18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State of TN Board of Social Work is a member of the Association of Social Work Boards</a:t>
            </a:r>
          </a:p>
          <a:p>
            <a:r>
              <a:rPr lang="en-US" dirty="0" smtClean="0"/>
              <a:t>An information forum, develops and maintains the licensing examinations.</a:t>
            </a:r>
          </a:p>
          <a:p>
            <a:pPr lvl="1"/>
            <a:r>
              <a:rPr lang="en-US" dirty="0" smtClean="0"/>
              <a:t>ASWB is composed of social work regulatory bodies in 61 jurisdictions (49 states, 10 Canadian provinces and Virgin Islands) Guam newest member. CA rejoining.</a:t>
            </a:r>
          </a:p>
          <a:p>
            <a:pPr lvl="1"/>
            <a:r>
              <a:rPr lang="en-US" dirty="0" smtClean="0"/>
              <a:t>Membership consists of state boards and provincial colleges that regulate social work practice. </a:t>
            </a:r>
          </a:p>
          <a:p>
            <a:pPr lvl="1"/>
            <a:r>
              <a:rPr lang="en-US" dirty="0" smtClean="0"/>
              <a:t>Member boards govern the association through the ASWB Delegate Assembly.</a:t>
            </a:r>
          </a:p>
          <a:p>
            <a:pPr marL="457200" lvl="1" indent="0">
              <a:buNone/>
            </a:pPr>
            <a:endParaRPr lang="en-US" dirty="0"/>
          </a:p>
        </p:txBody>
      </p:sp>
      <p:sp>
        <p:nvSpPr>
          <p:cNvPr id="2" name="Title 1"/>
          <p:cNvSpPr>
            <a:spLocks noGrp="1"/>
          </p:cNvSpPr>
          <p:nvPr>
            <p:ph type="title"/>
          </p:nvPr>
        </p:nvSpPr>
        <p:spPr/>
        <p:txBody>
          <a:bodyPr/>
          <a:lstStyle/>
          <a:p>
            <a:r>
              <a:rPr lang="en-US" dirty="0" smtClean="0"/>
              <a:t>ASWB</a:t>
            </a:r>
            <a:endParaRPr lang="en-US" dirty="0"/>
          </a:p>
        </p:txBody>
      </p:sp>
    </p:spTree>
    <p:extLst>
      <p:ext uri="{BB962C8B-B14F-4D97-AF65-F5344CB8AC3E}">
        <p14:creationId xmlns:p14="http://schemas.microsoft.com/office/powerpoint/2010/main" val="4076490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Pathway to Licensure</a:t>
            </a:r>
          </a:p>
          <a:p>
            <a:r>
              <a:rPr lang="en-US" dirty="0" smtClean="0"/>
              <a:t>Social Work Registry</a:t>
            </a:r>
          </a:p>
          <a:p>
            <a:r>
              <a:rPr lang="en-US" dirty="0" smtClean="0"/>
              <a:t>Approved Continuing Education (ACE)</a:t>
            </a:r>
          </a:p>
          <a:p>
            <a:r>
              <a:rPr lang="en-US" dirty="0" smtClean="0"/>
              <a:t>Education Meetings</a:t>
            </a:r>
          </a:p>
          <a:p>
            <a:r>
              <a:rPr lang="en-US" dirty="0" smtClean="0"/>
              <a:t>Practice Test</a:t>
            </a:r>
          </a:p>
          <a:p>
            <a:r>
              <a:rPr lang="en-US" dirty="0" smtClean="0"/>
              <a:t>Study Guides</a:t>
            </a:r>
          </a:p>
          <a:p>
            <a:r>
              <a:rPr lang="en-US" dirty="0" smtClean="0"/>
              <a:t>Online Practice Exams</a:t>
            </a:r>
          </a:p>
          <a:p>
            <a:r>
              <a:rPr lang="en-US" dirty="0" smtClean="0"/>
              <a:t>Public Protection Database </a:t>
            </a:r>
          </a:p>
          <a:p>
            <a:endParaRPr lang="en-US" dirty="0"/>
          </a:p>
        </p:txBody>
      </p:sp>
      <p:sp>
        <p:nvSpPr>
          <p:cNvPr id="2" name="Title 1"/>
          <p:cNvSpPr>
            <a:spLocks noGrp="1"/>
          </p:cNvSpPr>
          <p:nvPr>
            <p:ph type="title"/>
          </p:nvPr>
        </p:nvSpPr>
        <p:spPr/>
        <p:txBody>
          <a:bodyPr>
            <a:normAutofit fontScale="90000"/>
          </a:bodyPr>
          <a:lstStyle/>
          <a:p>
            <a:r>
              <a:rPr lang="en-US" dirty="0" smtClean="0"/>
              <a:t>ASWB:  Connecting You to the Board</a:t>
            </a:r>
            <a:endParaRPr lang="en-US" dirty="0"/>
          </a:p>
        </p:txBody>
      </p:sp>
    </p:spTree>
    <p:extLst>
      <p:ext uri="{BB962C8B-B14F-4D97-AF65-F5344CB8AC3E}">
        <p14:creationId xmlns:p14="http://schemas.microsoft.com/office/powerpoint/2010/main" val="1313523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Education:</a:t>
            </a:r>
            <a:r>
              <a:rPr lang="en-US" dirty="0" smtClean="0"/>
              <a:t> Baccalaureate Degree (CSWE Accredited Social Work Program)</a:t>
            </a:r>
          </a:p>
          <a:p>
            <a:r>
              <a:rPr lang="en-US" b="1" dirty="0" smtClean="0"/>
              <a:t>Practice:</a:t>
            </a:r>
            <a:r>
              <a:rPr lang="en-US" dirty="0" smtClean="0"/>
              <a:t> Generalist</a:t>
            </a:r>
          </a:p>
          <a:p>
            <a:r>
              <a:rPr lang="en-US" b="1" dirty="0" smtClean="0"/>
              <a:t>ASWB Exam: </a:t>
            </a:r>
            <a:r>
              <a:rPr lang="en-US" dirty="0" smtClean="0"/>
              <a:t>Bachelor’s </a:t>
            </a:r>
            <a:r>
              <a:rPr lang="en-US" dirty="0"/>
              <a:t>Licensing </a:t>
            </a:r>
            <a:r>
              <a:rPr lang="en-US" dirty="0" smtClean="0"/>
              <a:t>Exam</a:t>
            </a:r>
          </a:p>
          <a:p>
            <a:r>
              <a:rPr lang="en-US" b="1" dirty="0" smtClean="0"/>
              <a:t>Examples:</a:t>
            </a:r>
            <a:r>
              <a:rPr lang="en-US" dirty="0" smtClean="0"/>
              <a:t> Geriatric, Case Management, Senior Services</a:t>
            </a:r>
          </a:p>
          <a:p>
            <a:endParaRPr lang="en-US" dirty="0"/>
          </a:p>
          <a:p>
            <a:endParaRPr lang="en-US" dirty="0"/>
          </a:p>
        </p:txBody>
      </p:sp>
      <p:sp>
        <p:nvSpPr>
          <p:cNvPr id="2" name="Title 1"/>
          <p:cNvSpPr>
            <a:spLocks noGrp="1"/>
          </p:cNvSpPr>
          <p:nvPr>
            <p:ph type="title"/>
          </p:nvPr>
        </p:nvSpPr>
        <p:spPr/>
        <p:txBody>
          <a:bodyPr>
            <a:normAutofit fontScale="90000"/>
          </a:bodyPr>
          <a:lstStyle/>
          <a:p>
            <a:r>
              <a:rPr lang="en-US" b="1" dirty="0" smtClean="0"/>
              <a:t>Licensed Baccalaureate Social Worker, LBSW</a:t>
            </a:r>
            <a:endParaRPr lang="en-US" b="1" dirty="0"/>
          </a:p>
        </p:txBody>
      </p:sp>
    </p:spTree>
    <p:extLst>
      <p:ext uri="{BB962C8B-B14F-4D97-AF65-F5344CB8AC3E}">
        <p14:creationId xmlns:p14="http://schemas.microsoft.com/office/powerpoint/2010/main" val="18583619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Supports the Board</a:t>
            </a:r>
          </a:p>
          <a:p>
            <a:r>
              <a:rPr lang="en-US" dirty="0" smtClean="0"/>
              <a:t>Issues licenses to qualified candidates</a:t>
            </a:r>
          </a:p>
          <a:p>
            <a:r>
              <a:rPr lang="en-US" dirty="0" smtClean="0"/>
              <a:t>For questions or to contact this Board:</a:t>
            </a:r>
          </a:p>
          <a:p>
            <a:r>
              <a:rPr lang="en-US" b="1" dirty="0" smtClean="0"/>
              <a:t>Call </a:t>
            </a:r>
            <a:r>
              <a:rPr lang="en-US" b="1" dirty="0"/>
              <a:t>(615) 741-5735 local or 1-800-778-4123 </a:t>
            </a:r>
            <a:r>
              <a:rPr lang="en-US" b="1" dirty="0" smtClean="0"/>
              <a:t>nationwide</a:t>
            </a:r>
          </a:p>
          <a:p>
            <a:r>
              <a:rPr lang="en-US" b="1" dirty="0" smtClean="0"/>
              <a:t>Or Write:</a:t>
            </a:r>
          </a:p>
          <a:p>
            <a:r>
              <a:rPr lang="en-US" b="1" dirty="0" smtClean="0"/>
              <a:t>ATTN Alice “Christi” </a:t>
            </a:r>
            <a:r>
              <a:rPr lang="en-US" b="1" dirty="0"/>
              <a:t>Stacey, Board </a:t>
            </a:r>
            <a:r>
              <a:rPr lang="en-US" b="1" dirty="0" smtClean="0"/>
              <a:t>Administrator</a:t>
            </a:r>
          </a:p>
          <a:p>
            <a:pPr marL="0" indent="0">
              <a:buNone/>
            </a:pPr>
            <a:r>
              <a:rPr lang="en-US" b="1" dirty="0" smtClean="0"/>
              <a:t>    Tennessee Department of Health</a:t>
            </a:r>
          </a:p>
          <a:p>
            <a:pPr marL="0" indent="0">
              <a:buNone/>
            </a:pPr>
            <a:r>
              <a:rPr lang="en-US" b="1" dirty="0" smtClean="0"/>
              <a:t>    Health Related Boards, Department </a:t>
            </a:r>
            <a:r>
              <a:rPr lang="en-US" b="1" dirty="0"/>
              <a:t/>
            </a:r>
            <a:br>
              <a:rPr lang="en-US" b="1" dirty="0"/>
            </a:br>
            <a:r>
              <a:rPr lang="en-US" b="1" dirty="0" smtClean="0"/>
              <a:t>    665 </a:t>
            </a:r>
            <a:r>
              <a:rPr lang="en-US" b="1" dirty="0"/>
              <a:t>Mainstream Drive, 2nd Floor</a:t>
            </a:r>
            <a:br>
              <a:rPr lang="en-US" b="1" dirty="0"/>
            </a:br>
            <a:r>
              <a:rPr lang="en-US" b="1" dirty="0" smtClean="0"/>
              <a:t>    Nashville</a:t>
            </a:r>
            <a:r>
              <a:rPr lang="en-US" b="1" dirty="0"/>
              <a:t>, TN 37243 </a:t>
            </a:r>
            <a:endParaRPr lang="en-US" dirty="0"/>
          </a:p>
          <a:p>
            <a:endParaRPr lang="en-US" b="1" dirty="0" smtClean="0"/>
          </a:p>
          <a:p>
            <a:pPr marL="0" indent="0">
              <a:buNone/>
            </a:pPr>
            <a:r>
              <a:rPr lang="en-US" b="1" dirty="0" smtClean="0"/>
              <a:t> </a:t>
            </a:r>
            <a:endParaRPr lang="en-US" dirty="0"/>
          </a:p>
        </p:txBody>
      </p:sp>
      <p:sp>
        <p:nvSpPr>
          <p:cNvPr id="2" name="Title 1"/>
          <p:cNvSpPr>
            <a:spLocks noGrp="1"/>
          </p:cNvSpPr>
          <p:nvPr>
            <p:ph type="title"/>
          </p:nvPr>
        </p:nvSpPr>
        <p:spPr/>
        <p:txBody>
          <a:bodyPr/>
          <a:lstStyle/>
          <a:p>
            <a:r>
              <a:rPr lang="en-US" dirty="0" smtClean="0"/>
              <a:t>Board Administrative Staff</a:t>
            </a:r>
            <a:endParaRPr lang="en-US" dirty="0"/>
          </a:p>
        </p:txBody>
      </p:sp>
    </p:spTree>
    <p:extLst>
      <p:ext uri="{BB962C8B-B14F-4D97-AF65-F5344CB8AC3E}">
        <p14:creationId xmlns:p14="http://schemas.microsoft.com/office/powerpoint/2010/main" val="18968318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57200" y="1481328"/>
            <a:ext cx="4038600" cy="4525963"/>
          </a:xfrm>
          <a:prstGeom prst="rect">
            <a:avLst/>
          </a:prstGeom>
        </p:spPr>
        <p:txBody>
          <a:bodyPr/>
          <a:lstStyle/>
          <a:p>
            <a:r>
              <a:rPr lang="en-US" dirty="0" smtClean="0"/>
              <a:t>For your time and attention…</a:t>
            </a:r>
          </a:p>
          <a:p>
            <a:endParaRPr lang="en-US" dirty="0"/>
          </a:p>
          <a:p>
            <a:r>
              <a:rPr lang="en-US" dirty="0" smtClean="0"/>
              <a:t>Kenya Anderson, LMSW</a:t>
            </a:r>
          </a:p>
          <a:p>
            <a:r>
              <a:rPr lang="en-US" dirty="0" smtClean="0"/>
              <a:t>117 McCord Hall</a:t>
            </a:r>
          </a:p>
          <a:p>
            <a:r>
              <a:rPr lang="en-US" dirty="0" smtClean="0"/>
              <a:t>Memphis, TN 38152</a:t>
            </a:r>
          </a:p>
          <a:p>
            <a:r>
              <a:rPr lang="en-US" dirty="0" smtClean="0"/>
              <a:t>901-678-3400</a:t>
            </a:r>
            <a:endParaRPr lang="en-US" dirty="0"/>
          </a:p>
        </p:txBody>
      </p:sp>
      <p:sp>
        <p:nvSpPr>
          <p:cNvPr id="5" name="Content Placeholder 4"/>
          <p:cNvSpPr>
            <a:spLocks noGrp="1"/>
          </p:cNvSpPr>
          <p:nvPr>
            <p:ph sz="half" idx="4294967295"/>
          </p:nvPr>
        </p:nvSpPr>
        <p:spPr>
          <a:xfrm>
            <a:off x="4648200" y="1481328"/>
            <a:ext cx="4038600" cy="4525963"/>
          </a:xfrm>
          <a:prstGeom prst="rect">
            <a:avLst/>
          </a:prstGeom>
        </p:spPr>
        <p:txBody>
          <a:bodyPr/>
          <a:lstStyle/>
          <a:p>
            <a:endParaRPr lang="en-US" dirty="0"/>
          </a:p>
        </p:txBody>
      </p:sp>
      <p:sp>
        <p:nvSpPr>
          <p:cNvPr id="2" name="Title 1"/>
          <p:cNvSpPr>
            <a:spLocks noGrp="1"/>
          </p:cNvSpPr>
          <p:nvPr>
            <p:ph type="title"/>
          </p:nvPr>
        </p:nvSpPr>
        <p:spPr/>
        <p:txBody>
          <a:bodyPr/>
          <a:lstStyle/>
          <a:p>
            <a:r>
              <a:rPr lang="en-US" dirty="0" smtClean="0"/>
              <a:t>Thank You……</a:t>
            </a:r>
            <a:endParaRPr lang="en-US" dirty="0"/>
          </a:p>
        </p:txBody>
      </p:sp>
      <p:pic>
        <p:nvPicPr>
          <p:cNvPr id="2051" name="Picture 3" descr="C:\Users\kconley\AppData\Local\Microsoft\Windows\Temporary Internet Files\Content.IE5\0SHA1XEQ\MC9004338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5000"/>
            <a:ext cx="2971800" cy="266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420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pic>
        <p:nvPicPr>
          <p:cNvPr id="15362" name="Picture 2" descr="C:\Users\selswick\AppData\Local\Microsoft\Windows\Temporary Internet Files\Content.IE5\9889V9MB\question 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620" y="3326130"/>
            <a:ext cx="311181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selswick\AppData\Local\Microsoft\Windows\Temporary Internet Files\Content.IE5\E677NI1M\large-question-mark-in-a-triangle-3d-0-1339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99258">
            <a:off x="5932170" y="662940"/>
            <a:ext cx="2125980" cy="184188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selswick\AppData\Local\Microsoft\Windows\Temporary Internet Files\Content.IE5\XOL0FFPP\1106852126_b3eadf6da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7809">
            <a:off x="685800" y="442444"/>
            <a:ext cx="2506500" cy="239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5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7250" y="2503503"/>
            <a:ext cx="5335480" cy="584775"/>
          </a:xfrm>
          <a:prstGeom prst="rect">
            <a:avLst/>
          </a:prstGeom>
          <a:noFill/>
        </p:spPr>
        <p:txBody>
          <a:bodyPr wrap="square" rtlCol="0">
            <a:spAutoFit/>
          </a:bodyPr>
          <a:lstStyle/>
          <a:p>
            <a:r>
              <a:rPr lang="en-US" sz="3200" dirty="0" smtClean="0">
                <a:solidFill>
                  <a:schemeClr val="bg1"/>
                </a:solidFill>
              </a:rPr>
              <a:t>Communication</a:t>
            </a:r>
            <a:endParaRPr lang="en-US" sz="3200" dirty="0">
              <a:solidFill>
                <a:schemeClr val="bg1"/>
              </a:solidFill>
            </a:endParaRPr>
          </a:p>
        </p:txBody>
      </p:sp>
    </p:spTree>
    <p:extLst>
      <p:ext uri="{BB962C8B-B14F-4D97-AF65-F5344CB8AC3E}">
        <p14:creationId xmlns:p14="http://schemas.microsoft.com/office/powerpoint/2010/main" val="912952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0645.17-UOM-New-Brand-PowerPoint-Template-section-1.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pic>
        <p:nvPicPr>
          <p:cNvPr id="5" name="Picture 4" descr="70645.17-UOM-New-Brand-PowerPoint-Template-sec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71400" cy="6953550"/>
          </a:xfrm>
          <a:prstGeom prst="rect">
            <a:avLst/>
          </a:prstGeom>
        </p:spPr>
      </p:pic>
      <p:sp>
        <p:nvSpPr>
          <p:cNvPr id="3" name="TextBox 2"/>
          <p:cNvSpPr txBox="1"/>
          <p:nvPr/>
        </p:nvSpPr>
        <p:spPr>
          <a:xfrm>
            <a:off x="457200" y="2484581"/>
            <a:ext cx="8409709"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Email</a:t>
            </a:r>
          </a:p>
          <a:p>
            <a:pPr marL="285750" indent="-285750">
              <a:buFont typeface="Arial" panose="020B0604020202020204" pitchFamily="34" charset="0"/>
              <a:buChar char="•"/>
            </a:pPr>
            <a:r>
              <a:rPr lang="en-US" sz="2800" dirty="0" err="1" smtClean="0"/>
              <a:t>eCourseware</a:t>
            </a:r>
            <a:endParaRPr lang="en-US" sz="2800" dirty="0" smtClean="0"/>
          </a:p>
          <a:p>
            <a:pPr marL="285750" indent="-285750">
              <a:buFont typeface="Arial" panose="020B0604020202020204" pitchFamily="34" charset="0"/>
              <a:buChar char="•"/>
            </a:pPr>
            <a:r>
              <a:rPr lang="en-US" sz="2800" dirty="0" smtClean="0"/>
              <a:t>Website</a:t>
            </a:r>
          </a:p>
          <a:p>
            <a:pPr marL="285750" indent="-285750">
              <a:buFont typeface="Arial" panose="020B0604020202020204" pitchFamily="34" charset="0"/>
              <a:buChar char="•"/>
            </a:pPr>
            <a:r>
              <a:rPr lang="en-US" sz="2800" dirty="0" smtClean="0"/>
              <a:t>Departmental Facebook Page</a:t>
            </a:r>
          </a:p>
          <a:p>
            <a:pPr marL="285750" indent="-285750">
              <a:buFont typeface="Arial" panose="020B0604020202020204" pitchFamily="34" charset="0"/>
              <a:buChar char="•"/>
            </a:pPr>
            <a:r>
              <a:rPr lang="en-US" sz="2800" dirty="0" smtClean="0"/>
              <a:t>Volunteer and Job Postings</a:t>
            </a:r>
          </a:p>
          <a:p>
            <a:pPr marL="285750" indent="-285750">
              <a:buFont typeface="Arial" panose="020B0604020202020204" pitchFamily="34" charset="0"/>
              <a:buChar char="•"/>
            </a:pPr>
            <a:r>
              <a:rPr lang="en-US" sz="2800" dirty="0" smtClean="0"/>
              <a:t>Handbook</a:t>
            </a:r>
          </a:p>
          <a:p>
            <a:pPr marL="285750" indent="-285750">
              <a:buFont typeface="Arial" panose="020B0604020202020204" pitchFamily="34" charset="0"/>
              <a:buChar char="•"/>
            </a:pPr>
            <a:r>
              <a:rPr lang="en-US" sz="2800" dirty="0" smtClean="0"/>
              <a:t>Checking Campus Email</a:t>
            </a:r>
          </a:p>
          <a:p>
            <a:r>
              <a:rPr lang="en-US" sz="2800" dirty="0"/>
              <a:t>	</a:t>
            </a:r>
            <a:r>
              <a:rPr lang="en-US" sz="2800" dirty="0" smtClean="0"/>
              <a:t>Rollover to personal account***</a:t>
            </a:r>
            <a:endParaRPr lang="en-US" sz="2800" dirty="0"/>
          </a:p>
        </p:txBody>
      </p:sp>
      <p:sp>
        <p:nvSpPr>
          <p:cNvPr id="6" name="TextBox 5"/>
          <p:cNvSpPr txBox="1"/>
          <p:nvPr/>
        </p:nvSpPr>
        <p:spPr>
          <a:xfrm>
            <a:off x="457200" y="905164"/>
            <a:ext cx="8409709" cy="646331"/>
          </a:xfrm>
          <a:prstGeom prst="rect">
            <a:avLst/>
          </a:prstGeom>
          <a:noFill/>
        </p:spPr>
        <p:txBody>
          <a:bodyPr wrap="square" rtlCol="0">
            <a:spAutoFit/>
          </a:bodyPr>
          <a:lstStyle/>
          <a:p>
            <a:pPr algn="ctr"/>
            <a:r>
              <a:rPr lang="en-US" sz="3600" b="1" u="sng" dirty="0" smtClean="0"/>
              <a:t>Communication</a:t>
            </a:r>
            <a:endParaRPr lang="en-US" sz="3600" b="1" u="sng" dirty="0"/>
          </a:p>
        </p:txBody>
      </p:sp>
    </p:spTree>
    <p:extLst>
      <p:ext uri="{BB962C8B-B14F-4D97-AF65-F5344CB8AC3E}">
        <p14:creationId xmlns:p14="http://schemas.microsoft.com/office/powerpoint/2010/main" val="769431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Communication Tools</a:t>
            </a:r>
            <a:endParaRPr lang="en-US" dirty="0"/>
          </a:p>
        </p:txBody>
      </p:sp>
      <p:sp>
        <p:nvSpPr>
          <p:cNvPr id="2" name="Content Placeholder 1"/>
          <p:cNvSpPr>
            <a:spLocks noGrp="1"/>
          </p:cNvSpPr>
          <p:nvPr>
            <p:ph sz="quarter" idx="4294967295"/>
          </p:nvPr>
        </p:nvSpPr>
        <p:spPr>
          <a:xfrm>
            <a:off x="587189" y="1417638"/>
            <a:ext cx="3803904" cy="3877056"/>
          </a:xfrm>
          <a:prstGeom prst="rect">
            <a:avLst/>
          </a:prstGeom>
        </p:spPr>
        <p:txBody>
          <a:bodyPr>
            <a:normAutofit fontScale="85000" lnSpcReduction="10000"/>
          </a:bodyPr>
          <a:lstStyle/>
          <a:p>
            <a:r>
              <a:rPr lang="en-US" dirty="0" smtClean="0"/>
              <a:t>Campus E-mail – Check Regularly &amp; Update</a:t>
            </a:r>
          </a:p>
          <a:p>
            <a:r>
              <a:rPr lang="en-US" dirty="0" smtClean="0"/>
              <a:t>Rollover to personal account</a:t>
            </a:r>
            <a:r>
              <a:rPr lang="en-US" dirty="0"/>
              <a:t>:  </a:t>
            </a:r>
            <a:r>
              <a:rPr lang="en-US" u="sng" dirty="0" smtClean="0">
                <a:solidFill>
                  <a:srgbClr val="0070C0"/>
                </a:solidFill>
              </a:rPr>
              <a:t>iam.memphis.edu</a:t>
            </a:r>
            <a:r>
              <a:rPr lang="en-US" dirty="0" smtClean="0">
                <a:solidFill>
                  <a:srgbClr val="0070C0"/>
                </a:solidFill>
              </a:rPr>
              <a:t> </a:t>
            </a:r>
            <a:r>
              <a:rPr lang="en-US" dirty="0" smtClean="0"/>
              <a:t>Identity Management System</a:t>
            </a:r>
          </a:p>
          <a:p>
            <a:r>
              <a:rPr lang="en-US" dirty="0" smtClean="0">
                <a:hlinkClick r:id="rId2" action="ppaction://hlinkfile"/>
              </a:rPr>
              <a:t>Student information cards.</a:t>
            </a:r>
            <a:endParaRPr lang="en-US" dirty="0"/>
          </a:p>
        </p:txBody>
      </p:sp>
      <p:pic>
        <p:nvPicPr>
          <p:cNvPr id="1026" name="Picture 2" descr="C:\Users\kconley\AppData\Local\Microsoft\Windows\Temporary Internet Files\Content.IE5\OVNLDXGZ\social-media-communication-linchi-kwok-blog[1].jp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592654"/>
            <a:ext cx="3803650" cy="317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7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r>
              <a:rPr lang="en-US" dirty="0" smtClean="0"/>
              <a:t>Preface:</a:t>
            </a:r>
          </a:p>
          <a:p>
            <a:r>
              <a:rPr lang="en-US" dirty="0" smtClean="0"/>
              <a:t>Provides overview of the undergraduate social work program.</a:t>
            </a:r>
          </a:p>
          <a:p>
            <a:r>
              <a:rPr lang="en-US" dirty="0" smtClean="0"/>
              <a:t>Helps you determine if social work – as a major and career option – is for you and your long term goals.</a:t>
            </a:r>
          </a:p>
          <a:p>
            <a:r>
              <a:rPr lang="en-US" dirty="0" smtClean="0"/>
              <a:t>Guide as you progress through the social work major</a:t>
            </a:r>
          </a:p>
          <a:p>
            <a:r>
              <a:rPr lang="en-US" dirty="0" smtClean="0"/>
              <a:t>We welcome you to the Department of Social Work and wish you a meaningful experience in the program and profession.</a:t>
            </a:r>
            <a:endParaRPr lang="en-US" dirty="0"/>
          </a:p>
        </p:txBody>
      </p:sp>
      <p:sp>
        <p:nvSpPr>
          <p:cNvPr id="5" name="Title 4"/>
          <p:cNvSpPr>
            <a:spLocks noGrp="1"/>
          </p:cNvSpPr>
          <p:nvPr>
            <p:ph type="title"/>
          </p:nvPr>
        </p:nvSpPr>
        <p:spPr/>
        <p:txBody>
          <a:bodyPr/>
          <a:lstStyle/>
          <a:p>
            <a:r>
              <a:rPr lang="en-US" sz="4000" dirty="0" smtClean="0"/>
              <a:t>Social Work Student Handbook</a:t>
            </a:r>
            <a:endParaRPr lang="en-US" sz="4000" dirty="0"/>
          </a:p>
        </p:txBody>
      </p:sp>
    </p:spTree>
    <p:extLst>
      <p:ext uri="{BB962C8B-B14F-4D97-AF65-F5344CB8AC3E}">
        <p14:creationId xmlns:p14="http://schemas.microsoft.com/office/powerpoint/2010/main" val="2704429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1728</Words>
  <Application>Microsoft Office PowerPoint</Application>
  <PresentationFormat>On-screen Show (4:3)</PresentationFormat>
  <Paragraphs>281</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Tools</vt:lpstr>
      <vt:lpstr>Social Work Student Handbook</vt:lpstr>
      <vt:lpstr>Professional Communication  </vt:lpstr>
      <vt:lpstr>Communicating Effectively</vt:lpstr>
      <vt:lpstr>Communicating with Your Professor</vt:lpstr>
      <vt:lpstr>Written Communication</vt:lpstr>
      <vt:lpstr>Teamwork </vt:lpstr>
      <vt:lpstr>Non-Verbal Communication </vt:lpstr>
      <vt:lpstr>Professional Communication Guidelines</vt:lpstr>
      <vt:lpstr>The formula for an “I” statement is: </vt:lpstr>
      <vt:lpstr>PowerPoint Presentation</vt:lpstr>
      <vt:lpstr>Social Workers are guided by a  Code of Ethics</vt:lpstr>
      <vt:lpstr>Professional Boundaries</vt:lpstr>
      <vt:lpstr>What does appropriate classroom etiquette look like?</vt:lpstr>
      <vt:lpstr>Your Reputation and Your Career are related! </vt:lpstr>
      <vt:lpstr>PowerPoint Presentation</vt:lpstr>
      <vt:lpstr>Advising and Registration </vt:lpstr>
      <vt:lpstr>PowerPoint Presentation</vt:lpstr>
      <vt:lpstr>Curriculum</vt:lpstr>
      <vt:lpstr>Curriculum</vt:lpstr>
      <vt:lpstr>Service Learning in Classes</vt:lpstr>
      <vt:lpstr>PowerPoint Presentation</vt:lpstr>
      <vt:lpstr>What Is Time Management?</vt:lpstr>
      <vt:lpstr>Suggestions</vt:lpstr>
      <vt:lpstr>Self Analysis</vt:lpstr>
      <vt:lpstr>If You Are In Need Of Additional Support (cont.)</vt:lpstr>
      <vt:lpstr>PowerPoint Presentation</vt:lpstr>
      <vt:lpstr>Student Success Services</vt:lpstr>
      <vt:lpstr>PowerPoint Presentation</vt:lpstr>
      <vt:lpstr>Field Placement Procedures</vt:lpstr>
      <vt:lpstr>Field Placement Procedures</vt:lpstr>
      <vt:lpstr>Field Placement Procedures</vt:lpstr>
      <vt:lpstr>NASW &amp; Liability Insurance</vt:lpstr>
      <vt:lpstr>PowerPoint Presentation</vt:lpstr>
      <vt:lpstr>Why continue on to the MSW program?</vt:lpstr>
      <vt:lpstr>Advanced Standing Eligibility</vt:lpstr>
      <vt:lpstr>How to Apply</vt:lpstr>
      <vt:lpstr>MSW program application</vt:lpstr>
      <vt:lpstr>GRE details: how to register</vt:lpstr>
      <vt:lpstr>GRE Fee Reduction Certificate</vt:lpstr>
      <vt:lpstr>Questions?</vt:lpstr>
      <vt:lpstr>PowerPoint Presentation</vt:lpstr>
      <vt:lpstr>Accreditation/ Licensure</vt:lpstr>
      <vt:lpstr>Objective:</vt:lpstr>
      <vt:lpstr>ASWB</vt:lpstr>
      <vt:lpstr>ASWB:  Connecting You to the Board</vt:lpstr>
      <vt:lpstr>Licensed Baccalaureate Social Worker, LBSW</vt:lpstr>
      <vt:lpstr>Board Administrative Staff</vt:lpstr>
      <vt:lpstr>Thank You……</vt:lpstr>
      <vt:lpstr>Questions?</vt:lpstr>
    </vt:vector>
  </TitlesOfParts>
  <Company>Arher Malom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Harris</dc:creator>
  <cp:lastModifiedBy>Susan Elizabeth Elswick (selswick)</cp:lastModifiedBy>
  <cp:revision>22</cp:revision>
  <dcterms:created xsi:type="dcterms:W3CDTF">2015-02-18T21:50:14Z</dcterms:created>
  <dcterms:modified xsi:type="dcterms:W3CDTF">2017-09-13T19:00:11Z</dcterms:modified>
</cp:coreProperties>
</file>