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9" r:id="rId5"/>
    <p:sldId id="271" r:id="rId6"/>
    <p:sldId id="259" r:id="rId7"/>
    <p:sldId id="260" r:id="rId8"/>
    <p:sldId id="262" r:id="rId9"/>
    <p:sldId id="274" r:id="rId10"/>
    <p:sldId id="270" r:id="rId11"/>
    <p:sldId id="272" r:id="rId12"/>
    <p:sldId id="261" r:id="rId13"/>
    <p:sldId id="263" r:id="rId14"/>
    <p:sldId id="264" r:id="rId15"/>
    <p:sldId id="265" r:id="rId16"/>
    <p:sldId id="266" r:id="rId17"/>
    <p:sldId id="267" r:id="rId18"/>
    <p:sldId id="26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B846A4-0FC0-47A4-8FCF-24A5EE609C50}"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3E51AD-BA28-4B51-A0A4-6A4788377331}" type="slidenum">
              <a:rPr lang="en-US" smtClean="0"/>
              <a:t>‹#›</a:t>
            </a:fld>
            <a:endParaRPr lang="en-US"/>
          </a:p>
        </p:txBody>
      </p:sp>
    </p:spTree>
    <p:extLst>
      <p:ext uri="{BB962C8B-B14F-4D97-AF65-F5344CB8AC3E}">
        <p14:creationId xmlns:p14="http://schemas.microsoft.com/office/powerpoint/2010/main" val="393297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B846A4-0FC0-47A4-8FCF-24A5EE609C50}"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3E51AD-BA28-4B51-A0A4-6A4788377331}" type="slidenum">
              <a:rPr lang="en-US" smtClean="0"/>
              <a:t>‹#›</a:t>
            </a:fld>
            <a:endParaRPr lang="en-US"/>
          </a:p>
        </p:txBody>
      </p:sp>
    </p:spTree>
    <p:extLst>
      <p:ext uri="{BB962C8B-B14F-4D97-AF65-F5344CB8AC3E}">
        <p14:creationId xmlns:p14="http://schemas.microsoft.com/office/powerpoint/2010/main" val="1979757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B846A4-0FC0-47A4-8FCF-24A5EE609C50}"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3E51AD-BA28-4B51-A0A4-6A4788377331}" type="slidenum">
              <a:rPr lang="en-US" smtClean="0"/>
              <a:t>‹#›</a:t>
            </a:fld>
            <a:endParaRPr lang="en-US"/>
          </a:p>
        </p:txBody>
      </p:sp>
    </p:spTree>
    <p:extLst>
      <p:ext uri="{BB962C8B-B14F-4D97-AF65-F5344CB8AC3E}">
        <p14:creationId xmlns:p14="http://schemas.microsoft.com/office/powerpoint/2010/main" val="1101523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B846A4-0FC0-47A4-8FCF-24A5EE609C50}"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3E51AD-BA28-4B51-A0A4-6A4788377331}" type="slidenum">
              <a:rPr lang="en-US" smtClean="0"/>
              <a:t>‹#›</a:t>
            </a:fld>
            <a:endParaRPr lang="en-US"/>
          </a:p>
        </p:txBody>
      </p:sp>
    </p:spTree>
    <p:extLst>
      <p:ext uri="{BB962C8B-B14F-4D97-AF65-F5344CB8AC3E}">
        <p14:creationId xmlns:p14="http://schemas.microsoft.com/office/powerpoint/2010/main" val="2535790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B846A4-0FC0-47A4-8FCF-24A5EE609C50}"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3E51AD-BA28-4B51-A0A4-6A4788377331}" type="slidenum">
              <a:rPr lang="en-US" smtClean="0"/>
              <a:t>‹#›</a:t>
            </a:fld>
            <a:endParaRPr lang="en-US"/>
          </a:p>
        </p:txBody>
      </p:sp>
    </p:spTree>
    <p:extLst>
      <p:ext uri="{BB962C8B-B14F-4D97-AF65-F5344CB8AC3E}">
        <p14:creationId xmlns:p14="http://schemas.microsoft.com/office/powerpoint/2010/main" val="3036616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B846A4-0FC0-47A4-8FCF-24A5EE609C50}" type="datetimeFigureOut">
              <a:rPr lang="en-US" smtClean="0"/>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3E51AD-BA28-4B51-A0A4-6A4788377331}" type="slidenum">
              <a:rPr lang="en-US" smtClean="0"/>
              <a:t>‹#›</a:t>
            </a:fld>
            <a:endParaRPr lang="en-US"/>
          </a:p>
        </p:txBody>
      </p:sp>
    </p:spTree>
    <p:extLst>
      <p:ext uri="{BB962C8B-B14F-4D97-AF65-F5344CB8AC3E}">
        <p14:creationId xmlns:p14="http://schemas.microsoft.com/office/powerpoint/2010/main" val="3274859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B846A4-0FC0-47A4-8FCF-24A5EE609C50}" type="datetimeFigureOut">
              <a:rPr lang="en-US" smtClean="0"/>
              <a:t>3/16/2015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3E51AD-BA28-4B51-A0A4-6A4788377331}" type="slidenum">
              <a:rPr lang="en-US" smtClean="0"/>
              <a:t>‹#›</a:t>
            </a:fld>
            <a:endParaRPr lang="en-US"/>
          </a:p>
        </p:txBody>
      </p:sp>
    </p:spTree>
    <p:extLst>
      <p:ext uri="{BB962C8B-B14F-4D97-AF65-F5344CB8AC3E}">
        <p14:creationId xmlns:p14="http://schemas.microsoft.com/office/powerpoint/2010/main" val="135857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B846A4-0FC0-47A4-8FCF-24A5EE609C50}" type="datetimeFigureOut">
              <a:rPr lang="en-US" smtClean="0"/>
              <a:t>3/16/2015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3E51AD-BA28-4B51-A0A4-6A4788377331}" type="slidenum">
              <a:rPr lang="en-US" smtClean="0"/>
              <a:t>‹#›</a:t>
            </a:fld>
            <a:endParaRPr lang="en-US"/>
          </a:p>
        </p:txBody>
      </p:sp>
    </p:spTree>
    <p:extLst>
      <p:ext uri="{BB962C8B-B14F-4D97-AF65-F5344CB8AC3E}">
        <p14:creationId xmlns:p14="http://schemas.microsoft.com/office/powerpoint/2010/main" val="133353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B846A4-0FC0-47A4-8FCF-24A5EE609C50}" type="datetimeFigureOut">
              <a:rPr lang="en-US" smtClean="0"/>
              <a:t>3/16/2015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3E51AD-BA28-4B51-A0A4-6A4788377331}" type="slidenum">
              <a:rPr lang="en-US" smtClean="0"/>
              <a:t>‹#›</a:t>
            </a:fld>
            <a:endParaRPr lang="en-US"/>
          </a:p>
        </p:txBody>
      </p:sp>
    </p:spTree>
    <p:extLst>
      <p:ext uri="{BB962C8B-B14F-4D97-AF65-F5344CB8AC3E}">
        <p14:creationId xmlns:p14="http://schemas.microsoft.com/office/powerpoint/2010/main" val="2601541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B846A4-0FC0-47A4-8FCF-24A5EE609C50}" type="datetimeFigureOut">
              <a:rPr lang="en-US" smtClean="0"/>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3E51AD-BA28-4B51-A0A4-6A4788377331}" type="slidenum">
              <a:rPr lang="en-US" smtClean="0"/>
              <a:t>‹#›</a:t>
            </a:fld>
            <a:endParaRPr lang="en-US"/>
          </a:p>
        </p:txBody>
      </p:sp>
    </p:spTree>
    <p:extLst>
      <p:ext uri="{BB962C8B-B14F-4D97-AF65-F5344CB8AC3E}">
        <p14:creationId xmlns:p14="http://schemas.microsoft.com/office/powerpoint/2010/main" val="3175048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B846A4-0FC0-47A4-8FCF-24A5EE609C50}" type="datetimeFigureOut">
              <a:rPr lang="en-US" smtClean="0"/>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3E51AD-BA28-4B51-A0A4-6A4788377331}" type="slidenum">
              <a:rPr lang="en-US" smtClean="0"/>
              <a:t>‹#›</a:t>
            </a:fld>
            <a:endParaRPr lang="en-US"/>
          </a:p>
        </p:txBody>
      </p:sp>
    </p:spTree>
    <p:extLst>
      <p:ext uri="{BB962C8B-B14F-4D97-AF65-F5344CB8AC3E}">
        <p14:creationId xmlns:p14="http://schemas.microsoft.com/office/powerpoint/2010/main" val="2910515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B846A4-0FC0-47A4-8FCF-24A5EE609C50}" type="datetimeFigureOut">
              <a:rPr lang="en-US" smtClean="0"/>
              <a:t>3/16/2015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3E51AD-BA28-4B51-A0A4-6A4788377331}" type="slidenum">
              <a:rPr lang="en-US" smtClean="0"/>
              <a:t>‹#›</a:t>
            </a:fld>
            <a:endParaRPr lang="en-US"/>
          </a:p>
        </p:txBody>
      </p:sp>
    </p:spTree>
    <p:extLst>
      <p:ext uri="{BB962C8B-B14F-4D97-AF65-F5344CB8AC3E}">
        <p14:creationId xmlns:p14="http://schemas.microsoft.com/office/powerpoint/2010/main" val="365266331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
            </a:r>
            <a:br>
              <a:rPr lang="en-US" dirty="0"/>
            </a:br>
            <a:r>
              <a:rPr lang="en-US" dirty="0" smtClean="0"/>
              <a:t>A &amp; S SRI Presentation</a:t>
            </a:r>
            <a:br>
              <a:rPr lang="en-US" dirty="0" smtClean="0"/>
            </a:br>
            <a:endParaRPr lang="en-US" dirty="0"/>
          </a:p>
        </p:txBody>
      </p:sp>
      <p:sp>
        <p:nvSpPr>
          <p:cNvPr id="3" name="Subtitle 2"/>
          <p:cNvSpPr>
            <a:spLocks noGrp="1"/>
          </p:cNvSpPr>
          <p:nvPr>
            <p:ph type="subTitle" idx="1"/>
          </p:nvPr>
        </p:nvSpPr>
        <p:spPr/>
        <p:txBody>
          <a:bodyPr/>
          <a:lstStyle/>
          <a:p>
            <a:r>
              <a:rPr lang="en-US" dirty="0" smtClean="0"/>
              <a:t>Spring 2015</a:t>
            </a:r>
          </a:p>
          <a:p>
            <a:r>
              <a:rPr lang="en-US" dirty="0" smtClean="0"/>
              <a:t>Thomas Nenon</a:t>
            </a:r>
            <a:endParaRPr lang="en-US" dirty="0"/>
          </a:p>
        </p:txBody>
      </p:sp>
    </p:spTree>
    <p:extLst>
      <p:ext uri="{BB962C8B-B14F-4D97-AF65-F5344CB8AC3E}">
        <p14:creationId xmlns:p14="http://schemas.microsoft.com/office/powerpoint/2010/main" val="3513162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on # of Majors</a:t>
            </a:r>
            <a:endParaRPr lang="en-US" dirty="0"/>
          </a:p>
        </p:txBody>
      </p:sp>
      <p:sp>
        <p:nvSpPr>
          <p:cNvPr id="3" name="Content Placeholder 2"/>
          <p:cNvSpPr>
            <a:spLocks noGrp="1"/>
          </p:cNvSpPr>
          <p:nvPr>
            <p:ph idx="1"/>
          </p:nvPr>
        </p:nvSpPr>
        <p:spPr/>
        <p:txBody>
          <a:bodyPr>
            <a:normAutofit/>
          </a:bodyPr>
          <a:lstStyle/>
          <a:p>
            <a:r>
              <a:rPr lang="en-US" dirty="0" smtClean="0"/>
              <a:t>Majors will also be considered significant revenue sources</a:t>
            </a:r>
          </a:p>
          <a:p>
            <a:r>
              <a:rPr lang="en-US" dirty="0" smtClean="0"/>
              <a:t>Many support costs will also be allocated based on number of majors.</a:t>
            </a:r>
          </a:p>
          <a:p>
            <a:r>
              <a:rPr lang="en-US" dirty="0" smtClean="0"/>
              <a:t>So it will still be in a department’s interest to encourage students to declare that major, but the biggest return will come when that student earns the degree.</a:t>
            </a:r>
            <a:endParaRPr lang="en-US" dirty="0"/>
          </a:p>
        </p:txBody>
      </p:sp>
    </p:spTree>
    <p:extLst>
      <p:ext uri="{BB962C8B-B14F-4D97-AF65-F5344CB8AC3E}">
        <p14:creationId xmlns:p14="http://schemas.microsoft.com/office/powerpoint/2010/main" val="2018942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This encourages departments and colleges to seek and retain majors who will graduate from that department or college, but does not provide strong reasons to keep a student longer than necessary.</a:t>
            </a:r>
          </a:p>
          <a:p>
            <a:r>
              <a:rPr lang="en-US" dirty="0"/>
              <a:t>It also provides an incentive to help each student who is able to succeed in the program earn the degree in that program, but not to try to keep the student in that program if it becomes apparent that the student is not likely to be able to succeed in that program.</a:t>
            </a:r>
          </a:p>
          <a:p>
            <a:r>
              <a:rPr lang="en-US"/>
              <a:t>EVERYONE </a:t>
            </a:r>
            <a:r>
              <a:rPr lang="en-US" smtClean="0"/>
              <a:t>BENEFITS </a:t>
            </a:r>
            <a:r>
              <a:rPr lang="en-US" dirty="0"/>
              <a:t>IF THE STUDENT IS ABLE TO FIND THE PROGRAM WHERE S/HE WILL SUCCEED AS QUICKLY AND EFFECTIVELY AS POSSIBLE</a:t>
            </a:r>
          </a:p>
        </p:txBody>
      </p:sp>
    </p:spTree>
    <p:extLst>
      <p:ext uri="{BB962C8B-B14F-4D97-AF65-F5344CB8AC3E}">
        <p14:creationId xmlns:p14="http://schemas.microsoft.com/office/powerpoint/2010/main" val="2418200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SRI </a:t>
            </a:r>
            <a:r>
              <a:rPr lang="en-US" dirty="0"/>
              <a:t>R</a:t>
            </a:r>
            <a:r>
              <a:rPr lang="en-US" dirty="0" smtClean="0"/>
              <a:t>elevant </a:t>
            </a:r>
            <a:r>
              <a:rPr lang="en-US" dirty="0"/>
              <a:t>E</a:t>
            </a:r>
            <a:r>
              <a:rPr lang="en-US" dirty="0" smtClean="0"/>
              <a:t>xpenditures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Under the college’s control:</a:t>
            </a:r>
          </a:p>
          <a:p>
            <a:r>
              <a:rPr lang="en-US" dirty="0" smtClean="0"/>
              <a:t>Faculty salaries and benefits, including summer instruction</a:t>
            </a:r>
          </a:p>
          <a:p>
            <a:r>
              <a:rPr lang="en-US" dirty="0" smtClean="0"/>
              <a:t>Staff salaries and benefits</a:t>
            </a:r>
          </a:p>
          <a:p>
            <a:r>
              <a:rPr lang="en-US" dirty="0" smtClean="0"/>
              <a:t>GA stipends</a:t>
            </a:r>
          </a:p>
          <a:p>
            <a:r>
              <a:rPr lang="en-US" dirty="0" smtClean="0"/>
              <a:t>Tuition waivers for GA’s</a:t>
            </a:r>
          </a:p>
          <a:p>
            <a:r>
              <a:rPr lang="en-US" dirty="0" smtClean="0"/>
              <a:t>College and departmentally controlled scholarship $$ from E&amp;G</a:t>
            </a:r>
          </a:p>
          <a:p>
            <a:r>
              <a:rPr lang="en-US" dirty="0" smtClean="0"/>
              <a:t>Space (other than centrally controlled classrooms)</a:t>
            </a:r>
          </a:p>
          <a:p>
            <a:r>
              <a:rPr lang="en-US" dirty="0" smtClean="0"/>
              <a:t>Equipment and operating expenses</a:t>
            </a:r>
          </a:p>
        </p:txBody>
      </p:sp>
    </p:spTree>
    <p:extLst>
      <p:ext uri="{BB962C8B-B14F-4D97-AF65-F5344CB8AC3E}">
        <p14:creationId xmlns:p14="http://schemas.microsoft.com/office/powerpoint/2010/main" val="2030765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SRI </a:t>
            </a:r>
            <a:r>
              <a:rPr lang="en-US" dirty="0"/>
              <a:t>R</a:t>
            </a:r>
            <a:r>
              <a:rPr lang="en-US" dirty="0" smtClean="0"/>
              <a:t>elevant </a:t>
            </a:r>
            <a:r>
              <a:rPr lang="en-US" dirty="0"/>
              <a:t>E</a:t>
            </a:r>
            <a:r>
              <a:rPr lang="en-US" dirty="0" smtClean="0"/>
              <a:t>xpenditures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Not under the college’s control; distributed across colleges based on various metrics (e.g. </a:t>
            </a:r>
            <a:r>
              <a:rPr lang="en-US" dirty="0" err="1" smtClean="0"/>
              <a:t>sq.ft</a:t>
            </a:r>
            <a:r>
              <a:rPr lang="en-US" dirty="0" smtClean="0"/>
              <a:t>., # of majors, # of faculty/staff, etc.:</a:t>
            </a:r>
          </a:p>
          <a:p>
            <a:r>
              <a:rPr lang="en-US" dirty="0" smtClean="0"/>
              <a:t>Shared technology resources</a:t>
            </a:r>
          </a:p>
          <a:p>
            <a:r>
              <a:rPr lang="en-US" dirty="0" smtClean="0"/>
              <a:t>Student support services</a:t>
            </a:r>
          </a:p>
          <a:p>
            <a:r>
              <a:rPr lang="en-US" dirty="0" smtClean="0"/>
              <a:t>Libraries</a:t>
            </a:r>
          </a:p>
          <a:p>
            <a:r>
              <a:rPr lang="en-US" dirty="0" smtClean="0"/>
              <a:t>Shared Administrative Services (HR, Business and Finance, Marketing, Development)</a:t>
            </a:r>
          </a:p>
          <a:p>
            <a:r>
              <a:rPr lang="en-US" dirty="0" smtClean="0"/>
              <a:t>Academic Administration</a:t>
            </a:r>
          </a:p>
          <a:p>
            <a:r>
              <a:rPr lang="en-US" dirty="0" smtClean="0"/>
              <a:t>Other General Physical Plant and Maintenance Expenses</a:t>
            </a:r>
          </a:p>
          <a:p>
            <a:endParaRPr lang="en-US" dirty="0"/>
          </a:p>
        </p:txBody>
      </p:sp>
    </p:spTree>
    <p:extLst>
      <p:ext uri="{BB962C8B-B14F-4D97-AF65-F5344CB8AC3E}">
        <p14:creationId xmlns:p14="http://schemas.microsoft.com/office/powerpoint/2010/main" val="2750865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University Strategic Goals Relevant to Budget Negotiations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Student Success in Terms of Quality of Student Instruction and Degrees</a:t>
            </a:r>
          </a:p>
          <a:p>
            <a:r>
              <a:rPr lang="en-US" dirty="0" smtClean="0"/>
              <a:t>University Funded Research</a:t>
            </a:r>
          </a:p>
          <a:p>
            <a:r>
              <a:rPr lang="en-US" dirty="0" smtClean="0"/>
              <a:t>Contributions to the Community</a:t>
            </a:r>
          </a:p>
          <a:p>
            <a:r>
              <a:rPr lang="en-US" dirty="0" smtClean="0"/>
              <a:t>Contributions to Interdisciplinary Success in Related Areas </a:t>
            </a:r>
            <a:endParaRPr lang="en-US" dirty="0"/>
          </a:p>
        </p:txBody>
      </p:sp>
    </p:spTree>
    <p:extLst>
      <p:ext uri="{BB962C8B-B14F-4D97-AF65-F5344CB8AC3E}">
        <p14:creationId xmlns:p14="http://schemas.microsoft.com/office/powerpoint/2010/main" val="26294992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for Departments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3600" dirty="0" smtClean="0"/>
              <a:t>A focus on student success is the single most important factor that will determine how well the University of Memphis will be able to support all of its other goals.</a:t>
            </a:r>
          </a:p>
          <a:p>
            <a:pPr marL="0" indent="0">
              <a:buNone/>
            </a:pPr>
            <a:endParaRPr lang="en-US" sz="3600" dirty="0"/>
          </a:p>
          <a:p>
            <a:pPr marL="0" indent="0">
              <a:buNone/>
            </a:pPr>
            <a:r>
              <a:rPr lang="en-US" sz="3600" dirty="0" smtClean="0"/>
              <a:t>This is why it is strongly reflected in our SRI goals and why departments will continue to need to focus clearly on helping students succeed in their classes and programs.</a:t>
            </a:r>
            <a:endParaRPr lang="en-US" sz="3600" dirty="0"/>
          </a:p>
        </p:txBody>
      </p:sp>
    </p:spTree>
    <p:extLst>
      <p:ext uri="{BB962C8B-B14F-4D97-AF65-F5344CB8AC3E}">
        <p14:creationId xmlns:p14="http://schemas.microsoft.com/office/powerpoint/2010/main" val="18726728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(continued)</a:t>
            </a:r>
            <a:endParaRPr lang="en-US" dirty="0"/>
          </a:p>
        </p:txBody>
      </p:sp>
      <p:sp>
        <p:nvSpPr>
          <p:cNvPr id="3" name="Content Placeholder 2"/>
          <p:cNvSpPr>
            <a:spLocks noGrp="1"/>
          </p:cNvSpPr>
          <p:nvPr>
            <p:ph idx="1"/>
          </p:nvPr>
        </p:nvSpPr>
        <p:spPr/>
        <p:txBody>
          <a:bodyPr/>
          <a:lstStyle/>
          <a:p>
            <a:r>
              <a:rPr lang="en-US" dirty="0" smtClean="0"/>
              <a:t>Research remains one of our key goals and is an essential factor in being able to attract students, serve our community, and provide first-rate programs.</a:t>
            </a:r>
          </a:p>
          <a:p>
            <a:r>
              <a:rPr lang="en-US" dirty="0" smtClean="0"/>
              <a:t>All forms of research remain important, but opportunities for sponsored research in areas where that is possible will be especially supported and encouraged.</a:t>
            </a:r>
            <a:endParaRPr lang="en-US" dirty="0"/>
          </a:p>
        </p:txBody>
      </p:sp>
    </p:spTree>
    <p:extLst>
      <p:ext uri="{BB962C8B-B14F-4D97-AF65-F5344CB8AC3E}">
        <p14:creationId xmlns:p14="http://schemas.microsoft.com/office/powerpoint/2010/main" val="1545091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The University of Memphis’ strategic goals remain the same.</a:t>
            </a:r>
          </a:p>
          <a:p>
            <a:pPr marL="0" indent="0">
              <a:buNone/>
            </a:pPr>
            <a:endParaRPr lang="en-US" dirty="0"/>
          </a:p>
          <a:p>
            <a:pPr marL="0" indent="0">
              <a:buNone/>
            </a:pPr>
            <a:r>
              <a:rPr lang="en-US" dirty="0" smtClean="0"/>
              <a:t>SRI by itself neither increases nor decreases the university, college, or department budgets and expenditures.</a:t>
            </a:r>
          </a:p>
          <a:p>
            <a:pPr marL="0" indent="0">
              <a:buNone/>
            </a:pPr>
            <a:endParaRPr lang="en-US" dirty="0"/>
          </a:p>
          <a:p>
            <a:pPr marL="0" indent="0">
              <a:buNone/>
            </a:pPr>
            <a:r>
              <a:rPr lang="en-US" dirty="0" smtClean="0"/>
              <a:t>Success in the main SRI measures will increase the university’s resources, and hence the resources available to the colleges and departments and all of our strategic goals.</a:t>
            </a:r>
          </a:p>
          <a:p>
            <a:pPr marL="0" indent="0">
              <a:buNone/>
            </a:pPr>
            <a:endParaRPr lang="en-US" dirty="0"/>
          </a:p>
          <a:p>
            <a:pPr marL="0" indent="0">
              <a:buNone/>
            </a:pPr>
            <a:r>
              <a:rPr lang="en-US" dirty="0" smtClean="0"/>
              <a:t>The University of Memphis will continue to support many important strategic goals that are not related to resources, but it will be able to do that much better if we do well on the goals that also increase our resources.</a:t>
            </a:r>
            <a:endParaRPr lang="en-US" dirty="0"/>
          </a:p>
        </p:txBody>
      </p:sp>
    </p:spTree>
    <p:extLst>
      <p:ext uri="{BB962C8B-B14F-4D97-AF65-F5344CB8AC3E}">
        <p14:creationId xmlns:p14="http://schemas.microsoft.com/office/powerpoint/2010/main" val="726337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Bottom Line for Departments</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a:pPr>
            <a:r>
              <a:rPr lang="en-US" dirty="0" smtClean="0"/>
              <a:t>Continue to strive to help students succeed in high-quality academic programs</a:t>
            </a:r>
          </a:p>
          <a:p>
            <a:pPr marL="514350" indent="-514350">
              <a:buFont typeface="+mj-lt"/>
              <a:buAutoNum type="arabicPeriod"/>
            </a:pPr>
            <a:r>
              <a:rPr lang="en-US" dirty="0" smtClean="0"/>
              <a:t>Continue to offer good courses attractive to majors and non-majors </a:t>
            </a:r>
          </a:p>
          <a:p>
            <a:pPr marL="514350" indent="-514350">
              <a:buFont typeface="+mj-lt"/>
              <a:buAutoNum type="arabicPeriod"/>
            </a:pPr>
            <a:r>
              <a:rPr lang="en-US" dirty="0" smtClean="0"/>
              <a:t>Continue to perform excellent research and vital community service.</a:t>
            </a:r>
          </a:p>
          <a:p>
            <a:pPr marL="514350" indent="-514350">
              <a:buFont typeface="+mj-lt"/>
              <a:buAutoNum type="arabicPeriod"/>
            </a:pPr>
            <a:r>
              <a:rPr lang="en-US" dirty="0" smtClean="0"/>
              <a:t>Continue to help us understand those contributions and make them known.</a:t>
            </a:r>
          </a:p>
          <a:p>
            <a:pPr marL="514350" indent="-514350">
              <a:buFont typeface="+mj-lt"/>
              <a:buAutoNum type="arabicPeriod"/>
            </a:pPr>
            <a:r>
              <a:rPr lang="en-US" dirty="0" smtClean="0"/>
              <a:t>Keep your priorities straight – recognize that we cannot do 3 and 4 </a:t>
            </a:r>
            <a:r>
              <a:rPr lang="en-US" i="1" dirty="0" smtClean="0"/>
              <a:t>in place of </a:t>
            </a:r>
            <a:r>
              <a:rPr lang="en-US" dirty="0" smtClean="0"/>
              <a:t>an emphasis on student success at all levels, but that 3 and 4</a:t>
            </a:r>
            <a:r>
              <a:rPr lang="en-US" i="1" dirty="0" smtClean="0"/>
              <a:t> </a:t>
            </a:r>
            <a:r>
              <a:rPr lang="en-US" dirty="0" smtClean="0"/>
              <a:t>are</a:t>
            </a:r>
            <a:r>
              <a:rPr lang="en-US" i="1" dirty="0" smtClean="0"/>
              <a:t> essential factors in helping us serve our students and our community well through quality instruction and quality programs</a:t>
            </a:r>
            <a:r>
              <a:rPr lang="en-US" dirty="0" smtClean="0"/>
              <a:t>.</a:t>
            </a:r>
            <a:endParaRPr lang="en-US" dirty="0"/>
          </a:p>
        </p:txBody>
      </p:sp>
    </p:spTree>
    <p:extLst>
      <p:ext uri="{BB962C8B-B14F-4D97-AF65-F5344CB8AC3E}">
        <p14:creationId xmlns:p14="http://schemas.microsoft.com/office/powerpoint/2010/main" val="3799998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A&amp;S  SRI Basic Facts</a:t>
            </a:r>
            <a:endParaRPr lang="en-US" dirty="0"/>
          </a:p>
        </p:txBody>
      </p:sp>
      <p:sp>
        <p:nvSpPr>
          <p:cNvPr id="3" name="Content Placeholder 2"/>
          <p:cNvSpPr>
            <a:spLocks noGrp="1"/>
          </p:cNvSpPr>
          <p:nvPr>
            <p:ph idx="1"/>
          </p:nvPr>
        </p:nvSpPr>
        <p:spPr/>
        <p:txBody>
          <a:bodyPr>
            <a:normAutofit lnSpcReduction="10000"/>
          </a:bodyPr>
          <a:lstStyle/>
          <a:p>
            <a:r>
              <a:rPr lang="en-US" dirty="0" smtClean="0"/>
              <a:t>The implementation of the SRI at the University of Memphis will not involve any automatic shifts in college budgets.</a:t>
            </a:r>
          </a:p>
          <a:p>
            <a:r>
              <a:rPr lang="en-US" dirty="0" smtClean="0"/>
              <a:t>Any changes in college budgets will be negotiated based on changes in the overall university budget situation, the alignment of the college’s performance with key SRI goals, and its alignment with other key university strategic goals.</a:t>
            </a:r>
            <a:endParaRPr lang="en-US" dirty="0"/>
          </a:p>
        </p:txBody>
      </p:sp>
    </p:spTree>
    <p:extLst>
      <p:ext uri="{BB962C8B-B14F-4D97-AF65-F5344CB8AC3E}">
        <p14:creationId xmlns:p14="http://schemas.microsoft.com/office/powerpoint/2010/main" val="1706022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A&amp;S  SRI Basic Facts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SRI applies to college budgets, including revenues and expenditures</a:t>
            </a:r>
          </a:p>
          <a:p>
            <a:r>
              <a:rPr lang="en-US" dirty="0" smtClean="0"/>
              <a:t>SRI does not apply directly to departmental budgets </a:t>
            </a:r>
          </a:p>
          <a:p>
            <a:r>
              <a:rPr lang="en-US" dirty="0" smtClean="0"/>
              <a:t>The college will continue to negotiate departmental budgets with the individual departments</a:t>
            </a:r>
          </a:p>
          <a:p>
            <a:r>
              <a:rPr lang="en-US" dirty="0" smtClean="0"/>
              <a:t>In order to put itself in a strong position under SRI, the college will need to align itself with key SRI measures</a:t>
            </a:r>
          </a:p>
          <a:p>
            <a:r>
              <a:rPr lang="en-US" dirty="0" smtClean="0"/>
              <a:t>The college can only align itself with those goals if the departments are aligned, so alignment with those goals will be a key part of the college’s negotiations with the university leadership and with individual departments</a:t>
            </a:r>
            <a:endParaRPr lang="en-US" dirty="0"/>
          </a:p>
        </p:txBody>
      </p:sp>
    </p:spTree>
    <p:extLst>
      <p:ext uri="{BB962C8B-B14F-4D97-AF65-F5344CB8AC3E}">
        <p14:creationId xmlns:p14="http://schemas.microsoft.com/office/powerpoint/2010/main" val="747843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SRI Basic Facts</a:t>
            </a:r>
            <a:endParaRPr lang="en-US" dirty="0"/>
          </a:p>
        </p:txBody>
      </p:sp>
      <p:sp>
        <p:nvSpPr>
          <p:cNvPr id="3" name="Content Placeholder 2"/>
          <p:cNvSpPr>
            <a:spLocks noGrp="1"/>
          </p:cNvSpPr>
          <p:nvPr>
            <p:ph idx="1"/>
          </p:nvPr>
        </p:nvSpPr>
        <p:spPr/>
        <p:txBody>
          <a:bodyPr>
            <a:normAutofit fontScale="92500"/>
          </a:bodyPr>
          <a:lstStyle/>
          <a:p>
            <a:r>
              <a:rPr lang="en-US" dirty="0" smtClean="0"/>
              <a:t>The current proposal is subject to discussion and modification between now and its actual implementation.</a:t>
            </a:r>
          </a:p>
          <a:p>
            <a:r>
              <a:rPr lang="en-US" dirty="0" smtClean="0"/>
              <a:t>All of the numbers on the sheets you will see apply to the budget for the year 2012-2013 and will be different for each subsequent budget year, depending on changes in revenues and expenditures for each of those years.</a:t>
            </a:r>
            <a:endParaRPr lang="en-US" dirty="0"/>
          </a:p>
          <a:p>
            <a:r>
              <a:rPr lang="en-US" dirty="0" smtClean="0"/>
              <a:t>The SRI will go live for the budget year 16-17.</a:t>
            </a:r>
            <a:endParaRPr lang="en-US" dirty="0"/>
          </a:p>
        </p:txBody>
      </p:sp>
    </p:spTree>
    <p:extLst>
      <p:ext uri="{BB962C8B-B14F-4D97-AF65-F5344CB8AC3E}">
        <p14:creationId xmlns:p14="http://schemas.microsoft.com/office/powerpoint/2010/main" val="713768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SRI Basic Facts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What this does NOT mean:</a:t>
            </a:r>
          </a:p>
          <a:p>
            <a:r>
              <a:rPr lang="en-US" dirty="0" smtClean="0"/>
              <a:t>that </a:t>
            </a:r>
            <a:r>
              <a:rPr lang="en-US" dirty="0"/>
              <a:t>there will be any automatic shifts that fall</a:t>
            </a:r>
            <a:r>
              <a:rPr lang="en-US" dirty="0" smtClean="0"/>
              <a:t>.</a:t>
            </a:r>
          </a:p>
          <a:p>
            <a:endParaRPr lang="en-US" dirty="0"/>
          </a:p>
          <a:p>
            <a:pPr marL="0" indent="0">
              <a:buNone/>
            </a:pPr>
            <a:r>
              <a:rPr lang="en-US" dirty="0" smtClean="0"/>
              <a:t>What </a:t>
            </a:r>
            <a:r>
              <a:rPr lang="en-US" dirty="0" smtClean="0"/>
              <a:t>it </a:t>
            </a:r>
            <a:r>
              <a:rPr lang="en-US" dirty="0" smtClean="0"/>
              <a:t>DOES mean:</a:t>
            </a:r>
            <a:endParaRPr lang="en-US" dirty="0"/>
          </a:p>
          <a:p>
            <a:r>
              <a:rPr lang="en-US" dirty="0" smtClean="0"/>
              <a:t>that </a:t>
            </a:r>
            <a:r>
              <a:rPr lang="en-US" dirty="0"/>
              <a:t>performance on SRI measures </a:t>
            </a:r>
            <a:r>
              <a:rPr lang="en-US" dirty="0" smtClean="0"/>
              <a:t>over </a:t>
            </a:r>
            <a:r>
              <a:rPr lang="en-US" dirty="0"/>
              <a:t>the next year </a:t>
            </a:r>
            <a:r>
              <a:rPr lang="en-US" dirty="0" smtClean="0"/>
              <a:t>and the years that follow will </a:t>
            </a:r>
            <a:r>
              <a:rPr lang="en-US" dirty="0"/>
              <a:t>have an influence on budget negotiations for </a:t>
            </a:r>
            <a:r>
              <a:rPr lang="en-US" dirty="0" smtClean="0"/>
              <a:t>that year and </a:t>
            </a:r>
            <a:r>
              <a:rPr lang="en-US" dirty="0"/>
              <a:t>for each year after that.</a:t>
            </a:r>
          </a:p>
          <a:p>
            <a:endParaRPr lang="en-US" dirty="0"/>
          </a:p>
        </p:txBody>
      </p:sp>
    </p:spTree>
    <p:extLst>
      <p:ext uri="{BB962C8B-B14F-4D97-AF65-F5344CB8AC3E}">
        <p14:creationId xmlns:p14="http://schemas.microsoft.com/office/powerpoint/2010/main" val="295892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SRI funding factors</a:t>
            </a:r>
            <a:endParaRPr lang="en-US" dirty="0"/>
          </a:p>
        </p:txBody>
      </p:sp>
      <p:sp>
        <p:nvSpPr>
          <p:cNvPr id="3" name="Content Placeholder 2"/>
          <p:cNvSpPr>
            <a:spLocks noGrp="1"/>
          </p:cNvSpPr>
          <p:nvPr>
            <p:ph idx="1"/>
          </p:nvPr>
        </p:nvSpPr>
        <p:spPr/>
        <p:txBody>
          <a:bodyPr>
            <a:normAutofit fontScale="92500"/>
          </a:bodyPr>
          <a:lstStyle/>
          <a:p>
            <a:r>
              <a:rPr lang="en-US" dirty="0" smtClean="0"/>
              <a:t>The key drivers and allocation methodology for the SRI model at the University of Memphis were developed by the Steering Committee and the Deans.  It is unique to the University of Memphis and different from the model at other universities.  It was not provided by Huron.</a:t>
            </a:r>
          </a:p>
          <a:p>
            <a:r>
              <a:rPr lang="en-US" dirty="0" smtClean="0"/>
              <a:t>Those drivers are aligned with our revenue sources, but more importantly with several of our long-standing strategic goals.</a:t>
            </a:r>
          </a:p>
        </p:txBody>
      </p:sp>
    </p:spTree>
    <p:extLst>
      <p:ext uri="{BB962C8B-B14F-4D97-AF65-F5344CB8AC3E}">
        <p14:creationId xmlns:p14="http://schemas.microsoft.com/office/powerpoint/2010/main" val="2516318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SRI Revenue Factors</a:t>
            </a:r>
            <a:endParaRPr lang="en-US" dirty="0"/>
          </a:p>
        </p:txBody>
      </p:sp>
      <p:sp>
        <p:nvSpPr>
          <p:cNvPr id="3" name="Content Placeholder 2"/>
          <p:cNvSpPr>
            <a:spLocks noGrp="1"/>
          </p:cNvSpPr>
          <p:nvPr>
            <p:ph idx="1"/>
          </p:nvPr>
        </p:nvSpPr>
        <p:spPr/>
        <p:txBody>
          <a:bodyPr/>
          <a:lstStyle/>
          <a:p>
            <a:pPr marL="0" indent="0">
              <a:buNone/>
            </a:pPr>
            <a:r>
              <a:rPr lang="en-US" dirty="0" smtClean="0"/>
              <a:t>In ranked order:</a:t>
            </a:r>
          </a:p>
          <a:p>
            <a:pPr marL="0" indent="0">
              <a:buNone/>
            </a:pPr>
            <a:endParaRPr lang="en-US" dirty="0" smtClean="0"/>
          </a:p>
          <a:p>
            <a:r>
              <a:rPr lang="en-US" sz="4000" b="1" dirty="0" smtClean="0"/>
              <a:t>Student degrees by major and level</a:t>
            </a:r>
          </a:p>
          <a:p>
            <a:r>
              <a:rPr lang="en-US" b="1" dirty="0" smtClean="0"/>
              <a:t>Instructional delivery (credit hours)</a:t>
            </a:r>
          </a:p>
          <a:p>
            <a:r>
              <a:rPr lang="en-US" sz="2800" dirty="0"/>
              <a:t>External Funding Expenditures</a:t>
            </a:r>
          </a:p>
          <a:p>
            <a:r>
              <a:rPr lang="en-US" sz="2800" dirty="0" smtClean="0"/>
              <a:t>Number </a:t>
            </a:r>
            <a:r>
              <a:rPr lang="en-US" sz="2800" dirty="0"/>
              <a:t>of </a:t>
            </a:r>
            <a:r>
              <a:rPr lang="en-US" sz="2800" dirty="0" smtClean="0"/>
              <a:t>Enrolled Majors</a:t>
            </a:r>
          </a:p>
        </p:txBody>
      </p:sp>
    </p:spTree>
    <p:extLst>
      <p:ext uri="{BB962C8B-B14F-4D97-AF65-F5344CB8AC3E}">
        <p14:creationId xmlns:p14="http://schemas.microsoft.com/office/powerpoint/2010/main" val="3358291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Notes on External Funding Changes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External Funding will be supported more strongly by having Research Support funded out of state appropriation $$ instead of IDCRs.</a:t>
            </a:r>
          </a:p>
          <a:p>
            <a:r>
              <a:rPr lang="en-US" dirty="0" smtClean="0"/>
              <a:t>IDCRs returned 100% to colleges, which will now be fully responsible for incentives, start-ups, and bridge funds</a:t>
            </a:r>
          </a:p>
          <a:p>
            <a:r>
              <a:rPr lang="en-US" dirty="0" smtClean="0"/>
              <a:t>Research Support will use its funds to cover shared support services and to provide incentives and support for interdisciplinary and strategic initiatives to increase external funding</a:t>
            </a:r>
          </a:p>
          <a:p>
            <a:endParaRPr lang="en-US" dirty="0"/>
          </a:p>
        </p:txBody>
      </p:sp>
    </p:spTree>
    <p:extLst>
      <p:ext uri="{BB962C8B-B14F-4D97-AF65-F5344CB8AC3E}">
        <p14:creationId xmlns:p14="http://schemas.microsoft.com/office/powerpoint/2010/main" val="173798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on Majors</a:t>
            </a:r>
            <a:endParaRPr lang="en-US" dirty="0"/>
          </a:p>
        </p:txBody>
      </p:sp>
      <p:sp>
        <p:nvSpPr>
          <p:cNvPr id="3" name="Content Placeholder 2"/>
          <p:cNvSpPr>
            <a:spLocks noGrp="1"/>
          </p:cNvSpPr>
          <p:nvPr>
            <p:ph idx="1"/>
          </p:nvPr>
        </p:nvSpPr>
        <p:spPr/>
        <p:txBody>
          <a:bodyPr/>
          <a:lstStyle/>
          <a:p>
            <a:r>
              <a:rPr lang="en-US" sz="4000" dirty="0" smtClean="0"/>
              <a:t>Both enrolled majors and major of the college granting the degree will count.</a:t>
            </a:r>
          </a:p>
          <a:p>
            <a:r>
              <a:rPr lang="en-US" sz="4000" dirty="0" smtClean="0"/>
              <a:t>Much more heavily weighted will be majors who actually graduate from that college</a:t>
            </a:r>
            <a:r>
              <a:rPr lang="en-US" dirty="0" smtClean="0"/>
              <a:t>.</a:t>
            </a:r>
            <a:endParaRPr lang="en-US" dirty="0"/>
          </a:p>
        </p:txBody>
      </p:sp>
    </p:spTree>
    <p:extLst>
      <p:ext uri="{BB962C8B-B14F-4D97-AF65-F5344CB8AC3E}">
        <p14:creationId xmlns:p14="http://schemas.microsoft.com/office/powerpoint/2010/main" val="33981681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610</TotalTime>
  <Words>1119</Words>
  <Application>Microsoft Office PowerPoint</Application>
  <PresentationFormat>On-screen Show (4:3)</PresentationFormat>
  <Paragraphs>91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 A &amp; S SRI Presentation </vt:lpstr>
      <vt:lpstr>A&amp;S  SRI Basic Facts</vt:lpstr>
      <vt:lpstr>A&amp;S  SRI Basic Facts</vt:lpstr>
      <vt:lpstr>SRI Basic Facts</vt:lpstr>
      <vt:lpstr>SRI Basic Facts</vt:lpstr>
      <vt:lpstr>Main SRI funding factors</vt:lpstr>
      <vt:lpstr>Main SRI Revenue Factors</vt:lpstr>
      <vt:lpstr>Notes on External Funding Changes</vt:lpstr>
      <vt:lpstr>Notes on Majors</vt:lpstr>
      <vt:lpstr>Note on # of Majors</vt:lpstr>
      <vt:lpstr>Implications</vt:lpstr>
      <vt:lpstr>Major SRI Relevant Expenditures</vt:lpstr>
      <vt:lpstr>Major SRI Relevant Expenditures</vt:lpstr>
      <vt:lpstr>Other University Strategic Goals Relevant to Budget Negotiations</vt:lpstr>
      <vt:lpstr>Implications for Departments</vt:lpstr>
      <vt:lpstr>Implications (continued)</vt:lpstr>
      <vt:lpstr>Implications</vt:lpstr>
      <vt:lpstr>The Bottom Line for Departments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&amp; S SRI Presentation</dc:title>
  <dc:creator>Thomas J Nenon (tnenon)</dc:creator>
  <cp:lastModifiedBy>Thomas J Nenon (tnenon)</cp:lastModifiedBy>
  <cp:revision>22</cp:revision>
  <dcterms:created xsi:type="dcterms:W3CDTF">2015-02-26T14:52:38Z</dcterms:created>
  <dcterms:modified xsi:type="dcterms:W3CDTF">2015-03-16T12:59:19Z</dcterms:modified>
</cp:coreProperties>
</file>