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6" autoAdjust="0"/>
    <p:restoredTop sz="94660"/>
  </p:normalViewPr>
  <p:slideViewPr>
    <p:cSldViewPr snapToGrid="0">
      <p:cViewPr varScale="1">
        <p:scale>
          <a:sx n="81" d="100"/>
          <a:sy n="81" d="100"/>
        </p:scale>
        <p:origin x="10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519A5C-3B7E-4AA5-AE21-DE97B8F62A05}"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693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19A5C-3B7E-4AA5-AE21-DE97B8F62A05}"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249168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19A5C-3B7E-4AA5-AE21-DE97B8F62A05}"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241558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19A5C-3B7E-4AA5-AE21-DE97B8F62A05}"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131006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519A5C-3B7E-4AA5-AE21-DE97B8F62A05}"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221477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519A5C-3B7E-4AA5-AE21-DE97B8F62A05}"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20635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519A5C-3B7E-4AA5-AE21-DE97B8F62A05}"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157441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519A5C-3B7E-4AA5-AE21-DE97B8F62A05}"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72051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19A5C-3B7E-4AA5-AE21-DE97B8F62A05}"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287553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519A5C-3B7E-4AA5-AE21-DE97B8F62A05}"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182055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519A5C-3B7E-4AA5-AE21-DE97B8F62A05}"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2AEF5-F34D-4540-83E7-56A5675574D9}" type="slidenum">
              <a:rPr lang="en-US" smtClean="0"/>
              <a:t>‹#›</a:t>
            </a:fld>
            <a:endParaRPr lang="en-US"/>
          </a:p>
        </p:txBody>
      </p:sp>
    </p:spTree>
    <p:extLst>
      <p:ext uri="{BB962C8B-B14F-4D97-AF65-F5344CB8AC3E}">
        <p14:creationId xmlns:p14="http://schemas.microsoft.com/office/powerpoint/2010/main" val="181798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19A5C-3B7E-4AA5-AE21-DE97B8F62A05}" type="datetimeFigureOut">
              <a:rPr lang="en-US" smtClean="0"/>
              <a:t>10/10/2018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2AEF5-F34D-4540-83E7-56A5675574D9}" type="slidenum">
              <a:rPr lang="en-US" smtClean="0"/>
              <a:t>‹#›</a:t>
            </a:fld>
            <a:endParaRPr lang="en-US"/>
          </a:p>
        </p:txBody>
      </p:sp>
    </p:spTree>
    <p:extLst>
      <p:ext uri="{BB962C8B-B14F-4D97-AF65-F5344CB8AC3E}">
        <p14:creationId xmlns:p14="http://schemas.microsoft.com/office/powerpoint/2010/main" val="515328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mailto:bbutler@memphis.edu" TargetMode="Externa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70645.17-UOM-New-Brand-PowerPoint-Template-Title-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005"/>
            <a:ext cx="9376100" cy="6953550"/>
          </a:xfrm>
          <a:prstGeom prst="rect">
            <a:avLst/>
          </a:prstGeom>
        </p:spPr>
      </p:pic>
      <p:sp>
        <p:nvSpPr>
          <p:cNvPr id="5" name="TextBox 4"/>
          <p:cNvSpPr txBox="1"/>
          <p:nvPr/>
        </p:nvSpPr>
        <p:spPr>
          <a:xfrm>
            <a:off x="249784" y="2455773"/>
            <a:ext cx="5938463" cy="830997"/>
          </a:xfrm>
          <a:prstGeom prst="rect">
            <a:avLst/>
          </a:prstGeom>
          <a:noFill/>
        </p:spPr>
        <p:txBody>
          <a:bodyPr wrap="square" rtlCol="0">
            <a:spAutoFit/>
          </a:bodyPr>
          <a:lstStyle/>
          <a:p>
            <a:pPr algn="ctr"/>
            <a:r>
              <a:rPr lang="en-US" sz="4800" dirty="0" smtClean="0">
                <a:latin typeface="Bitter" panose="02000000000000000000" pitchFamily="50" charset="0"/>
              </a:rPr>
              <a:t>Finance Training </a:t>
            </a:r>
            <a:endParaRPr lang="en-US" sz="4800" dirty="0">
              <a:latin typeface="Bitter" panose="02000000000000000000" pitchFamily="50" charset="0"/>
            </a:endParaRPr>
          </a:p>
        </p:txBody>
      </p:sp>
    </p:spTree>
    <p:extLst>
      <p:ext uri="{BB962C8B-B14F-4D97-AF65-F5344CB8AC3E}">
        <p14:creationId xmlns:p14="http://schemas.microsoft.com/office/powerpoint/2010/main" val="3174851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438382" y="534256"/>
            <a:ext cx="6102849" cy="584775"/>
          </a:xfrm>
          <a:prstGeom prst="rect">
            <a:avLst/>
          </a:prstGeom>
          <a:noFill/>
        </p:spPr>
        <p:txBody>
          <a:bodyPr wrap="square" rtlCol="0">
            <a:spAutoFit/>
          </a:bodyPr>
          <a:lstStyle/>
          <a:p>
            <a:pPr algn="ctr"/>
            <a:r>
              <a:rPr lang="en-US" sz="3200" b="1" dirty="0" smtClean="0">
                <a:latin typeface="Bitter" panose="02000000000000000000" pitchFamily="50" charset="0"/>
              </a:rPr>
              <a:t>Money Management</a:t>
            </a:r>
            <a:endParaRPr lang="en-US" sz="3200" b="1" dirty="0">
              <a:latin typeface="Bitter" panose="02000000000000000000" pitchFamily="50" charset="0"/>
            </a:endParaRPr>
          </a:p>
        </p:txBody>
      </p:sp>
      <p:sp>
        <p:nvSpPr>
          <p:cNvPr id="8" name="TextBox 7"/>
          <p:cNvSpPr txBox="1"/>
          <p:nvPr/>
        </p:nvSpPr>
        <p:spPr>
          <a:xfrm>
            <a:off x="267128" y="995921"/>
            <a:ext cx="8445357" cy="5632311"/>
          </a:xfrm>
          <a:prstGeom prst="rect">
            <a:avLst/>
          </a:prstGeom>
          <a:noFill/>
        </p:spPr>
        <p:txBody>
          <a:bodyPr wrap="square" rtlCol="0">
            <a:spAutoFit/>
          </a:bodyPr>
          <a:lstStyle/>
          <a:p>
            <a:pPr marL="342900" indent="-342900">
              <a:buFont typeface="Arial" panose="020B0604020202020204" pitchFamily="34" charset="0"/>
              <a:buChar char="•"/>
            </a:pPr>
            <a:r>
              <a:rPr lang="en-US" altLang="en-US" sz="2000" dirty="0">
                <a:latin typeface="Bitter" panose="02000000000000000000" pitchFamily="50" charset="0"/>
              </a:rPr>
              <a:t>Organizations may pursue any of the following in regards to managing organization funds:</a:t>
            </a:r>
          </a:p>
          <a:p>
            <a:pPr lvl="1"/>
            <a:r>
              <a:rPr lang="en-US" altLang="en-US" dirty="0" smtClean="0">
                <a:latin typeface="Bitter" panose="02000000000000000000" pitchFamily="50" charset="0"/>
              </a:rPr>
              <a:t>1. Set </a:t>
            </a:r>
            <a:r>
              <a:rPr lang="en-US" altLang="en-US" dirty="0">
                <a:latin typeface="Bitter" panose="02000000000000000000" pitchFamily="50" charset="0"/>
              </a:rPr>
              <a:t>up an account with an off-campus financial institution such as </a:t>
            </a:r>
            <a:r>
              <a:rPr lang="en-US" altLang="en-US" dirty="0" smtClean="0">
                <a:latin typeface="Bitter" panose="02000000000000000000" pitchFamily="50" charset="0"/>
              </a:rPr>
              <a:t>First </a:t>
            </a:r>
            <a:r>
              <a:rPr lang="en-US" altLang="en-US" dirty="0">
                <a:latin typeface="Bitter" panose="02000000000000000000" pitchFamily="50" charset="0"/>
              </a:rPr>
              <a:t>South Credit Union – University of Memphis branch</a:t>
            </a:r>
          </a:p>
          <a:p>
            <a:pPr lvl="2"/>
            <a:r>
              <a:rPr lang="en-US" altLang="en-US" sz="1400" dirty="0" smtClean="0">
                <a:latin typeface="Bitter" panose="02000000000000000000" pitchFamily="50" charset="0"/>
              </a:rPr>
              <a:t>* Organizations </a:t>
            </a:r>
            <a:r>
              <a:rPr lang="en-US" altLang="en-US" sz="1400" dirty="0">
                <a:latin typeface="Bitter" panose="02000000000000000000" pitchFamily="50" charset="0"/>
              </a:rPr>
              <a:t>using this option should take precautions to employ proper financial management procedures </a:t>
            </a:r>
            <a:endParaRPr lang="en-US" altLang="en-US" sz="1400" dirty="0" smtClean="0">
              <a:latin typeface="Bitter" panose="02000000000000000000" pitchFamily="50" charset="0"/>
            </a:endParaRPr>
          </a:p>
          <a:p>
            <a:pPr lvl="2"/>
            <a:r>
              <a:rPr lang="en-US" altLang="en-US" sz="1400" dirty="0" smtClean="0">
                <a:latin typeface="Bitter" panose="02000000000000000000" pitchFamily="50" charset="0"/>
              </a:rPr>
              <a:t>* RSO </a:t>
            </a:r>
            <a:r>
              <a:rPr lang="en-US" altLang="en-US" sz="1400" dirty="0">
                <a:latin typeface="Bitter" panose="02000000000000000000" pitchFamily="50" charset="0"/>
              </a:rPr>
              <a:t>Advisors should </a:t>
            </a:r>
            <a:r>
              <a:rPr lang="en-US" altLang="en-US" sz="1400" u="sng" dirty="0">
                <a:latin typeface="Bitter" panose="02000000000000000000" pitchFamily="50" charset="0"/>
              </a:rPr>
              <a:t>not</a:t>
            </a:r>
            <a:r>
              <a:rPr lang="en-US" altLang="en-US" sz="1400" dirty="0">
                <a:latin typeface="Bitter" panose="02000000000000000000" pitchFamily="50" charset="0"/>
              </a:rPr>
              <a:t> be listed as signatories on the accounts, though they may be reviewers</a:t>
            </a:r>
            <a:r>
              <a:rPr lang="en-US" altLang="en-US" sz="1400" dirty="0" smtClean="0">
                <a:latin typeface="Bitter" panose="02000000000000000000" pitchFamily="50" charset="0"/>
              </a:rPr>
              <a:t>.</a:t>
            </a:r>
          </a:p>
          <a:p>
            <a:pPr lvl="1"/>
            <a:r>
              <a:rPr lang="en-US" altLang="en-US" dirty="0" smtClean="0">
                <a:latin typeface="Bitter" panose="02000000000000000000" pitchFamily="50" charset="0"/>
              </a:rPr>
              <a:t>2. </a:t>
            </a:r>
            <a:r>
              <a:rPr lang="en-US" altLang="en-US" dirty="0">
                <a:latin typeface="Bitter" panose="02000000000000000000" pitchFamily="50" charset="0"/>
              </a:rPr>
              <a:t>Work with the Bursar’s office and Accounting to set up an on-campus </a:t>
            </a:r>
            <a:r>
              <a:rPr lang="en-US" altLang="en-US" dirty="0" smtClean="0">
                <a:latin typeface="Bitter" panose="02000000000000000000" pitchFamily="50" charset="0"/>
              </a:rPr>
              <a:t>account</a:t>
            </a:r>
            <a:endParaRPr lang="en-US" altLang="en-US" sz="1400" dirty="0">
              <a:latin typeface="Bitter" panose="02000000000000000000" pitchFamily="50" charset="0"/>
            </a:endParaRPr>
          </a:p>
          <a:p>
            <a:pPr lvl="1"/>
            <a:r>
              <a:rPr lang="en-US" altLang="en-US" dirty="0">
                <a:latin typeface="Bitter" panose="02000000000000000000" pitchFamily="50" charset="0"/>
              </a:rPr>
              <a:t>3</a:t>
            </a:r>
            <a:r>
              <a:rPr lang="en-US" altLang="en-US" dirty="0" smtClean="0">
                <a:latin typeface="Bitter" panose="02000000000000000000" pitchFamily="50" charset="0"/>
              </a:rPr>
              <a:t>. Work </a:t>
            </a:r>
            <a:r>
              <a:rPr lang="en-US" altLang="en-US" dirty="0">
                <a:latin typeface="Bitter" panose="02000000000000000000" pitchFamily="50" charset="0"/>
              </a:rPr>
              <a:t>with the Bursar’s office to use Marketplace [an on-line system that will allow members to pay dues or deposit any other organization revenue with a credit or debit card].  </a:t>
            </a:r>
            <a:r>
              <a:rPr lang="en-US" altLang="en-US" dirty="0">
                <a:solidFill>
                  <a:srgbClr val="FF0000"/>
                </a:solidFill>
                <a:latin typeface="Bitter" panose="02000000000000000000" pitchFamily="50" charset="0"/>
              </a:rPr>
              <a:t>Please note that an on campus account is required for Marketplace.</a:t>
            </a:r>
            <a:endParaRPr lang="en-US" altLang="en-US" dirty="0">
              <a:latin typeface="Bitter" panose="02000000000000000000" pitchFamily="50" charset="0"/>
            </a:endParaRPr>
          </a:p>
          <a:p>
            <a:pPr lvl="1"/>
            <a:r>
              <a:rPr lang="en-US" altLang="en-US" dirty="0" smtClean="0">
                <a:latin typeface="Bitter" panose="02000000000000000000" pitchFamily="50" charset="0"/>
              </a:rPr>
              <a:t>4. Acceptance </a:t>
            </a:r>
            <a:r>
              <a:rPr lang="en-US" altLang="en-US" dirty="0">
                <a:latin typeface="Bitter" panose="02000000000000000000" pitchFamily="50" charset="0"/>
              </a:rPr>
              <a:t>of Credit Cards:</a:t>
            </a:r>
          </a:p>
          <a:p>
            <a:pPr marL="1200150" lvl="2" indent="-285750">
              <a:buFont typeface="Arial" panose="020B0604020202020204" pitchFamily="34" charset="0"/>
              <a:buChar char="•"/>
            </a:pPr>
            <a:r>
              <a:rPr lang="en-US" altLang="en-US" sz="1400" dirty="0" smtClean="0">
                <a:latin typeface="Bitter" panose="02000000000000000000" pitchFamily="50" charset="0"/>
              </a:rPr>
              <a:t>Organizations </a:t>
            </a:r>
            <a:r>
              <a:rPr lang="en-US" altLang="en-US" sz="1400" dirty="0">
                <a:latin typeface="Bitter" panose="02000000000000000000" pitchFamily="50" charset="0"/>
              </a:rPr>
              <a:t>that utilize off campus financial institution and chose to accept credit cards must be Payment Card Industry Compliant in order to process credit cards on campus.  Proof of compliance must be submitted to the Bursar’s Office.</a:t>
            </a:r>
          </a:p>
          <a:p>
            <a:pPr marL="1200150" lvl="2" indent="-285750">
              <a:buFont typeface="Arial" panose="020B0604020202020204" pitchFamily="34" charset="0"/>
              <a:buChar char="•"/>
            </a:pPr>
            <a:r>
              <a:rPr lang="en-US" altLang="en-US" sz="1400" dirty="0">
                <a:latin typeface="Bitter" panose="02000000000000000000" pitchFamily="50" charset="0"/>
              </a:rPr>
              <a:t>Organizations that deposit their money through the University must be approved by the Bursar’s Office to accept credit card payments.</a:t>
            </a:r>
          </a:p>
          <a:p>
            <a:endParaRPr lang="en-US" dirty="0"/>
          </a:p>
        </p:txBody>
      </p:sp>
    </p:spTree>
    <p:extLst>
      <p:ext uri="{BB962C8B-B14F-4D97-AF65-F5344CB8AC3E}">
        <p14:creationId xmlns:p14="http://schemas.microsoft.com/office/powerpoint/2010/main" val="193301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438382" y="534256"/>
            <a:ext cx="6102849" cy="584775"/>
          </a:xfrm>
          <a:prstGeom prst="rect">
            <a:avLst/>
          </a:prstGeom>
          <a:noFill/>
        </p:spPr>
        <p:txBody>
          <a:bodyPr wrap="square" rtlCol="0">
            <a:spAutoFit/>
          </a:bodyPr>
          <a:lstStyle/>
          <a:p>
            <a:pPr algn="ctr"/>
            <a:r>
              <a:rPr lang="en-US" sz="3200" b="1" dirty="0" smtClean="0">
                <a:solidFill>
                  <a:prstClr val="black"/>
                </a:solidFill>
                <a:latin typeface="Bitter" panose="02000000000000000000" pitchFamily="50" charset="0"/>
              </a:rPr>
              <a:t>Money Management</a:t>
            </a:r>
            <a:endParaRPr lang="en-US" sz="3200" b="1" dirty="0">
              <a:solidFill>
                <a:prstClr val="black"/>
              </a:solidFill>
              <a:latin typeface="Bitter" panose="02000000000000000000" pitchFamily="50" charset="0"/>
            </a:endParaRPr>
          </a:p>
        </p:txBody>
      </p:sp>
      <p:sp>
        <p:nvSpPr>
          <p:cNvPr id="9" name="Content Placeholder 2"/>
          <p:cNvSpPr>
            <a:spLocks noGrp="1"/>
          </p:cNvSpPr>
          <p:nvPr>
            <p:ph idx="1"/>
          </p:nvPr>
        </p:nvSpPr>
        <p:spPr>
          <a:xfrm>
            <a:off x="228600" y="1524000"/>
            <a:ext cx="8686800" cy="4343400"/>
          </a:xfrm>
        </p:spPr>
        <p:txBody>
          <a:bodyPr>
            <a:normAutofit lnSpcReduction="10000"/>
          </a:bodyPr>
          <a:lstStyle/>
          <a:p>
            <a:pPr marL="342900" lvl="1" indent="-342900" eaLnBrk="1" hangingPunct="1">
              <a:buFontTx/>
              <a:buChar char="•"/>
              <a:defRPr/>
            </a:pPr>
            <a:r>
              <a:rPr lang="en-US" sz="2400" dirty="0">
                <a:latin typeface="Bitter" panose="02000000000000000000" pitchFamily="50" charset="0"/>
              </a:rPr>
              <a:t>If an RSO chooses to </a:t>
            </a:r>
            <a:r>
              <a:rPr lang="en-US" sz="2400" i="1" dirty="0">
                <a:solidFill>
                  <a:srgbClr val="FF0000"/>
                </a:solidFill>
                <a:latin typeface="Bitter" panose="02000000000000000000" pitchFamily="50" charset="0"/>
              </a:rPr>
              <a:t>work with the Bursar’s office to set up an on-campus </a:t>
            </a:r>
            <a:r>
              <a:rPr lang="en-US" sz="2400" i="1" dirty="0" smtClean="0">
                <a:solidFill>
                  <a:srgbClr val="FF0000"/>
                </a:solidFill>
                <a:latin typeface="Bitter" panose="02000000000000000000" pitchFamily="50" charset="0"/>
              </a:rPr>
              <a:t>account</a:t>
            </a:r>
            <a:r>
              <a:rPr lang="en-US" sz="2400" i="1" dirty="0" smtClean="0">
                <a:latin typeface="Bitter" panose="02000000000000000000" pitchFamily="50" charset="0"/>
              </a:rPr>
              <a:t>, </a:t>
            </a:r>
            <a:r>
              <a:rPr lang="en-US" sz="2400" dirty="0">
                <a:latin typeface="Bitter" panose="02000000000000000000" pitchFamily="50" charset="0"/>
              </a:rPr>
              <a:t>here are some things you should know</a:t>
            </a:r>
            <a:r>
              <a:rPr lang="en-US" sz="2400" dirty="0" smtClean="0">
                <a:latin typeface="Bitter" panose="02000000000000000000" pitchFamily="50" charset="0"/>
              </a:rPr>
              <a:t>:</a:t>
            </a:r>
          </a:p>
          <a:p>
            <a:pPr marL="742950" lvl="2" indent="-342900">
              <a:buFontTx/>
              <a:buChar char="•"/>
              <a:defRPr/>
            </a:pPr>
            <a:r>
              <a:rPr lang="en-US" sz="2000" dirty="0" smtClean="0">
                <a:latin typeface="Bitter" panose="02000000000000000000" pitchFamily="50" charset="0"/>
              </a:rPr>
              <a:t>Request a University account through Accounting (Request for Banner Index Form)</a:t>
            </a:r>
          </a:p>
          <a:p>
            <a:pPr marL="400050" lvl="2" indent="0">
              <a:buNone/>
              <a:defRPr/>
            </a:pPr>
            <a:r>
              <a:rPr lang="en-US" sz="2000" dirty="0">
                <a:latin typeface="Bitter" panose="02000000000000000000" pitchFamily="50" charset="0"/>
              </a:rPr>
              <a:t>		http://www.memphis.edu/bf/forms/finance.php</a:t>
            </a:r>
          </a:p>
          <a:p>
            <a:pPr marL="742950" lvl="2" indent="-342900" eaLnBrk="1" hangingPunct="1">
              <a:buFontTx/>
              <a:buChar char="•"/>
              <a:defRPr/>
            </a:pPr>
            <a:r>
              <a:rPr lang="en-US" sz="2000" dirty="0">
                <a:latin typeface="Bitter" panose="02000000000000000000" pitchFamily="50" charset="0"/>
              </a:rPr>
              <a:t>All cash handling policies can be found at </a:t>
            </a:r>
            <a:r>
              <a:rPr lang="en-US" sz="2000" b="1" dirty="0">
                <a:solidFill>
                  <a:schemeClr val="accent1">
                    <a:lumMod val="60000"/>
                    <a:lumOff val="40000"/>
                  </a:schemeClr>
                </a:solidFill>
                <a:latin typeface="Bitter" panose="02000000000000000000" pitchFamily="50" charset="0"/>
              </a:rPr>
              <a:t>http://www.memphis.edu/bursar/handling_guide.php</a:t>
            </a:r>
          </a:p>
          <a:p>
            <a:pPr marL="742950" lvl="2" indent="-342900" eaLnBrk="1" hangingPunct="1">
              <a:buFontTx/>
              <a:buChar char="•"/>
              <a:defRPr/>
            </a:pPr>
            <a:r>
              <a:rPr lang="en-US" sz="2000" dirty="0">
                <a:latin typeface="Bitter" panose="02000000000000000000" pitchFamily="50" charset="0"/>
              </a:rPr>
              <a:t>All cash handling personnel should have a copy of and be very familiar with the complete Cash Control Guide and follow appropriate procedures and will be required to take cash receipting online </a:t>
            </a:r>
            <a:r>
              <a:rPr lang="en-US" sz="2000" dirty="0" smtClean="0">
                <a:latin typeface="Bitter" panose="02000000000000000000" pitchFamily="50" charset="0"/>
              </a:rPr>
              <a:t>training and sign the “Credit Card Security Agreement Form”.</a:t>
            </a:r>
            <a:endParaRPr lang="en-US" sz="2000" dirty="0">
              <a:latin typeface="Bitter" panose="02000000000000000000" pitchFamily="50" charset="0"/>
            </a:endParaRPr>
          </a:p>
          <a:p>
            <a:pPr marL="742950" lvl="2" indent="-342900" eaLnBrk="1" hangingPunct="1">
              <a:buFontTx/>
              <a:buChar char="•"/>
              <a:defRPr/>
            </a:pPr>
            <a:r>
              <a:rPr lang="en-US" sz="2000" dirty="0" smtClean="0">
                <a:latin typeface="Bitter" panose="02000000000000000000" pitchFamily="50" charset="0"/>
              </a:rPr>
              <a:t>Organizations </a:t>
            </a:r>
            <a:r>
              <a:rPr lang="en-US" sz="2000" dirty="0">
                <a:latin typeface="Bitter" panose="02000000000000000000" pitchFamily="50" charset="0"/>
              </a:rPr>
              <a:t>should contact Brenda Butler </a:t>
            </a:r>
            <a:r>
              <a:rPr lang="en-US" sz="2000" dirty="0" smtClean="0">
                <a:solidFill>
                  <a:schemeClr val="accent1">
                    <a:lumMod val="60000"/>
                    <a:lumOff val="40000"/>
                  </a:schemeClr>
                </a:solidFill>
                <a:latin typeface="Bitter" panose="02000000000000000000" pitchFamily="50" charset="0"/>
                <a:hlinkClick r:id="rId5"/>
              </a:rPr>
              <a:t>bbutler@memphis.edu</a:t>
            </a:r>
            <a:r>
              <a:rPr lang="en-US" sz="2000" dirty="0" smtClean="0">
                <a:solidFill>
                  <a:schemeClr val="accent1">
                    <a:lumMod val="60000"/>
                    <a:lumOff val="40000"/>
                  </a:schemeClr>
                </a:solidFill>
                <a:latin typeface="Bitter" panose="02000000000000000000" pitchFamily="50" charset="0"/>
              </a:rPr>
              <a:t> </a:t>
            </a:r>
            <a:r>
              <a:rPr lang="en-US" sz="2000" dirty="0" smtClean="0">
                <a:latin typeface="Bitter" panose="02000000000000000000" pitchFamily="50" charset="0"/>
              </a:rPr>
              <a:t>to </a:t>
            </a:r>
            <a:r>
              <a:rPr lang="en-US" sz="2000" dirty="0">
                <a:latin typeface="Bitter" panose="02000000000000000000" pitchFamily="50" charset="0"/>
              </a:rPr>
              <a:t>discuss Bursar </a:t>
            </a:r>
            <a:r>
              <a:rPr lang="en-US" sz="2000" dirty="0" smtClean="0">
                <a:latin typeface="Bitter" panose="02000000000000000000" pitchFamily="50" charset="0"/>
              </a:rPr>
              <a:t>accounts. </a:t>
            </a:r>
            <a:endParaRPr lang="en-US" sz="2000" dirty="0">
              <a:latin typeface="Bitter" panose="02000000000000000000" pitchFamily="50" charset="0"/>
            </a:endParaRPr>
          </a:p>
        </p:txBody>
      </p:sp>
    </p:spTree>
    <p:extLst>
      <p:ext uri="{BB962C8B-B14F-4D97-AF65-F5344CB8AC3E}">
        <p14:creationId xmlns:p14="http://schemas.microsoft.com/office/powerpoint/2010/main" val="3943273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2" name="Title 1"/>
          <p:cNvSpPr>
            <a:spLocks noGrp="1"/>
          </p:cNvSpPr>
          <p:nvPr>
            <p:ph type="title"/>
          </p:nvPr>
        </p:nvSpPr>
        <p:spPr/>
        <p:txBody>
          <a:bodyPr>
            <a:normAutofit/>
          </a:bodyPr>
          <a:lstStyle/>
          <a:p>
            <a:r>
              <a:rPr lang="en-US" sz="3200" dirty="0" smtClean="0">
                <a:latin typeface="Bitter" panose="02000000000000000000" pitchFamily="50" charset="0"/>
              </a:rPr>
              <a:t>Solicitation of Funds</a:t>
            </a:r>
            <a:endParaRPr lang="en-US" sz="3200" dirty="0">
              <a:latin typeface="Bitter" panose="02000000000000000000" pitchFamily="50" charset="0"/>
            </a:endParaRPr>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
        <p:nvSpPr>
          <p:cNvPr id="7" name="Content Placeholder 2"/>
          <p:cNvSpPr txBox="1">
            <a:spLocks/>
          </p:cNvSpPr>
          <p:nvPr/>
        </p:nvSpPr>
        <p:spPr>
          <a:xfrm>
            <a:off x="228600" y="1429625"/>
            <a:ext cx="8686800" cy="43434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2400" dirty="0" smtClean="0">
                <a:solidFill>
                  <a:prstClr val="black"/>
                </a:solidFill>
                <a:latin typeface="Bitter" panose="02000000000000000000" pitchFamily="50" charset="0"/>
              </a:rPr>
              <a:t>Anytime your organization has a fundraiser, ticket sales, charity events, or anything that money is taken for, you must complete a </a:t>
            </a:r>
            <a:r>
              <a:rPr lang="en-US" sz="2400" b="1" dirty="0" smtClean="0">
                <a:solidFill>
                  <a:prstClr val="black"/>
                </a:solidFill>
                <a:latin typeface="Bitter" panose="02000000000000000000" pitchFamily="50" charset="0"/>
              </a:rPr>
              <a:t>Solicitation of Funds Form</a:t>
            </a:r>
            <a:r>
              <a:rPr lang="en-US" sz="2400" dirty="0" smtClean="0">
                <a:solidFill>
                  <a:prstClr val="black"/>
                </a:solidFill>
                <a:latin typeface="Bitter" panose="02000000000000000000" pitchFamily="50" charset="0"/>
              </a:rPr>
              <a:t>.</a:t>
            </a:r>
          </a:p>
          <a:p>
            <a:pPr lvl="1">
              <a:defRPr/>
            </a:pPr>
            <a:r>
              <a:rPr lang="en-US" sz="1600" dirty="0" smtClean="0">
                <a:solidFill>
                  <a:prstClr val="black"/>
                </a:solidFill>
                <a:latin typeface="Bitter" panose="02000000000000000000" pitchFamily="50" charset="0"/>
              </a:rPr>
              <a:t>This includes dues collection &amp; any sort of t-shirt sales. </a:t>
            </a:r>
            <a:endParaRPr lang="en-US" sz="1700" dirty="0" smtClean="0">
              <a:solidFill>
                <a:prstClr val="black"/>
              </a:solidFill>
              <a:latin typeface="Bitter" panose="02000000000000000000" pitchFamily="50" charset="0"/>
            </a:endParaRPr>
          </a:p>
          <a:p>
            <a:pPr>
              <a:defRPr/>
            </a:pPr>
            <a:r>
              <a:rPr lang="en-US" sz="2400" dirty="0" smtClean="0">
                <a:solidFill>
                  <a:prstClr val="black"/>
                </a:solidFill>
                <a:latin typeface="Bitter" panose="02000000000000000000" pitchFamily="50" charset="0"/>
              </a:rPr>
              <a:t>You can find this form in the Student Leadership and Involvement Website under the Start/Manage RSO page or under “Campus Links” on </a:t>
            </a:r>
            <a:r>
              <a:rPr lang="en-US" sz="2400" dirty="0" err="1" smtClean="0">
                <a:solidFill>
                  <a:prstClr val="black"/>
                </a:solidFill>
                <a:latin typeface="Bitter" panose="02000000000000000000" pitchFamily="50" charset="0"/>
              </a:rPr>
              <a:t>TigerZone</a:t>
            </a:r>
            <a:r>
              <a:rPr lang="en-US" sz="2400" dirty="0" smtClean="0">
                <a:solidFill>
                  <a:prstClr val="black"/>
                </a:solidFill>
                <a:latin typeface="Bitter" panose="02000000000000000000" pitchFamily="50" charset="0"/>
              </a:rPr>
              <a:t>.</a:t>
            </a:r>
          </a:p>
          <a:p>
            <a:pPr lvl="1">
              <a:defRPr/>
            </a:pPr>
            <a:r>
              <a:rPr lang="en-US" sz="2400" dirty="0" smtClean="0">
                <a:solidFill>
                  <a:prstClr val="black"/>
                </a:solidFill>
                <a:latin typeface="Bitter" panose="02000000000000000000" pitchFamily="50" charset="0"/>
              </a:rPr>
              <a:t>The first page of the form is turned in BEFORE taking money </a:t>
            </a:r>
          </a:p>
          <a:p>
            <a:pPr lvl="1">
              <a:defRPr/>
            </a:pPr>
            <a:r>
              <a:rPr lang="en-US" sz="2400" dirty="0" smtClean="0">
                <a:solidFill>
                  <a:prstClr val="black"/>
                </a:solidFill>
                <a:latin typeface="Bitter" panose="02000000000000000000" pitchFamily="50" charset="0"/>
              </a:rPr>
              <a:t>The second page of the form is turned AFTER taking money</a:t>
            </a:r>
          </a:p>
          <a:p>
            <a:pPr lvl="1">
              <a:defRPr/>
            </a:pPr>
            <a:r>
              <a:rPr lang="en-US" sz="2400" dirty="0" smtClean="0">
                <a:solidFill>
                  <a:prstClr val="black"/>
                </a:solidFill>
                <a:latin typeface="Bitter" panose="02000000000000000000" pitchFamily="50" charset="0"/>
              </a:rPr>
              <a:t>Financial statement </a:t>
            </a:r>
            <a:r>
              <a:rPr lang="en-US" sz="1400" dirty="0" smtClean="0">
                <a:solidFill>
                  <a:prstClr val="black"/>
                </a:solidFill>
                <a:latin typeface="Bitter" panose="02000000000000000000" pitchFamily="50" charset="0"/>
              </a:rPr>
              <a:t>(2</a:t>
            </a:r>
            <a:r>
              <a:rPr lang="en-US" sz="1400" baseline="30000" dirty="0" smtClean="0">
                <a:solidFill>
                  <a:prstClr val="black"/>
                </a:solidFill>
                <a:latin typeface="Bitter" panose="02000000000000000000" pitchFamily="50" charset="0"/>
              </a:rPr>
              <a:t>nd</a:t>
            </a:r>
            <a:r>
              <a:rPr lang="en-US" sz="1400" dirty="0" smtClean="0">
                <a:solidFill>
                  <a:prstClr val="black"/>
                </a:solidFill>
                <a:latin typeface="Bitter" panose="02000000000000000000" pitchFamily="50" charset="0"/>
              </a:rPr>
              <a:t> page) </a:t>
            </a:r>
            <a:r>
              <a:rPr lang="en-US" sz="2400" dirty="0" smtClean="0">
                <a:solidFill>
                  <a:prstClr val="black"/>
                </a:solidFill>
                <a:latin typeface="Bitter" panose="02000000000000000000" pitchFamily="50" charset="0"/>
              </a:rPr>
              <a:t>should be saved until after the event, and submitted with total $ amount taken in.</a:t>
            </a:r>
          </a:p>
        </p:txBody>
      </p:sp>
    </p:spTree>
    <p:extLst>
      <p:ext uri="{BB962C8B-B14F-4D97-AF65-F5344CB8AC3E}">
        <p14:creationId xmlns:p14="http://schemas.microsoft.com/office/powerpoint/2010/main" val="749766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438382" y="534256"/>
            <a:ext cx="6102849" cy="584775"/>
          </a:xfrm>
          <a:prstGeom prst="rect">
            <a:avLst/>
          </a:prstGeom>
          <a:noFill/>
        </p:spPr>
        <p:txBody>
          <a:bodyPr wrap="square" rtlCol="0">
            <a:spAutoFit/>
          </a:bodyPr>
          <a:lstStyle/>
          <a:p>
            <a:pPr algn="ctr"/>
            <a:r>
              <a:rPr lang="en-US" sz="3200" dirty="0" smtClean="0">
                <a:solidFill>
                  <a:prstClr val="black"/>
                </a:solidFill>
                <a:latin typeface="Bitter" panose="02000000000000000000" pitchFamily="50" charset="0"/>
              </a:rPr>
              <a:t>Cash Handling</a:t>
            </a:r>
          </a:p>
        </p:txBody>
      </p:sp>
      <p:sp>
        <p:nvSpPr>
          <p:cNvPr id="5" name="TextBox 4"/>
          <p:cNvSpPr txBox="1"/>
          <p:nvPr/>
        </p:nvSpPr>
        <p:spPr>
          <a:xfrm>
            <a:off x="318499" y="1025756"/>
            <a:ext cx="8157681"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RSOs intending to collect money should obtain the following: a safe/cash deposit box, deposit bags for large types of money, a register/pre-numbered receipt book, counterfeit money detector, a change fund, if necessary, a check endorsement stamp, if necessary</a:t>
            </a: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Determine the plan for transportation of money to/from location of event. Make an approved list of people who will be handling the cash/currency. </a:t>
            </a:r>
          </a:p>
          <a:p>
            <a:pPr marL="742950" lvl="1" indent="-285750">
              <a:buFont typeface="Arial" panose="020B0604020202020204" pitchFamily="34" charset="0"/>
              <a:buChar char="•"/>
            </a:pPr>
            <a:r>
              <a:rPr lang="en-US" sz="1600" dirty="0" smtClean="0">
                <a:solidFill>
                  <a:prstClr val="black"/>
                </a:solidFill>
                <a:latin typeface="Bitter" panose="02000000000000000000" pitchFamily="50" charset="0"/>
              </a:rPr>
              <a:t>First South has a </a:t>
            </a:r>
            <a:r>
              <a:rPr lang="en-US" sz="1600" dirty="0" err="1" smtClean="0">
                <a:solidFill>
                  <a:prstClr val="black"/>
                </a:solidFill>
                <a:latin typeface="Bitter" panose="02000000000000000000" pitchFamily="50" charset="0"/>
              </a:rPr>
              <a:t>dropbox</a:t>
            </a:r>
            <a:r>
              <a:rPr lang="en-US" sz="1600" dirty="0" smtClean="0">
                <a:solidFill>
                  <a:prstClr val="black"/>
                </a:solidFill>
                <a:latin typeface="Bitter" panose="02000000000000000000" pitchFamily="50" charset="0"/>
              </a:rPr>
              <a:t> at their current Highland location. </a:t>
            </a:r>
            <a:endParaRPr lang="en-US" sz="10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Should prepare a collection process when receiving/handling cash at events. These items should be considered in the process: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Only one person per cash box/register</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Check all dollar bill denominations $20 and over with counterfeit pen.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Log every transaction via the receipt book.</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Keep cash on hand to a minimum. </a:t>
            </a:r>
            <a:endParaRPr lang="en-US" sz="10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sz="1600" dirty="0" smtClean="0">
                <a:solidFill>
                  <a:prstClr val="black"/>
                </a:solidFill>
                <a:latin typeface="Bitter" panose="02000000000000000000" pitchFamily="50" charset="0"/>
              </a:rPr>
              <a:t>If collecting checks: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name on check matches customer’s ID</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Endorse back of the check immediately with “For Deposit Only”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Keep a log of all checks collected</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the written amount on the check matches the number amount on check. </a:t>
            </a:r>
          </a:p>
          <a:p>
            <a:pPr marL="285750" indent="-285750">
              <a:buFont typeface="Arial" panose="020B0604020202020204" pitchFamily="34" charset="0"/>
              <a:buChar char="•"/>
            </a:pPr>
            <a:r>
              <a:rPr lang="en-US" sz="1600" dirty="0" smtClean="0">
                <a:latin typeface="Bitter" panose="02000000000000000000" pitchFamily="50" charset="0"/>
              </a:rPr>
              <a:t>If a student organization is collecting cash they must maintain a security presence for the duration the cash is on campus</a:t>
            </a:r>
          </a:p>
          <a:p>
            <a:pPr marL="742950" lvl="1" indent="-285750">
              <a:buFont typeface="Arial" panose="020B0604020202020204" pitchFamily="34" charset="0"/>
              <a:buChar char="•"/>
            </a:pPr>
            <a:r>
              <a:rPr lang="en-US" sz="1600" dirty="0">
                <a:latin typeface="Bitter" panose="02000000000000000000" pitchFamily="50" charset="0"/>
              </a:rPr>
              <a:t>This will be noted on your Event Registration Form and routed to the proper channels at the police station. </a:t>
            </a:r>
          </a:p>
        </p:txBody>
      </p:sp>
    </p:spTree>
    <p:extLst>
      <p:ext uri="{BB962C8B-B14F-4D97-AF65-F5344CB8AC3E}">
        <p14:creationId xmlns:p14="http://schemas.microsoft.com/office/powerpoint/2010/main" val="408425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438382" y="534256"/>
            <a:ext cx="6102849" cy="584775"/>
          </a:xfrm>
          <a:prstGeom prst="rect">
            <a:avLst/>
          </a:prstGeom>
          <a:noFill/>
        </p:spPr>
        <p:txBody>
          <a:bodyPr wrap="square" rtlCol="0">
            <a:spAutoFit/>
          </a:bodyPr>
          <a:lstStyle/>
          <a:p>
            <a:pPr algn="ctr"/>
            <a:r>
              <a:rPr lang="en-US" sz="3200" b="1" dirty="0" smtClean="0">
                <a:solidFill>
                  <a:prstClr val="black"/>
                </a:solidFill>
                <a:latin typeface="Bitter" panose="02000000000000000000" pitchFamily="50" charset="0"/>
              </a:rPr>
              <a:t>Cash Handling continued…</a:t>
            </a:r>
          </a:p>
        </p:txBody>
      </p:sp>
      <p:sp>
        <p:nvSpPr>
          <p:cNvPr id="5" name="TextBox 4"/>
          <p:cNvSpPr txBox="1"/>
          <p:nvPr/>
        </p:nvSpPr>
        <p:spPr>
          <a:xfrm>
            <a:off x="410965" y="1416174"/>
            <a:ext cx="8157681"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prstClr val="black"/>
                </a:solidFill>
                <a:latin typeface="Bitter" panose="02000000000000000000" pitchFamily="50" charset="0"/>
              </a:rPr>
              <a:t>Reconciling: RSOs should ensure that the amount of money on hand is equal to the total sales of items/donations collected.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The cash box/register should be reconciled against the receipts for that shift in order to identify any discrepancies.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Should have at least one independent person count the total cash collected prior to making any deposits.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Cash should be counted out of sight in a secure location. </a:t>
            </a:r>
            <a:endParaRPr lang="en-US" sz="1200" dirty="0">
              <a:solidFill>
                <a:prstClr val="black"/>
              </a:solidFill>
              <a:latin typeface="Bitter" panose="02000000000000000000" pitchFamily="50" charset="0"/>
            </a:endParaRPr>
          </a:p>
          <a:p>
            <a:pPr marL="742950" lvl="1" indent="-285750">
              <a:buFont typeface="Arial" panose="020B0604020202020204" pitchFamily="34" charset="0"/>
              <a:buChar char="•"/>
            </a:pPr>
            <a:endParaRPr lang="en-US" sz="1200" dirty="0" smtClean="0">
              <a:solidFill>
                <a:prstClr val="black"/>
              </a:solidFill>
              <a:latin typeface="Bitter" panose="02000000000000000000" pitchFamily="50" charset="0"/>
            </a:endParaRPr>
          </a:p>
          <a:p>
            <a:pPr marL="285750" indent="-285750">
              <a:buFont typeface="Arial" panose="020B0604020202020204" pitchFamily="34" charset="0"/>
              <a:buChar char="•"/>
            </a:pPr>
            <a:r>
              <a:rPr lang="en-US" dirty="0" smtClean="0">
                <a:solidFill>
                  <a:prstClr val="black"/>
                </a:solidFill>
                <a:latin typeface="Bitter" panose="02000000000000000000" pitchFamily="50" charset="0"/>
              </a:rPr>
              <a:t>Depositing: RSOs should deposit any funds that are received to the student organization’s banking account.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Make your deposits as quickly as possible. Do not wait to deposit money.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Be sure to transport cash in a discrete, non-see through bag. </a:t>
            </a:r>
          </a:p>
          <a:p>
            <a:pPr marL="742950" lvl="1" indent="-285750">
              <a:buFont typeface="Arial" panose="020B0604020202020204" pitchFamily="34" charset="0"/>
              <a:buChar char="•"/>
            </a:pPr>
            <a:r>
              <a:rPr lang="en-US" sz="1200" dirty="0" smtClean="0">
                <a:solidFill>
                  <a:prstClr val="black"/>
                </a:solidFill>
                <a:latin typeface="Bitter" panose="02000000000000000000" pitchFamily="50" charset="0"/>
              </a:rPr>
              <a:t>Should always walk/travel in a group when making a deposit. </a:t>
            </a:r>
          </a:p>
          <a:p>
            <a:pPr marL="285750" indent="-285750">
              <a:buFont typeface="Arial" panose="020B0604020202020204" pitchFamily="34" charset="0"/>
              <a:buChar char="•"/>
            </a:pPr>
            <a:endParaRPr lang="en-US" dirty="0" smtClean="0">
              <a:solidFill>
                <a:prstClr val="black"/>
              </a:solidFill>
              <a:latin typeface="Bitter" panose="02000000000000000000" pitchFamily="50" charset="0"/>
            </a:endParaRPr>
          </a:p>
        </p:txBody>
      </p:sp>
    </p:spTree>
    <p:extLst>
      <p:ext uri="{BB962C8B-B14F-4D97-AF65-F5344CB8AC3E}">
        <p14:creationId xmlns:p14="http://schemas.microsoft.com/office/powerpoint/2010/main" val="2504422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3" name="TextBox 2"/>
          <p:cNvSpPr txBox="1"/>
          <p:nvPr/>
        </p:nvSpPr>
        <p:spPr>
          <a:xfrm>
            <a:off x="770562" y="616449"/>
            <a:ext cx="7623425" cy="523220"/>
          </a:xfrm>
          <a:prstGeom prst="rect">
            <a:avLst/>
          </a:prstGeom>
          <a:noFill/>
        </p:spPr>
        <p:txBody>
          <a:bodyPr wrap="square" rtlCol="0">
            <a:spAutoFit/>
          </a:bodyPr>
          <a:lstStyle/>
          <a:p>
            <a:pPr algn="ctr"/>
            <a:r>
              <a:rPr lang="en-US" sz="2800" b="1" dirty="0" smtClean="0">
                <a:solidFill>
                  <a:prstClr val="black"/>
                </a:solidFill>
                <a:latin typeface="Bitter" panose="02000000000000000000" pitchFamily="50" charset="0"/>
              </a:rPr>
              <a:t>Operational Assistance </a:t>
            </a:r>
            <a:endParaRPr lang="en-US" sz="2800" b="1" dirty="0">
              <a:solidFill>
                <a:prstClr val="black"/>
              </a:solidFill>
              <a:latin typeface="Bitter" panose="02000000000000000000" pitchFamily="50" charset="0"/>
            </a:endParaRPr>
          </a:p>
        </p:txBody>
      </p:sp>
      <p:sp>
        <p:nvSpPr>
          <p:cNvPr id="7" name="Content Placeholder 2"/>
          <p:cNvSpPr txBox="1">
            <a:spLocks/>
          </p:cNvSpPr>
          <p:nvPr/>
        </p:nvSpPr>
        <p:spPr>
          <a:xfrm>
            <a:off x="228600" y="1221544"/>
            <a:ext cx="8686800" cy="502920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400" dirty="0" smtClean="0">
                <a:latin typeface="Bitter" panose="02000000000000000000" pitchFamily="50" charset="0"/>
              </a:rPr>
              <a:t>What is Operational Assistance? </a:t>
            </a:r>
          </a:p>
          <a:p>
            <a:pPr lvl="1"/>
            <a:r>
              <a:rPr lang="en-US" altLang="en-US" sz="1400" dirty="0" smtClean="0">
                <a:latin typeface="Bitter" panose="02000000000000000000" pitchFamily="50" charset="0"/>
              </a:rPr>
              <a:t>Provides RSOs with basic funding for daily operation. </a:t>
            </a:r>
          </a:p>
          <a:p>
            <a:pPr lvl="1"/>
            <a:r>
              <a:rPr lang="en-US" altLang="en-US" sz="1400" dirty="0" smtClean="0">
                <a:latin typeface="Bitter" panose="02000000000000000000" pitchFamily="50" charset="0"/>
              </a:rPr>
              <a:t>Groups can receive UP TO $400 per Fall &amp; Spring semester</a:t>
            </a:r>
          </a:p>
          <a:p>
            <a:pPr lvl="2"/>
            <a:r>
              <a:rPr lang="en-US" altLang="en-US" sz="1400" dirty="0" smtClean="0">
                <a:latin typeface="Bitter" panose="02000000000000000000" pitchFamily="50" charset="0"/>
              </a:rPr>
              <a:t>Available on a first come, first served basis, only until funds run out. </a:t>
            </a:r>
          </a:p>
          <a:p>
            <a:pPr lvl="2"/>
            <a:r>
              <a:rPr lang="en-US" altLang="en-US" sz="1400" dirty="0" smtClean="0">
                <a:latin typeface="Bitter" panose="02000000000000000000" pitchFamily="50" charset="0"/>
              </a:rPr>
              <a:t>No RSO is guaranteed funding as overall funds are limited. </a:t>
            </a:r>
          </a:p>
          <a:p>
            <a:pPr marL="914400" lvl="2" indent="0">
              <a:buFont typeface="Arial"/>
              <a:buNone/>
            </a:pPr>
            <a:endParaRPr lang="en-US" altLang="en-US" sz="1400" dirty="0" smtClean="0">
              <a:latin typeface="Bitter" panose="02000000000000000000" pitchFamily="50" charset="0"/>
            </a:endParaRPr>
          </a:p>
          <a:p>
            <a:r>
              <a:rPr lang="en-US" altLang="en-US" sz="1400" dirty="0" smtClean="0">
                <a:solidFill>
                  <a:prstClr val="black"/>
                </a:solidFill>
                <a:latin typeface="Bitter" panose="02000000000000000000" pitchFamily="50" charset="0"/>
              </a:rPr>
              <a:t>What can organizations use Operational Assistance for? </a:t>
            </a:r>
          </a:p>
          <a:p>
            <a:pPr lvl="1"/>
            <a:r>
              <a:rPr lang="en-US" altLang="en-US" sz="1400" dirty="0" smtClean="0">
                <a:solidFill>
                  <a:prstClr val="black"/>
                </a:solidFill>
                <a:latin typeface="Bitter" panose="02000000000000000000" pitchFamily="50" charset="0"/>
              </a:rPr>
              <a:t>Printing at Tiger Copy &amp; Graphics</a:t>
            </a:r>
          </a:p>
          <a:p>
            <a:pPr lvl="1"/>
            <a:r>
              <a:rPr lang="en-US" altLang="en-US" sz="1400" dirty="0" smtClean="0">
                <a:solidFill>
                  <a:prstClr val="black"/>
                </a:solidFill>
                <a:latin typeface="Bitter" panose="02000000000000000000" pitchFamily="50" charset="0"/>
              </a:rPr>
              <a:t>Advertising with the Daily Helmsman</a:t>
            </a:r>
          </a:p>
          <a:p>
            <a:pPr lvl="1"/>
            <a:r>
              <a:rPr lang="en-US" altLang="en-US" sz="1400" dirty="0" smtClean="0">
                <a:solidFill>
                  <a:prstClr val="black"/>
                </a:solidFill>
                <a:latin typeface="Bitter" panose="02000000000000000000" pitchFamily="50" charset="0"/>
              </a:rPr>
              <a:t>Office supplied at the University Bookstore (no food, clothing, gifts, or items for individual students such as </a:t>
            </a:r>
            <a:r>
              <a:rPr lang="en-US" altLang="en-US" sz="1400" dirty="0" err="1" smtClean="0">
                <a:solidFill>
                  <a:prstClr val="black"/>
                </a:solidFill>
                <a:latin typeface="Bitter" panose="02000000000000000000" pitchFamily="50" charset="0"/>
              </a:rPr>
              <a:t>scantrons</a:t>
            </a:r>
            <a:r>
              <a:rPr lang="en-US" altLang="en-US" sz="1400" dirty="0" smtClean="0">
                <a:solidFill>
                  <a:prstClr val="black"/>
                </a:solidFill>
                <a:latin typeface="Bitter" panose="02000000000000000000" pitchFamily="50" charset="0"/>
              </a:rPr>
              <a:t>)</a:t>
            </a:r>
          </a:p>
          <a:p>
            <a:pPr lvl="1"/>
            <a:r>
              <a:rPr lang="en-US" altLang="en-US" sz="1400" dirty="0" smtClean="0">
                <a:solidFill>
                  <a:prstClr val="black"/>
                </a:solidFill>
                <a:latin typeface="Bitter" panose="02000000000000000000" pitchFamily="50" charset="0"/>
              </a:rPr>
              <a:t>Mail services</a:t>
            </a:r>
          </a:p>
          <a:p>
            <a:pPr lvl="1"/>
            <a:r>
              <a:rPr lang="en-US" altLang="en-US" sz="1400" dirty="0" smtClean="0">
                <a:solidFill>
                  <a:prstClr val="black"/>
                </a:solidFill>
                <a:latin typeface="Bitter" panose="02000000000000000000" pitchFamily="50" charset="0"/>
              </a:rPr>
              <a:t>Security Fees, Room Reservations</a:t>
            </a:r>
          </a:p>
          <a:p>
            <a:pPr lvl="1"/>
            <a:r>
              <a:rPr lang="en-US" altLang="en-US" sz="1400" dirty="0" smtClean="0">
                <a:solidFill>
                  <a:prstClr val="black"/>
                </a:solidFill>
                <a:latin typeface="Bitter" panose="02000000000000000000" pitchFamily="50" charset="0"/>
              </a:rPr>
              <a:t>Other Miscellaneous Supplies (Talk to MK)</a:t>
            </a:r>
          </a:p>
          <a:p>
            <a:pPr lvl="1"/>
            <a:endParaRPr lang="en-US" altLang="en-US" sz="1400" dirty="0" smtClean="0">
              <a:solidFill>
                <a:prstClr val="black"/>
              </a:solidFill>
              <a:latin typeface="Bitter" panose="02000000000000000000" pitchFamily="50" charset="0"/>
            </a:endParaRPr>
          </a:p>
          <a:p>
            <a:r>
              <a:rPr lang="en-US" altLang="en-US" sz="1400" dirty="0" smtClean="0">
                <a:solidFill>
                  <a:prstClr val="black"/>
                </a:solidFill>
                <a:latin typeface="Bitter" panose="02000000000000000000" pitchFamily="50" charset="0"/>
              </a:rPr>
              <a:t>What can’t organizations use Operational Assistance for? </a:t>
            </a:r>
          </a:p>
          <a:p>
            <a:pPr lvl="1"/>
            <a:r>
              <a:rPr lang="en-US" altLang="en-US" sz="1400" dirty="0" smtClean="0">
                <a:solidFill>
                  <a:prstClr val="black"/>
                </a:solidFill>
                <a:latin typeface="Bitter" panose="02000000000000000000" pitchFamily="50" charset="0"/>
              </a:rPr>
              <a:t>Food</a:t>
            </a:r>
          </a:p>
          <a:p>
            <a:pPr lvl="1"/>
            <a:r>
              <a:rPr lang="en-US" altLang="en-US" sz="1400" dirty="0" smtClean="0">
                <a:solidFill>
                  <a:prstClr val="black"/>
                </a:solidFill>
                <a:latin typeface="Bitter" panose="02000000000000000000" pitchFamily="50" charset="0"/>
              </a:rPr>
              <a:t>University Center charges</a:t>
            </a:r>
          </a:p>
          <a:p>
            <a:pPr lvl="1"/>
            <a:r>
              <a:rPr lang="en-US" altLang="en-US" sz="1400" dirty="0" smtClean="0">
                <a:solidFill>
                  <a:prstClr val="black"/>
                </a:solidFill>
                <a:latin typeface="Bitter" panose="02000000000000000000" pitchFamily="50" charset="0"/>
              </a:rPr>
              <a:t>Gifts</a:t>
            </a:r>
          </a:p>
          <a:p>
            <a:pPr lvl="1"/>
            <a:r>
              <a:rPr lang="en-US" altLang="en-US" sz="1400" dirty="0" smtClean="0">
                <a:solidFill>
                  <a:prstClr val="black"/>
                </a:solidFill>
                <a:latin typeface="Bitter" panose="02000000000000000000" pitchFamily="50" charset="0"/>
              </a:rPr>
              <a:t>Off-campus vendors</a:t>
            </a:r>
          </a:p>
          <a:p>
            <a:pPr lvl="1"/>
            <a:r>
              <a:rPr lang="en-US" altLang="en-US" sz="1400" dirty="0" smtClean="0">
                <a:solidFill>
                  <a:prstClr val="black"/>
                </a:solidFill>
                <a:latin typeface="Bitter" panose="02000000000000000000" pitchFamily="50" charset="0"/>
              </a:rPr>
              <a:t>Reimbursement of money you already spent </a:t>
            </a:r>
          </a:p>
          <a:p>
            <a:pPr lvl="1"/>
            <a:endParaRPr lang="en-US" altLang="en-US" sz="1400" dirty="0" smtClean="0">
              <a:solidFill>
                <a:prstClr val="black"/>
              </a:solidFill>
              <a:latin typeface="Bitter" panose="02000000000000000000" pitchFamily="50" charset="0"/>
            </a:endParaRPr>
          </a:p>
          <a:p>
            <a:r>
              <a:rPr lang="en-US" altLang="en-US" sz="1400" dirty="0" smtClean="0">
                <a:solidFill>
                  <a:prstClr val="black"/>
                </a:solidFill>
                <a:latin typeface="Bitter" panose="02000000000000000000" pitchFamily="50" charset="0"/>
              </a:rPr>
              <a:t>How is Operational Assistance accessed? </a:t>
            </a:r>
          </a:p>
          <a:p>
            <a:pPr lvl="1"/>
            <a:r>
              <a:rPr lang="en-US" altLang="en-US" sz="1400" dirty="0" smtClean="0">
                <a:solidFill>
                  <a:prstClr val="black"/>
                </a:solidFill>
                <a:latin typeface="Bitter" panose="02000000000000000000" pitchFamily="50" charset="0"/>
              </a:rPr>
              <a:t>Get a pricing estimate &amp; fill out the form completely</a:t>
            </a:r>
          </a:p>
          <a:p>
            <a:pPr lvl="1"/>
            <a:r>
              <a:rPr lang="en-US" altLang="en-US" sz="1400" dirty="0">
                <a:solidFill>
                  <a:prstClr val="black"/>
                </a:solidFill>
                <a:latin typeface="Bitter" panose="02000000000000000000" pitchFamily="50" charset="0"/>
              </a:rPr>
              <a:t>Fill out the online form, found on the Student Leadership and Involvement website BEFORE Spending funds</a:t>
            </a:r>
          </a:p>
          <a:p>
            <a:pPr lvl="1"/>
            <a:r>
              <a:rPr lang="en-US" altLang="en-US" sz="1400" dirty="0" smtClean="0">
                <a:solidFill>
                  <a:prstClr val="black"/>
                </a:solidFill>
                <a:latin typeface="Bitter" panose="02000000000000000000" pitchFamily="50" charset="0"/>
              </a:rPr>
              <a:t>You will receive an e-mail when your form has been processed by SLI to pick up a proof of payment form</a:t>
            </a:r>
          </a:p>
          <a:p>
            <a:pPr lvl="1"/>
            <a:r>
              <a:rPr lang="en-US" altLang="en-US" sz="1400" dirty="0" smtClean="0">
                <a:solidFill>
                  <a:prstClr val="black"/>
                </a:solidFill>
                <a:latin typeface="Bitter" panose="02000000000000000000" pitchFamily="50" charset="0"/>
              </a:rPr>
              <a:t>Present the payment form to the location where you are spending funds</a:t>
            </a:r>
          </a:p>
          <a:p>
            <a:pPr lvl="1"/>
            <a:endParaRPr lang="en-US" altLang="en-US" sz="1400" dirty="0" smtClean="0">
              <a:solidFill>
                <a:prstClr val="black"/>
              </a:solidFill>
              <a:latin typeface="Bitter" panose="02000000000000000000" pitchFamily="50" charset="0"/>
            </a:endParaRPr>
          </a:p>
          <a:p>
            <a:pPr marL="457200" lvl="1" indent="0">
              <a:buFont typeface="Arial"/>
              <a:buNone/>
            </a:pPr>
            <a:r>
              <a:rPr lang="en-US" altLang="en-US" sz="1400" dirty="0" smtClean="0">
                <a:solidFill>
                  <a:prstClr val="black"/>
                </a:solidFill>
                <a:latin typeface="Bitter" panose="02000000000000000000" pitchFamily="50" charset="0"/>
              </a:rPr>
              <a:t>*No money is actually exchanged – we do not deposit funds into organization bank accounts.*</a:t>
            </a:r>
          </a:p>
          <a:p>
            <a:pPr marL="457200" lvl="1" indent="0">
              <a:buFont typeface="Arial"/>
              <a:buNone/>
            </a:pPr>
            <a:endParaRPr lang="en-US" altLang="en-US" sz="6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650" dirty="0" smtClean="0">
              <a:solidFill>
                <a:prstClr val="black"/>
              </a:solidFill>
              <a:latin typeface="Bitter" panose="02000000000000000000" pitchFamily="50" charset="0"/>
            </a:endParaRPr>
          </a:p>
          <a:p>
            <a:pPr lvl="2"/>
            <a:endParaRPr lang="en-US" altLang="en-US" sz="1050" dirty="0">
              <a:latin typeface="Bitter" panose="02000000000000000000" pitchFamily="50" charset="0"/>
            </a:endParaRPr>
          </a:p>
        </p:txBody>
      </p:sp>
    </p:spTree>
    <p:extLst>
      <p:ext uri="{BB962C8B-B14F-4D97-AF65-F5344CB8AC3E}">
        <p14:creationId xmlns:p14="http://schemas.microsoft.com/office/powerpoint/2010/main" val="2234618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0645.17-UOM-New-Brand-PowerPoint-Template-section-1.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00" y="-99741"/>
            <a:ext cx="9271400" cy="6953550"/>
          </a:xfrm>
          <a:prstGeom prst="rect">
            <a:avLst/>
          </a:prstGeom>
        </p:spPr>
      </p:pic>
      <p:sp>
        <p:nvSpPr>
          <p:cNvPr id="3" name="TextBox 2"/>
          <p:cNvSpPr txBox="1"/>
          <p:nvPr/>
        </p:nvSpPr>
        <p:spPr>
          <a:xfrm>
            <a:off x="228600" y="1535980"/>
            <a:ext cx="8573984" cy="3046988"/>
          </a:xfrm>
          <a:prstGeom prst="rect">
            <a:avLst/>
          </a:prstGeom>
          <a:noFill/>
        </p:spPr>
        <p:txBody>
          <a:bodyPr wrap="square" rtlCol="0">
            <a:spAutoFit/>
          </a:bodyPr>
          <a:lstStyle/>
          <a:p>
            <a:pPr algn="ctr"/>
            <a:r>
              <a:rPr lang="en-US" sz="9600" b="1" dirty="0" smtClean="0">
                <a:solidFill>
                  <a:prstClr val="black"/>
                </a:solidFill>
                <a:latin typeface="Bitter" panose="02000000000000000000" pitchFamily="50" charset="0"/>
              </a:rPr>
              <a:t>BUDGET WORKSHEET</a:t>
            </a:r>
            <a:endParaRPr lang="en-US" sz="9600" b="1" dirty="0">
              <a:solidFill>
                <a:prstClr val="black"/>
              </a:solidFill>
              <a:latin typeface="Bitter" panose="02000000000000000000" pitchFamily="50" charset="0"/>
            </a:endParaRPr>
          </a:p>
        </p:txBody>
      </p:sp>
      <p:sp>
        <p:nvSpPr>
          <p:cNvPr id="7" name="Content Placeholder 2"/>
          <p:cNvSpPr txBox="1">
            <a:spLocks/>
          </p:cNvSpPr>
          <p:nvPr/>
        </p:nvSpPr>
        <p:spPr>
          <a:xfrm>
            <a:off x="228600" y="1221544"/>
            <a:ext cx="8686800" cy="50292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altLang="en-US" sz="1400" dirty="0" smtClean="0">
              <a:solidFill>
                <a:prstClr val="black"/>
              </a:solidFill>
              <a:latin typeface="Bitter" panose="02000000000000000000" pitchFamily="50" charset="0"/>
            </a:endParaRPr>
          </a:p>
          <a:p>
            <a:pPr marL="457200" lvl="1" indent="0">
              <a:buFont typeface="Arial"/>
              <a:buNone/>
            </a:pPr>
            <a:endParaRPr lang="en-US" altLang="en-US" sz="6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1050" dirty="0" smtClean="0">
              <a:solidFill>
                <a:prstClr val="black"/>
              </a:solidFill>
              <a:latin typeface="Bitter" panose="02000000000000000000" pitchFamily="50" charset="0"/>
            </a:endParaRPr>
          </a:p>
          <a:p>
            <a:pPr lvl="1"/>
            <a:endParaRPr lang="en-US" altLang="en-US" sz="650" dirty="0" smtClean="0">
              <a:solidFill>
                <a:prstClr val="black"/>
              </a:solidFill>
              <a:latin typeface="Bitter" panose="02000000000000000000" pitchFamily="50" charset="0"/>
            </a:endParaRPr>
          </a:p>
          <a:p>
            <a:pPr lvl="2"/>
            <a:endParaRPr lang="en-US" altLang="en-US" sz="1050" dirty="0">
              <a:latin typeface="Bitter" panose="02000000000000000000" pitchFamily="50" charset="0"/>
            </a:endParaRPr>
          </a:p>
        </p:txBody>
      </p:sp>
    </p:spTree>
    <p:extLst>
      <p:ext uri="{BB962C8B-B14F-4D97-AF65-F5344CB8AC3E}">
        <p14:creationId xmlns:p14="http://schemas.microsoft.com/office/powerpoint/2010/main" val="1202825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932</Words>
  <Application>Microsoft Office PowerPoint</Application>
  <PresentationFormat>On-screen Show (4:3)</PresentationFormat>
  <Paragraphs>88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Bitter</vt:lpstr>
      <vt:lpstr>Calibri</vt:lpstr>
      <vt:lpstr>Calibri Light</vt:lpstr>
      <vt:lpstr>Office Theme</vt:lpstr>
      <vt:lpstr>PowerPoint Presentation</vt:lpstr>
      <vt:lpstr>PowerPoint Presentation</vt:lpstr>
      <vt:lpstr>PowerPoint Presentation</vt:lpstr>
      <vt:lpstr>Solicitation of Funds</vt:lpstr>
      <vt:lpstr>PowerPoint Presentation</vt:lpstr>
      <vt:lpstr>PowerPoint Presentation</vt:lpstr>
      <vt:lpstr>PowerPoint Presentation</vt:lpstr>
      <vt:lpstr>PowerPoint Presentation</vt:lpstr>
    </vt:vector>
  </TitlesOfParts>
  <Company>University of Memphis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Katherine Tyler (mktyler)</dc:creator>
  <cp:lastModifiedBy>Mary Katherine Tyler (mktyler)</cp:lastModifiedBy>
  <cp:revision>2</cp:revision>
  <dcterms:created xsi:type="dcterms:W3CDTF">2018-10-10T16:06:33Z</dcterms:created>
  <dcterms:modified xsi:type="dcterms:W3CDTF">2018-10-10T16:32:22Z</dcterms:modified>
</cp:coreProperties>
</file>