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80" r:id="rId4"/>
    <p:sldId id="277" r:id="rId5"/>
    <p:sldId id="278" r:id="rId6"/>
    <p:sldId id="284" r:id="rId7"/>
    <p:sldId id="279" r:id="rId8"/>
    <p:sldId id="283" r:id="rId9"/>
    <p:sldId id="269" r:id="rId10"/>
    <p:sldId id="267" r:id="rId11"/>
    <p:sldId id="270" r:id="rId12"/>
    <p:sldId id="271" r:id="rId13"/>
    <p:sldId id="272" r:id="rId14"/>
    <p:sldId id="273" r:id="rId15"/>
    <p:sldId id="274" r:id="rId16"/>
    <p:sldId id="282"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40"/>
  </p:normalViewPr>
  <p:slideViewPr>
    <p:cSldViewPr snapToGrid="0" snapToObjects="1">
      <p:cViewPr varScale="1">
        <p:scale>
          <a:sx n="77" d="100"/>
          <a:sy n="77" d="100"/>
        </p:scale>
        <p:origin x="1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554A9-5037-438A-9660-7791A33FD0F6}"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60CBC1-6F94-4B2C-B1C1-3F208EC4D9B0}" type="slidenum">
              <a:rPr lang="en-US" smtClean="0"/>
              <a:t>‹#›</a:t>
            </a:fld>
            <a:endParaRPr lang="en-US"/>
          </a:p>
        </p:txBody>
      </p:sp>
    </p:spTree>
    <p:extLst>
      <p:ext uri="{BB962C8B-B14F-4D97-AF65-F5344CB8AC3E}">
        <p14:creationId xmlns:p14="http://schemas.microsoft.com/office/powerpoint/2010/main" val="1488379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Solicitation</a:t>
            </a:r>
            <a:r>
              <a:rPr lang="en-US" baseline="0" dirty="0" smtClean="0"/>
              <a:t> of Funds form can be found in the RSO handbook</a:t>
            </a:r>
            <a:endParaRPr lang="en-US" dirty="0"/>
          </a:p>
        </p:txBody>
      </p:sp>
      <p:sp>
        <p:nvSpPr>
          <p:cNvPr id="4" name="Slide Number Placeholder 3"/>
          <p:cNvSpPr>
            <a:spLocks noGrp="1"/>
          </p:cNvSpPr>
          <p:nvPr>
            <p:ph type="sldNum" sz="quarter" idx="10"/>
          </p:nvPr>
        </p:nvSpPr>
        <p:spPr/>
        <p:txBody>
          <a:bodyPr/>
          <a:lstStyle/>
          <a:p>
            <a:fld id="{0860CBC1-6F94-4B2C-B1C1-3F208EC4D9B0}" type="slidenum">
              <a:rPr lang="en-US" smtClean="0"/>
              <a:t>9</a:t>
            </a:fld>
            <a:endParaRPr lang="en-US"/>
          </a:p>
        </p:txBody>
      </p:sp>
    </p:spTree>
    <p:extLst>
      <p:ext uri="{BB962C8B-B14F-4D97-AF65-F5344CB8AC3E}">
        <p14:creationId xmlns:p14="http://schemas.microsoft.com/office/powerpoint/2010/main" val="542307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C53AC-A7D0-4E45-A234-101BFA8E3C1C}"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260280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C53AC-A7D0-4E45-A234-101BFA8E3C1C}"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415094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C53AC-A7D0-4E45-A234-101BFA8E3C1C}"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54037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C53AC-A7D0-4E45-A234-101BFA8E3C1C}"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316464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C53AC-A7D0-4E45-A234-101BFA8E3C1C}"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036255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C53AC-A7D0-4E45-A234-101BFA8E3C1C}"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45812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C53AC-A7D0-4E45-A234-101BFA8E3C1C}"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298245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C53AC-A7D0-4E45-A234-101BFA8E3C1C}"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214674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C53AC-A7D0-4E45-A234-101BFA8E3C1C}"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14805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C53AC-A7D0-4E45-A234-101BFA8E3C1C}"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78322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C53AC-A7D0-4E45-A234-101BFA8E3C1C}"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426540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C53AC-A7D0-4E45-A234-101BFA8E3C1C}" type="datetimeFigureOut">
              <a:rPr lang="en-US" smtClean="0"/>
              <a:t>9/10/2018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6CFBA-0707-354A-8FC0-12A0138D87A0}" type="slidenum">
              <a:rPr lang="en-US" smtClean="0"/>
              <a:t>‹#›</a:t>
            </a:fld>
            <a:endParaRPr lang="en-US"/>
          </a:p>
        </p:txBody>
      </p:sp>
    </p:spTree>
    <p:extLst>
      <p:ext uri="{BB962C8B-B14F-4D97-AF65-F5344CB8AC3E}">
        <p14:creationId xmlns:p14="http://schemas.microsoft.com/office/powerpoint/2010/main" val="2543117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mailto:bbutler@memphis.edu" TargetMode="Externa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70645.17-UOM-New-Brand-PowerPoint-Template-Title-Blu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76100" cy="6953550"/>
          </a:xfrm>
          <a:prstGeom prst="rect">
            <a:avLst/>
          </a:prstGeom>
        </p:spPr>
      </p:pic>
      <p:sp>
        <p:nvSpPr>
          <p:cNvPr id="5" name="TextBox 4"/>
          <p:cNvSpPr txBox="1"/>
          <p:nvPr/>
        </p:nvSpPr>
        <p:spPr>
          <a:xfrm>
            <a:off x="226031" y="2174423"/>
            <a:ext cx="5938463" cy="1569660"/>
          </a:xfrm>
          <a:prstGeom prst="rect">
            <a:avLst/>
          </a:prstGeom>
          <a:noFill/>
        </p:spPr>
        <p:txBody>
          <a:bodyPr wrap="square" rtlCol="0">
            <a:spAutoFit/>
          </a:bodyPr>
          <a:lstStyle/>
          <a:p>
            <a:pPr algn="ctr"/>
            <a:r>
              <a:rPr lang="en-US" sz="4800" dirty="0" smtClean="0">
                <a:latin typeface="Bitter" panose="02000000000000000000" pitchFamily="50" charset="0"/>
              </a:rPr>
              <a:t>RSO Mandatory Training </a:t>
            </a:r>
            <a:r>
              <a:rPr lang="en-US" sz="4800" smtClean="0">
                <a:latin typeface="Bitter" panose="02000000000000000000" pitchFamily="50" charset="0"/>
              </a:rPr>
              <a:t>Fall </a:t>
            </a:r>
            <a:r>
              <a:rPr lang="en-US" sz="4800" smtClean="0">
                <a:latin typeface="Bitter" panose="02000000000000000000" pitchFamily="50" charset="0"/>
              </a:rPr>
              <a:t>2018</a:t>
            </a:r>
            <a:endParaRPr lang="en-US" sz="4800" dirty="0">
              <a:latin typeface="Bitter" panose="02000000000000000000" pitchFamily="50" charset="0"/>
            </a:endParaRPr>
          </a:p>
        </p:txBody>
      </p:sp>
    </p:spTree>
    <p:extLst>
      <p:ext uri="{BB962C8B-B14F-4D97-AF65-F5344CB8AC3E}">
        <p14:creationId xmlns:p14="http://schemas.microsoft.com/office/powerpoint/2010/main" val="4248440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438382" y="534256"/>
            <a:ext cx="6102849" cy="584775"/>
          </a:xfrm>
          <a:prstGeom prst="rect">
            <a:avLst/>
          </a:prstGeom>
          <a:noFill/>
        </p:spPr>
        <p:txBody>
          <a:bodyPr wrap="square" rtlCol="0">
            <a:spAutoFit/>
          </a:bodyPr>
          <a:lstStyle/>
          <a:p>
            <a:pPr algn="ctr"/>
            <a:r>
              <a:rPr lang="en-US" sz="3200" b="1" dirty="0" smtClean="0">
                <a:latin typeface="Bitter" panose="02000000000000000000" pitchFamily="50" charset="0"/>
              </a:rPr>
              <a:t>Money Management</a:t>
            </a:r>
            <a:endParaRPr lang="en-US" sz="3200" b="1" dirty="0">
              <a:latin typeface="Bitter" panose="02000000000000000000" pitchFamily="50" charset="0"/>
            </a:endParaRPr>
          </a:p>
        </p:txBody>
      </p:sp>
      <p:sp>
        <p:nvSpPr>
          <p:cNvPr id="8" name="TextBox 7"/>
          <p:cNvSpPr txBox="1"/>
          <p:nvPr/>
        </p:nvSpPr>
        <p:spPr>
          <a:xfrm>
            <a:off x="267128" y="995921"/>
            <a:ext cx="8445357" cy="5632311"/>
          </a:xfrm>
          <a:prstGeom prst="rect">
            <a:avLst/>
          </a:prstGeom>
          <a:noFill/>
        </p:spPr>
        <p:txBody>
          <a:bodyPr wrap="square" rtlCol="0">
            <a:spAutoFit/>
          </a:bodyPr>
          <a:lstStyle/>
          <a:p>
            <a:pPr marL="342900" indent="-342900">
              <a:buFont typeface="Arial" panose="020B0604020202020204" pitchFamily="34" charset="0"/>
              <a:buChar char="•"/>
            </a:pPr>
            <a:r>
              <a:rPr lang="en-US" altLang="en-US" sz="2000" dirty="0">
                <a:latin typeface="Bitter" panose="02000000000000000000" pitchFamily="50" charset="0"/>
              </a:rPr>
              <a:t>Organizations may pursue any of the following in regards to managing organization funds:</a:t>
            </a:r>
          </a:p>
          <a:p>
            <a:pPr lvl="1"/>
            <a:r>
              <a:rPr lang="en-US" altLang="en-US" dirty="0" smtClean="0">
                <a:latin typeface="Bitter" panose="02000000000000000000" pitchFamily="50" charset="0"/>
              </a:rPr>
              <a:t>1. Set </a:t>
            </a:r>
            <a:r>
              <a:rPr lang="en-US" altLang="en-US" dirty="0">
                <a:latin typeface="Bitter" panose="02000000000000000000" pitchFamily="50" charset="0"/>
              </a:rPr>
              <a:t>up an account with an off-campus financial institution such as </a:t>
            </a:r>
            <a:r>
              <a:rPr lang="en-US" altLang="en-US" dirty="0" smtClean="0">
                <a:latin typeface="Bitter" panose="02000000000000000000" pitchFamily="50" charset="0"/>
              </a:rPr>
              <a:t>First </a:t>
            </a:r>
            <a:r>
              <a:rPr lang="en-US" altLang="en-US" dirty="0">
                <a:latin typeface="Bitter" panose="02000000000000000000" pitchFamily="50" charset="0"/>
              </a:rPr>
              <a:t>South Credit Union – University of Memphis branch</a:t>
            </a:r>
          </a:p>
          <a:p>
            <a:pPr lvl="2"/>
            <a:r>
              <a:rPr lang="en-US" altLang="en-US" sz="1400" dirty="0" smtClean="0">
                <a:latin typeface="Bitter" panose="02000000000000000000" pitchFamily="50" charset="0"/>
              </a:rPr>
              <a:t>* Organizations </a:t>
            </a:r>
            <a:r>
              <a:rPr lang="en-US" altLang="en-US" sz="1400" dirty="0">
                <a:latin typeface="Bitter" panose="02000000000000000000" pitchFamily="50" charset="0"/>
              </a:rPr>
              <a:t>using this option should take precautions to employ proper financial management procedures </a:t>
            </a:r>
            <a:endParaRPr lang="en-US" altLang="en-US" sz="1400" dirty="0" smtClean="0">
              <a:latin typeface="Bitter" panose="02000000000000000000" pitchFamily="50" charset="0"/>
            </a:endParaRPr>
          </a:p>
          <a:p>
            <a:pPr lvl="2"/>
            <a:r>
              <a:rPr lang="en-US" altLang="en-US" sz="1400" dirty="0" smtClean="0">
                <a:latin typeface="Bitter" panose="02000000000000000000" pitchFamily="50" charset="0"/>
              </a:rPr>
              <a:t>* RSO </a:t>
            </a:r>
            <a:r>
              <a:rPr lang="en-US" altLang="en-US" sz="1400" dirty="0">
                <a:latin typeface="Bitter" panose="02000000000000000000" pitchFamily="50" charset="0"/>
              </a:rPr>
              <a:t>Advisors should </a:t>
            </a:r>
            <a:r>
              <a:rPr lang="en-US" altLang="en-US" sz="1400" u="sng" dirty="0">
                <a:latin typeface="Bitter" panose="02000000000000000000" pitchFamily="50" charset="0"/>
              </a:rPr>
              <a:t>not</a:t>
            </a:r>
            <a:r>
              <a:rPr lang="en-US" altLang="en-US" sz="1400" dirty="0">
                <a:latin typeface="Bitter" panose="02000000000000000000" pitchFamily="50" charset="0"/>
              </a:rPr>
              <a:t> be listed as signatories on the accounts, though they may be reviewers</a:t>
            </a:r>
            <a:r>
              <a:rPr lang="en-US" altLang="en-US" sz="1400" dirty="0" smtClean="0">
                <a:latin typeface="Bitter" panose="02000000000000000000" pitchFamily="50" charset="0"/>
              </a:rPr>
              <a:t>.</a:t>
            </a:r>
          </a:p>
          <a:p>
            <a:pPr lvl="1"/>
            <a:r>
              <a:rPr lang="en-US" altLang="en-US" dirty="0" smtClean="0">
                <a:latin typeface="Bitter" panose="02000000000000000000" pitchFamily="50" charset="0"/>
              </a:rPr>
              <a:t>2. </a:t>
            </a:r>
            <a:r>
              <a:rPr lang="en-US" altLang="en-US" dirty="0">
                <a:latin typeface="Bitter" panose="02000000000000000000" pitchFamily="50" charset="0"/>
              </a:rPr>
              <a:t>Work with the Bursar’s office and Accounting to set up an on-campus </a:t>
            </a:r>
            <a:r>
              <a:rPr lang="en-US" altLang="en-US" dirty="0" smtClean="0">
                <a:latin typeface="Bitter" panose="02000000000000000000" pitchFamily="50" charset="0"/>
              </a:rPr>
              <a:t>account</a:t>
            </a:r>
            <a:endParaRPr lang="en-US" altLang="en-US" sz="1400" dirty="0">
              <a:latin typeface="Bitter" panose="02000000000000000000" pitchFamily="50" charset="0"/>
            </a:endParaRPr>
          </a:p>
          <a:p>
            <a:pPr lvl="1"/>
            <a:r>
              <a:rPr lang="en-US" altLang="en-US" dirty="0">
                <a:latin typeface="Bitter" panose="02000000000000000000" pitchFamily="50" charset="0"/>
              </a:rPr>
              <a:t>3</a:t>
            </a:r>
            <a:r>
              <a:rPr lang="en-US" altLang="en-US" dirty="0" smtClean="0">
                <a:latin typeface="Bitter" panose="02000000000000000000" pitchFamily="50" charset="0"/>
              </a:rPr>
              <a:t>. Work </a:t>
            </a:r>
            <a:r>
              <a:rPr lang="en-US" altLang="en-US" dirty="0">
                <a:latin typeface="Bitter" panose="02000000000000000000" pitchFamily="50" charset="0"/>
              </a:rPr>
              <a:t>with the Bursar’s office to use Marketplace [an on-line system that will allow members to pay dues or deposit any other organization revenue with a credit or debit card].  </a:t>
            </a:r>
            <a:r>
              <a:rPr lang="en-US" altLang="en-US" dirty="0">
                <a:solidFill>
                  <a:srgbClr val="FF0000"/>
                </a:solidFill>
                <a:latin typeface="Bitter" panose="02000000000000000000" pitchFamily="50" charset="0"/>
              </a:rPr>
              <a:t>Please note that an on campus account is required for Marketplace.</a:t>
            </a:r>
            <a:endParaRPr lang="en-US" altLang="en-US" dirty="0">
              <a:latin typeface="Bitter" panose="02000000000000000000" pitchFamily="50" charset="0"/>
            </a:endParaRPr>
          </a:p>
          <a:p>
            <a:pPr lvl="1"/>
            <a:r>
              <a:rPr lang="en-US" altLang="en-US" dirty="0" smtClean="0">
                <a:latin typeface="Bitter" panose="02000000000000000000" pitchFamily="50" charset="0"/>
              </a:rPr>
              <a:t>4. Acceptance </a:t>
            </a:r>
            <a:r>
              <a:rPr lang="en-US" altLang="en-US" dirty="0">
                <a:latin typeface="Bitter" panose="02000000000000000000" pitchFamily="50" charset="0"/>
              </a:rPr>
              <a:t>of Credit Cards:</a:t>
            </a:r>
          </a:p>
          <a:p>
            <a:pPr marL="1200150" lvl="2" indent="-285750">
              <a:buFont typeface="Arial" panose="020B0604020202020204" pitchFamily="34" charset="0"/>
              <a:buChar char="•"/>
            </a:pPr>
            <a:r>
              <a:rPr lang="en-US" altLang="en-US" sz="1400" dirty="0" smtClean="0">
                <a:latin typeface="Bitter" panose="02000000000000000000" pitchFamily="50" charset="0"/>
              </a:rPr>
              <a:t>Organizations </a:t>
            </a:r>
            <a:r>
              <a:rPr lang="en-US" altLang="en-US" sz="1400" dirty="0">
                <a:latin typeface="Bitter" panose="02000000000000000000" pitchFamily="50" charset="0"/>
              </a:rPr>
              <a:t>that utilize off campus financial institution and chose to accept credit cards must be Payment Card Industry Compliant in order to process credit cards on campus.  Proof of compliance must be submitted to the Bursar’s Office.</a:t>
            </a:r>
          </a:p>
          <a:p>
            <a:pPr marL="1200150" lvl="2" indent="-285750">
              <a:buFont typeface="Arial" panose="020B0604020202020204" pitchFamily="34" charset="0"/>
              <a:buChar char="•"/>
            </a:pPr>
            <a:r>
              <a:rPr lang="en-US" altLang="en-US" sz="1400" dirty="0">
                <a:latin typeface="Bitter" panose="02000000000000000000" pitchFamily="50" charset="0"/>
              </a:rPr>
              <a:t>Organizations that deposit their money through the University must be approved by the Bursar’s Office to accept credit card payments.</a:t>
            </a:r>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438382" y="534256"/>
            <a:ext cx="6102849" cy="584775"/>
          </a:xfrm>
          <a:prstGeom prst="rect">
            <a:avLst/>
          </a:prstGeom>
          <a:noFill/>
        </p:spPr>
        <p:txBody>
          <a:bodyPr wrap="square" rtlCol="0">
            <a:spAutoFit/>
          </a:bodyPr>
          <a:lstStyle/>
          <a:p>
            <a:pPr algn="ctr"/>
            <a:r>
              <a:rPr lang="en-US" sz="3200" b="1" dirty="0" smtClean="0">
                <a:solidFill>
                  <a:prstClr val="black"/>
                </a:solidFill>
                <a:latin typeface="Bitter" panose="02000000000000000000" pitchFamily="50" charset="0"/>
              </a:rPr>
              <a:t>Money Management</a:t>
            </a:r>
            <a:endParaRPr lang="en-US" sz="3200" b="1" dirty="0">
              <a:solidFill>
                <a:prstClr val="black"/>
              </a:solidFill>
              <a:latin typeface="Bitter" panose="02000000000000000000" pitchFamily="50" charset="0"/>
            </a:endParaRPr>
          </a:p>
        </p:txBody>
      </p:sp>
      <p:sp>
        <p:nvSpPr>
          <p:cNvPr id="9" name="Content Placeholder 2"/>
          <p:cNvSpPr>
            <a:spLocks noGrp="1"/>
          </p:cNvSpPr>
          <p:nvPr>
            <p:ph idx="1"/>
          </p:nvPr>
        </p:nvSpPr>
        <p:spPr>
          <a:xfrm>
            <a:off x="228600" y="1524000"/>
            <a:ext cx="8686800" cy="4343400"/>
          </a:xfrm>
        </p:spPr>
        <p:txBody>
          <a:bodyPr>
            <a:normAutofit fontScale="92500" lnSpcReduction="10000"/>
          </a:bodyPr>
          <a:lstStyle/>
          <a:p>
            <a:pPr marL="342900" lvl="1" indent="-342900" eaLnBrk="1" hangingPunct="1">
              <a:buFontTx/>
              <a:buChar char="•"/>
              <a:defRPr/>
            </a:pPr>
            <a:r>
              <a:rPr lang="en-US" sz="2400" dirty="0">
                <a:latin typeface="Bitter" panose="02000000000000000000" pitchFamily="50" charset="0"/>
              </a:rPr>
              <a:t>If an RSO chooses to </a:t>
            </a:r>
            <a:r>
              <a:rPr lang="en-US" sz="2400" i="1" dirty="0">
                <a:solidFill>
                  <a:srgbClr val="FF0000"/>
                </a:solidFill>
                <a:latin typeface="Bitter" panose="02000000000000000000" pitchFamily="50" charset="0"/>
              </a:rPr>
              <a:t>work with the Bursar’s office to set up an on-campus </a:t>
            </a:r>
            <a:r>
              <a:rPr lang="en-US" sz="2400" i="1" dirty="0" smtClean="0">
                <a:solidFill>
                  <a:srgbClr val="FF0000"/>
                </a:solidFill>
                <a:latin typeface="Bitter" panose="02000000000000000000" pitchFamily="50" charset="0"/>
              </a:rPr>
              <a:t>account</a:t>
            </a:r>
            <a:r>
              <a:rPr lang="en-US" sz="2400" i="1" dirty="0" smtClean="0">
                <a:latin typeface="Bitter" panose="02000000000000000000" pitchFamily="50" charset="0"/>
              </a:rPr>
              <a:t>, </a:t>
            </a:r>
            <a:r>
              <a:rPr lang="en-US" sz="2400" dirty="0">
                <a:latin typeface="Bitter" panose="02000000000000000000" pitchFamily="50" charset="0"/>
              </a:rPr>
              <a:t>here are some things you should know</a:t>
            </a:r>
            <a:r>
              <a:rPr lang="en-US" sz="2400" dirty="0" smtClean="0">
                <a:latin typeface="Bitter" panose="02000000000000000000" pitchFamily="50" charset="0"/>
              </a:rPr>
              <a:t>:</a:t>
            </a:r>
          </a:p>
          <a:p>
            <a:pPr marL="742950" lvl="2" indent="-342900">
              <a:buFontTx/>
              <a:buChar char="•"/>
              <a:defRPr/>
            </a:pPr>
            <a:r>
              <a:rPr lang="en-US" sz="2000" dirty="0" smtClean="0">
                <a:latin typeface="Bitter" panose="02000000000000000000" pitchFamily="50" charset="0"/>
              </a:rPr>
              <a:t>Request a University account through Accounting (Request for Banner Index Form)</a:t>
            </a:r>
          </a:p>
          <a:p>
            <a:pPr marL="400050" lvl="2" indent="0">
              <a:buNone/>
              <a:defRPr/>
            </a:pPr>
            <a:r>
              <a:rPr lang="en-US" sz="2000" dirty="0">
                <a:latin typeface="Bitter" panose="02000000000000000000" pitchFamily="50" charset="0"/>
              </a:rPr>
              <a:t>		http://www.memphis.edu/bf/forms/finance.php</a:t>
            </a:r>
          </a:p>
          <a:p>
            <a:pPr marL="742950" lvl="2" indent="-342900" eaLnBrk="1" hangingPunct="1">
              <a:buFontTx/>
              <a:buChar char="•"/>
              <a:defRPr/>
            </a:pPr>
            <a:r>
              <a:rPr lang="en-US" sz="2000" dirty="0">
                <a:latin typeface="Bitter" panose="02000000000000000000" pitchFamily="50" charset="0"/>
              </a:rPr>
              <a:t>All cash handling policies can be found at </a:t>
            </a:r>
            <a:r>
              <a:rPr lang="en-US" sz="2000" b="1" dirty="0">
                <a:solidFill>
                  <a:schemeClr val="accent1">
                    <a:lumMod val="60000"/>
                    <a:lumOff val="40000"/>
                  </a:schemeClr>
                </a:solidFill>
                <a:latin typeface="Bitter" panose="02000000000000000000" pitchFamily="50" charset="0"/>
              </a:rPr>
              <a:t>http://www.memphis.edu/bursar/handling_guide.php</a:t>
            </a:r>
          </a:p>
          <a:p>
            <a:pPr marL="742950" lvl="2" indent="-342900" eaLnBrk="1" hangingPunct="1">
              <a:buFontTx/>
              <a:buChar char="•"/>
              <a:defRPr/>
            </a:pPr>
            <a:r>
              <a:rPr lang="en-US" sz="2000" dirty="0">
                <a:latin typeface="Bitter" panose="02000000000000000000" pitchFamily="50" charset="0"/>
              </a:rPr>
              <a:t>All cash handling personnel should have a copy of and be very familiar with the complete Cash Control Guide and follow appropriate procedures and will be required to take cash receipting online </a:t>
            </a:r>
            <a:r>
              <a:rPr lang="en-US" sz="2000" dirty="0" smtClean="0">
                <a:latin typeface="Bitter" panose="02000000000000000000" pitchFamily="50" charset="0"/>
              </a:rPr>
              <a:t>training and sign the “Credit Card Security Agreement Form”.</a:t>
            </a:r>
            <a:endParaRPr lang="en-US" sz="2000" dirty="0">
              <a:latin typeface="Bitter" panose="02000000000000000000" pitchFamily="50" charset="0"/>
            </a:endParaRPr>
          </a:p>
          <a:p>
            <a:pPr marL="742950" lvl="2" indent="-342900" eaLnBrk="1" hangingPunct="1">
              <a:buFontTx/>
              <a:buChar char="•"/>
              <a:defRPr/>
            </a:pPr>
            <a:r>
              <a:rPr lang="en-US" sz="2000" dirty="0" smtClean="0">
                <a:latin typeface="Bitter" panose="02000000000000000000" pitchFamily="50" charset="0"/>
              </a:rPr>
              <a:t>Organizations </a:t>
            </a:r>
            <a:r>
              <a:rPr lang="en-US" sz="2000" dirty="0">
                <a:latin typeface="Bitter" panose="02000000000000000000" pitchFamily="50" charset="0"/>
              </a:rPr>
              <a:t>should contact Brenda Butler </a:t>
            </a:r>
            <a:r>
              <a:rPr lang="en-US" sz="2000" dirty="0" smtClean="0">
                <a:solidFill>
                  <a:schemeClr val="accent1">
                    <a:lumMod val="60000"/>
                    <a:lumOff val="40000"/>
                  </a:schemeClr>
                </a:solidFill>
                <a:latin typeface="Bitter" panose="02000000000000000000" pitchFamily="50" charset="0"/>
                <a:hlinkClick r:id="rId5"/>
              </a:rPr>
              <a:t>bbutler@memphis.edu</a:t>
            </a:r>
            <a:r>
              <a:rPr lang="en-US" sz="2000" dirty="0" smtClean="0">
                <a:solidFill>
                  <a:schemeClr val="accent1">
                    <a:lumMod val="60000"/>
                    <a:lumOff val="40000"/>
                  </a:schemeClr>
                </a:solidFill>
                <a:latin typeface="Bitter" panose="02000000000000000000" pitchFamily="50" charset="0"/>
              </a:rPr>
              <a:t> </a:t>
            </a:r>
            <a:r>
              <a:rPr lang="en-US" sz="2000" dirty="0" smtClean="0">
                <a:latin typeface="Bitter" panose="02000000000000000000" pitchFamily="50" charset="0"/>
              </a:rPr>
              <a:t>to </a:t>
            </a:r>
            <a:r>
              <a:rPr lang="en-US" sz="2000" dirty="0">
                <a:latin typeface="Bitter" panose="02000000000000000000" pitchFamily="50" charset="0"/>
              </a:rPr>
              <a:t>discuss Bursar </a:t>
            </a:r>
            <a:r>
              <a:rPr lang="en-US" sz="2000" dirty="0" smtClean="0">
                <a:latin typeface="Bitter" panose="02000000000000000000" pitchFamily="50" charset="0"/>
              </a:rPr>
              <a:t>accounts. </a:t>
            </a:r>
            <a:endParaRPr lang="en-US" sz="2000" dirty="0">
              <a:latin typeface="Bitter" panose="02000000000000000000" pitchFamily="50" charset="0"/>
            </a:endParaRPr>
          </a:p>
        </p:txBody>
      </p:sp>
    </p:spTree>
    <p:extLst>
      <p:ext uri="{BB962C8B-B14F-4D97-AF65-F5344CB8AC3E}">
        <p14:creationId xmlns:p14="http://schemas.microsoft.com/office/powerpoint/2010/main" val="2454730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2" name="Title 1"/>
          <p:cNvSpPr>
            <a:spLocks noGrp="1"/>
          </p:cNvSpPr>
          <p:nvPr>
            <p:ph type="title"/>
          </p:nvPr>
        </p:nvSpPr>
        <p:spPr/>
        <p:txBody>
          <a:bodyPr>
            <a:normAutofit/>
          </a:bodyPr>
          <a:lstStyle/>
          <a:p>
            <a:r>
              <a:rPr lang="en-US" sz="3200" dirty="0" smtClean="0">
                <a:latin typeface="Bitter" panose="02000000000000000000" pitchFamily="50" charset="0"/>
              </a:rPr>
              <a:t>Solicitation of Funds</a:t>
            </a:r>
            <a:endParaRPr lang="en-US" sz="3200" dirty="0">
              <a:latin typeface="Bitter" panose="02000000000000000000" pitchFamily="50" charset="0"/>
            </a:endParaRPr>
          </a:p>
        </p:txBody>
      </p:sp>
      <p:pic>
        <p:nvPicPr>
          <p:cNvPr id="4" name="Content Placeholder 3" descr="70645.17-UOM-New-Brand-PowerPoint-Template-section-1.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sp>
        <p:nvSpPr>
          <p:cNvPr id="7" name="Content Placeholder 2"/>
          <p:cNvSpPr txBox="1">
            <a:spLocks/>
          </p:cNvSpPr>
          <p:nvPr/>
        </p:nvSpPr>
        <p:spPr>
          <a:xfrm>
            <a:off x="228600" y="1429625"/>
            <a:ext cx="8686800" cy="43434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2400" dirty="0" smtClean="0">
                <a:solidFill>
                  <a:prstClr val="black"/>
                </a:solidFill>
                <a:latin typeface="Bitter" panose="02000000000000000000" pitchFamily="50" charset="0"/>
              </a:rPr>
              <a:t>Anytime your organization has a fundraiser, ticket sales, charity events, or anything that money is taken for, you must complete a </a:t>
            </a:r>
            <a:r>
              <a:rPr lang="en-US" sz="2400" b="1" dirty="0" smtClean="0">
                <a:solidFill>
                  <a:prstClr val="black"/>
                </a:solidFill>
                <a:latin typeface="Bitter" panose="02000000000000000000" pitchFamily="50" charset="0"/>
              </a:rPr>
              <a:t>Solicitation of Funds Form</a:t>
            </a:r>
            <a:r>
              <a:rPr lang="en-US" sz="2400" dirty="0" smtClean="0">
                <a:solidFill>
                  <a:prstClr val="black"/>
                </a:solidFill>
                <a:latin typeface="Bitter" panose="02000000000000000000" pitchFamily="50" charset="0"/>
              </a:rPr>
              <a:t>.</a:t>
            </a:r>
          </a:p>
          <a:p>
            <a:pPr lvl="1">
              <a:defRPr/>
            </a:pPr>
            <a:r>
              <a:rPr lang="en-US" sz="1600" dirty="0" smtClean="0">
                <a:solidFill>
                  <a:prstClr val="black"/>
                </a:solidFill>
                <a:latin typeface="Bitter" panose="02000000000000000000" pitchFamily="50" charset="0"/>
              </a:rPr>
              <a:t>This includes dues collection &amp; any sort of t-shirt sales. </a:t>
            </a:r>
            <a:endParaRPr lang="en-US" sz="1700" dirty="0" smtClean="0">
              <a:solidFill>
                <a:prstClr val="black"/>
              </a:solidFill>
              <a:latin typeface="Bitter" panose="02000000000000000000" pitchFamily="50" charset="0"/>
            </a:endParaRPr>
          </a:p>
          <a:p>
            <a:pPr>
              <a:defRPr/>
            </a:pPr>
            <a:r>
              <a:rPr lang="en-US" sz="2400" dirty="0" smtClean="0">
                <a:solidFill>
                  <a:prstClr val="black"/>
                </a:solidFill>
                <a:latin typeface="Bitter" panose="02000000000000000000" pitchFamily="50" charset="0"/>
              </a:rPr>
              <a:t>You can find this form in the Student Leadership and Involvement Website under the Start/Manage RSO page or under “Campus Links” on </a:t>
            </a:r>
            <a:r>
              <a:rPr lang="en-US" sz="2400" dirty="0" err="1" smtClean="0">
                <a:solidFill>
                  <a:prstClr val="black"/>
                </a:solidFill>
                <a:latin typeface="Bitter" panose="02000000000000000000" pitchFamily="50" charset="0"/>
              </a:rPr>
              <a:t>TigerZone</a:t>
            </a:r>
            <a:r>
              <a:rPr lang="en-US" sz="2400" dirty="0" smtClean="0">
                <a:solidFill>
                  <a:prstClr val="black"/>
                </a:solidFill>
                <a:latin typeface="Bitter" panose="02000000000000000000" pitchFamily="50" charset="0"/>
              </a:rPr>
              <a:t>.</a:t>
            </a:r>
          </a:p>
          <a:p>
            <a:pPr lvl="1">
              <a:defRPr/>
            </a:pPr>
            <a:r>
              <a:rPr lang="en-US" sz="2400" dirty="0" smtClean="0">
                <a:solidFill>
                  <a:prstClr val="black"/>
                </a:solidFill>
                <a:latin typeface="Bitter" panose="02000000000000000000" pitchFamily="50" charset="0"/>
              </a:rPr>
              <a:t>The first page of the form is turned in BEFORE taking money </a:t>
            </a:r>
          </a:p>
          <a:p>
            <a:pPr lvl="1">
              <a:defRPr/>
            </a:pPr>
            <a:r>
              <a:rPr lang="en-US" sz="2400" dirty="0" smtClean="0">
                <a:solidFill>
                  <a:prstClr val="black"/>
                </a:solidFill>
                <a:latin typeface="Bitter" panose="02000000000000000000" pitchFamily="50" charset="0"/>
              </a:rPr>
              <a:t>The second page of the form is turned AFTER taking money</a:t>
            </a:r>
          </a:p>
          <a:p>
            <a:pPr lvl="1">
              <a:defRPr/>
            </a:pPr>
            <a:r>
              <a:rPr lang="en-US" sz="2400" dirty="0" smtClean="0">
                <a:solidFill>
                  <a:prstClr val="black"/>
                </a:solidFill>
                <a:latin typeface="Bitter" panose="02000000000000000000" pitchFamily="50" charset="0"/>
              </a:rPr>
              <a:t>Financial statement </a:t>
            </a:r>
            <a:r>
              <a:rPr lang="en-US" sz="1400" dirty="0" smtClean="0">
                <a:solidFill>
                  <a:prstClr val="black"/>
                </a:solidFill>
                <a:latin typeface="Bitter" panose="02000000000000000000" pitchFamily="50" charset="0"/>
              </a:rPr>
              <a:t>(2</a:t>
            </a:r>
            <a:r>
              <a:rPr lang="en-US" sz="1400" baseline="30000" dirty="0" smtClean="0">
                <a:solidFill>
                  <a:prstClr val="black"/>
                </a:solidFill>
                <a:latin typeface="Bitter" panose="02000000000000000000" pitchFamily="50" charset="0"/>
              </a:rPr>
              <a:t>nd</a:t>
            </a:r>
            <a:r>
              <a:rPr lang="en-US" sz="1400" dirty="0" smtClean="0">
                <a:solidFill>
                  <a:prstClr val="black"/>
                </a:solidFill>
                <a:latin typeface="Bitter" panose="02000000000000000000" pitchFamily="50" charset="0"/>
              </a:rPr>
              <a:t> page) </a:t>
            </a:r>
            <a:r>
              <a:rPr lang="en-US" sz="2400" dirty="0" smtClean="0">
                <a:solidFill>
                  <a:prstClr val="black"/>
                </a:solidFill>
                <a:latin typeface="Bitter" panose="02000000000000000000" pitchFamily="50" charset="0"/>
              </a:rPr>
              <a:t>should be saved until after the event, and submitted with total $ amount taken in.</a:t>
            </a:r>
          </a:p>
        </p:txBody>
      </p:sp>
    </p:spTree>
    <p:extLst>
      <p:ext uri="{BB962C8B-B14F-4D97-AF65-F5344CB8AC3E}">
        <p14:creationId xmlns:p14="http://schemas.microsoft.com/office/powerpoint/2010/main" val="3901289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438382" y="534256"/>
            <a:ext cx="6102849" cy="584775"/>
          </a:xfrm>
          <a:prstGeom prst="rect">
            <a:avLst/>
          </a:prstGeom>
          <a:noFill/>
        </p:spPr>
        <p:txBody>
          <a:bodyPr wrap="square" rtlCol="0">
            <a:spAutoFit/>
          </a:bodyPr>
          <a:lstStyle/>
          <a:p>
            <a:pPr algn="ctr"/>
            <a:r>
              <a:rPr lang="en-US" sz="3200" dirty="0" smtClean="0">
                <a:solidFill>
                  <a:prstClr val="black"/>
                </a:solidFill>
                <a:latin typeface="Bitter" panose="02000000000000000000" pitchFamily="50" charset="0"/>
              </a:rPr>
              <a:t>Cash Handling</a:t>
            </a:r>
          </a:p>
        </p:txBody>
      </p:sp>
      <p:sp>
        <p:nvSpPr>
          <p:cNvPr id="5" name="TextBox 4"/>
          <p:cNvSpPr txBox="1"/>
          <p:nvPr/>
        </p:nvSpPr>
        <p:spPr>
          <a:xfrm>
            <a:off x="318499" y="1025756"/>
            <a:ext cx="8157681"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prstClr val="black"/>
                </a:solidFill>
                <a:latin typeface="Bitter" panose="02000000000000000000" pitchFamily="50" charset="0"/>
              </a:rPr>
              <a:t>RSOs intending to collect money should obtain the following: a safe/cash deposit box, deposit bags for large types of money, a register/pre-numbered receipt book, counterfeit money detector, a change fund, if necessary, a check endorsement stamp, if necessary</a:t>
            </a:r>
          </a:p>
          <a:p>
            <a:pPr marL="285750" indent="-285750">
              <a:buFont typeface="Arial" panose="020B0604020202020204" pitchFamily="34" charset="0"/>
              <a:buChar char="•"/>
            </a:pPr>
            <a:r>
              <a:rPr lang="en-US" sz="1600" dirty="0" smtClean="0">
                <a:solidFill>
                  <a:prstClr val="black"/>
                </a:solidFill>
                <a:latin typeface="Bitter" panose="02000000000000000000" pitchFamily="50" charset="0"/>
              </a:rPr>
              <a:t>Determine the plan for transportation of money to/from location of event. Make an approved list of people who will be handling the cash/currency. </a:t>
            </a:r>
          </a:p>
          <a:p>
            <a:pPr marL="742950" lvl="1" indent="-285750">
              <a:buFont typeface="Arial" panose="020B0604020202020204" pitchFamily="34" charset="0"/>
              <a:buChar char="•"/>
            </a:pPr>
            <a:r>
              <a:rPr lang="en-US" sz="1600" dirty="0" smtClean="0">
                <a:solidFill>
                  <a:prstClr val="black"/>
                </a:solidFill>
                <a:latin typeface="Bitter" panose="02000000000000000000" pitchFamily="50" charset="0"/>
              </a:rPr>
              <a:t>First South has a </a:t>
            </a:r>
            <a:r>
              <a:rPr lang="en-US" sz="1600" dirty="0" err="1" smtClean="0">
                <a:solidFill>
                  <a:prstClr val="black"/>
                </a:solidFill>
                <a:latin typeface="Bitter" panose="02000000000000000000" pitchFamily="50" charset="0"/>
              </a:rPr>
              <a:t>dropbox</a:t>
            </a:r>
            <a:r>
              <a:rPr lang="en-US" sz="1600" dirty="0" smtClean="0">
                <a:solidFill>
                  <a:prstClr val="black"/>
                </a:solidFill>
                <a:latin typeface="Bitter" panose="02000000000000000000" pitchFamily="50" charset="0"/>
              </a:rPr>
              <a:t> at their current Highland location. </a:t>
            </a:r>
            <a:endParaRPr lang="en-US" sz="1000" dirty="0" smtClean="0">
              <a:solidFill>
                <a:prstClr val="black"/>
              </a:solidFill>
              <a:latin typeface="Bitter" panose="02000000000000000000" pitchFamily="50" charset="0"/>
            </a:endParaRPr>
          </a:p>
          <a:p>
            <a:pPr marL="285750" indent="-285750">
              <a:buFont typeface="Arial" panose="020B0604020202020204" pitchFamily="34" charset="0"/>
              <a:buChar char="•"/>
            </a:pPr>
            <a:r>
              <a:rPr lang="en-US" sz="1600" dirty="0" smtClean="0">
                <a:solidFill>
                  <a:prstClr val="black"/>
                </a:solidFill>
                <a:latin typeface="Bitter" panose="02000000000000000000" pitchFamily="50" charset="0"/>
              </a:rPr>
              <a:t>Should prepare a collection process when receiving/handling cash at events. These items should be considered in the process: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Only one person per cash box/register</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Check all dollar bill denominations $20 and over with counterfeit pen.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Log every transaction via the receipt book.</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Keep cash on hand to a minimum. </a:t>
            </a:r>
            <a:endParaRPr lang="en-US" sz="1000" dirty="0" smtClean="0">
              <a:solidFill>
                <a:prstClr val="black"/>
              </a:solidFill>
              <a:latin typeface="Bitter" panose="02000000000000000000" pitchFamily="50" charset="0"/>
            </a:endParaRPr>
          </a:p>
          <a:p>
            <a:pPr marL="285750" indent="-285750">
              <a:buFont typeface="Arial" panose="020B0604020202020204" pitchFamily="34" charset="0"/>
              <a:buChar char="•"/>
            </a:pPr>
            <a:r>
              <a:rPr lang="en-US" sz="1600" dirty="0" smtClean="0">
                <a:solidFill>
                  <a:prstClr val="black"/>
                </a:solidFill>
                <a:latin typeface="Bitter" panose="02000000000000000000" pitchFamily="50" charset="0"/>
              </a:rPr>
              <a:t>If collecting checks: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Be sure name on check matches customer’s ID</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Endorse back of the check immediately with “For Deposit Only”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Keep a log of all checks collected</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Be sure the written amount on the check matches the number amount on check. </a:t>
            </a:r>
          </a:p>
          <a:p>
            <a:pPr marL="285750" indent="-285750">
              <a:buFont typeface="Arial" panose="020B0604020202020204" pitchFamily="34" charset="0"/>
              <a:buChar char="•"/>
            </a:pPr>
            <a:r>
              <a:rPr lang="en-US" sz="1600" dirty="0" smtClean="0">
                <a:latin typeface="Bitter" panose="02000000000000000000" pitchFamily="50" charset="0"/>
              </a:rPr>
              <a:t>If a student organization is collecting cash they must maintain a security presence for the duration the cash is on campus</a:t>
            </a:r>
          </a:p>
          <a:p>
            <a:pPr marL="742950" lvl="1" indent="-285750">
              <a:buFont typeface="Arial" panose="020B0604020202020204" pitchFamily="34" charset="0"/>
              <a:buChar char="•"/>
            </a:pPr>
            <a:r>
              <a:rPr lang="en-US" sz="1600" dirty="0">
                <a:latin typeface="Bitter" panose="02000000000000000000" pitchFamily="50" charset="0"/>
              </a:rPr>
              <a:t>This will be noted on your Event Registration Form and routed to the proper channels at the police station. </a:t>
            </a:r>
          </a:p>
        </p:txBody>
      </p:sp>
    </p:spTree>
    <p:extLst>
      <p:ext uri="{BB962C8B-B14F-4D97-AF65-F5344CB8AC3E}">
        <p14:creationId xmlns:p14="http://schemas.microsoft.com/office/powerpoint/2010/main" val="699740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438382" y="534256"/>
            <a:ext cx="6102849" cy="584775"/>
          </a:xfrm>
          <a:prstGeom prst="rect">
            <a:avLst/>
          </a:prstGeom>
          <a:noFill/>
        </p:spPr>
        <p:txBody>
          <a:bodyPr wrap="square" rtlCol="0">
            <a:spAutoFit/>
          </a:bodyPr>
          <a:lstStyle/>
          <a:p>
            <a:pPr algn="ctr"/>
            <a:r>
              <a:rPr lang="en-US" sz="3200" b="1" dirty="0" smtClean="0">
                <a:solidFill>
                  <a:prstClr val="black"/>
                </a:solidFill>
                <a:latin typeface="Bitter" panose="02000000000000000000" pitchFamily="50" charset="0"/>
              </a:rPr>
              <a:t>Cash Handling continued…</a:t>
            </a:r>
          </a:p>
        </p:txBody>
      </p:sp>
      <p:sp>
        <p:nvSpPr>
          <p:cNvPr id="5" name="TextBox 4"/>
          <p:cNvSpPr txBox="1"/>
          <p:nvPr/>
        </p:nvSpPr>
        <p:spPr>
          <a:xfrm>
            <a:off x="410965" y="1416174"/>
            <a:ext cx="8157681"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prstClr val="black"/>
                </a:solidFill>
                <a:latin typeface="Bitter" panose="02000000000000000000" pitchFamily="50" charset="0"/>
              </a:rPr>
              <a:t>Reconciling: RSOs should ensure that the amount of money on hand is equal to the total sales of items/donations collected.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The cash box/register should be reconciled against the receipts for that shift in order to identify any discrepancies.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Should have at least one independent person count the total cash collected prior to making any deposits.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Cash should be counted out of sight in a secure location. </a:t>
            </a:r>
            <a:endParaRPr lang="en-US" sz="1200" dirty="0">
              <a:solidFill>
                <a:prstClr val="black"/>
              </a:solidFill>
              <a:latin typeface="Bitter" panose="02000000000000000000" pitchFamily="50" charset="0"/>
            </a:endParaRPr>
          </a:p>
          <a:p>
            <a:pPr marL="742950" lvl="1" indent="-285750">
              <a:buFont typeface="Arial" panose="020B0604020202020204" pitchFamily="34" charset="0"/>
              <a:buChar char="•"/>
            </a:pPr>
            <a:endParaRPr lang="en-US" sz="1200" dirty="0" smtClean="0">
              <a:solidFill>
                <a:prstClr val="black"/>
              </a:solidFill>
              <a:latin typeface="Bitter" panose="02000000000000000000" pitchFamily="50" charset="0"/>
            </a:endParaRPr>
          </a:p>
          <a:p>
            <a:pPr marL="285750" indent="-285750">
              <a:buFont typeface="Arial" panose="020B0604020202020204" pitchFamily="34" charset="0"/>
              <a:buChar char="•"/>
            </a:pPr>
            <a:r>
              <a:rPr lang="en-US" dirty="0" smtClean="0">
                <a:solidFill>
                  <a:prstClr val="black"/>
                </a:solidFill>
                <a:latin typeface="Bitter" panose="02000000000000000000" pitchFamily="50" charset="0"/>
              </a:rPr>
              <a:t>Depositing: RSOs should deposit any funds that are received to the student organization’s banking account.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Make your deposits as quickly as possible. Do not wait to deposit money.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Be sure to transport cash in a discrete, non-see through bag.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Should always walk/travel in a group when making a deposit. </a:t>
            </a:r>
          </a:p>
          <a:p>
            <a:pPr marL="285750" indent="-285750">
              <a:buFont typeface="Arial" panose="020B0604020202020204" pitchFamily="34" charset="0"/>
              <a:buChar char="•"/>
            </a:pPr>
            <a:endParaRPr lang="en-US" dirty="0" smtClean="0">
              <a:solidFill>
                <a:prstClr val="black"/>
              </a:solidFill>
              <a:latin typeface="Bitter" panose="02000000000000000000" pitchFamily="50" charset="0"/>
            </a:endParaRPr>
          </a:p>
        </p:txBody>
      </p:sp>
    </p:spTree>
    <p:extLst>
      <p:ext uri="{BB962C8B-B14F-4D97-AF65-F5344CB8AC3E}">
        <p14:creationId xmlns:p14="http://schemas.microsoft.com/office/powerpoint/2010/main" val="1526493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70645.17-UOM-New-Brand-PowerPoint-Template-section-1.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pic>
        <p:nvPicPr>
          <p:cNvPr id="5" name="Picture 4"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3" name="TextBox 2"/>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Operational Assistance </a:t>
            </a:r>
            <a:endParaRPr lang="en-US" sz="2800" b="1" dirty="0">
              <a:solidFill>
                <a:prstClr val="black"/>
              </a:solidFill>
              <a:latin typeface="Bitter" panose="02000000000000000000" pitchFamily="50" charset="0"/>
            </a:endParaRPr>
          </a:p>
        </p:txBody>
      </p:sp>
      <p:sp>
        <p:nvSpPr>
          <p:cNvPr id="7" name="Content Placeholder 2"/>
          <p:cNvSpPr txBox="1">
            <a:spLocks/>
          </p:cNvSpPr>
          <p:nvPr/>
        </p:nvSpPr>
        <p:spPr>
          <a:xfrm>
            <a:off x="228600" y="1221544"/>
            <a:ext cx="8686800" cy="502920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400" dirty="0" smtClean="0">
                <a:latin typeface="Bitter" panose="02000000000000000000" pitchFamily="50" charset="0"/>
              </a:rPr>
              <a:t>What is Operational Assistance? </a:t>
            </a:r>
          </a:p>
          <a:p>
            <a:pPr lvl="1"/>
            <a:r>
              <a:rPr lang="en-US" altLang="en-US" sz="1400" dirty="0" smtClean="0">
                <a:latin typeface="Bitter" panose="02000000000000000000" pitchFamily="50" charset="0"/>
              </a:rPr>
              <a:t>Provides RSOs with basic funding for daily operation. </a:t>
            </a:r>
          </a:p>
          <a:p>
            <a:pPr lvl="1"/>
            <a:r>
              <a:rPr lang="en-US" altLang="en-US" sz="1400" dirty="0" smtClean="0">
                <a:latin typeface="Bitter" panose="02000000000000000000" pitchFamily="50" charset="0"/>
              </a:rPr>
              <a:t>Groups can receive UP TO $400 per Fall &amp; Spring semester</a:t>
            </a:r>
          </a:p>
          <a:p>
            <a:pPr lvl="2"/>
            <a:r>
              <a:rPr lang="en-US" altLang="en-US" sz="1400" dirty="0" smtClean="0">
                <a:latin typeface="Bitter" panose="02000000000000000000" pitchFamily="50" charset="0"/>
              </a:rPr>
              <a:t>Available on a first come, first served basis, only until funds run out. </a:t>
            </a:r>
          </a:p>
          <a:p>
            <a:pPr lvl="2"/>
            <a:r>
              <a:rPr lang="en-US" altLang="en-US" sz="1400" dirty="0" smtClean="0">
                <a:latin typeface="Bitter" panose="02000000000000000000" pitchFamily="50" charset="0"/>
              </a:rPr>
              <a:t>No RSO is guaranteed funding as overall funds are limited. </a:t>
            </a:r>
          </a:p>
          <a:p>
            <a:pPr marL="914400" lvl="2" indent="0">
              <a:buFont typeface="Arial"/>
              <a:buNone/>
            </a:pPr>
            <a:endParaRPr lang="en-US" altLang="en-US" sz="1400" dirty="0" smtClean="0">
              <a:latin typeface="Bitter" panose="02000000000000000000" pitchFamily="50" charset="0"/>
            </a:endParaRPr>
          </a:p>
          <a:p>
            <a:r>
              <a:rPr lang="en-US" altLang="en-US" sz="1400" dirty="0" smtClean="0">
                <a:solidFill>
                  <a:prstClr val="black"/>
                </a:solidFill>
                <a:latin typeface="Bitter" panose="02000000000000000000" pitchFamily="50" charset="0"/>
              </a:rPr>
              <a:t>What can organizations use Operational Assistance for? </a:t>
            </a:r>
          </a:p>
          <a:p>
            <a:pPr lvl="1"/>
            <a:r>
              <a:rPr lang="en-US" altLang="en-US" sz="1400" dirty="0" smtClean="0">
                <a:solidFill>
                  <a:prstClr val="black"/>
                </a:solidFill>
                <a:latin typeface="Bitter" panose="02000000000000000000" pitchFamily="50" charset="0"/>
              </a:rPr>
              <a:t>Printing at Tiger Copy &amp; Graphics</a:t>
            </a:r>
          </a:p>
          <a:p>
            <a:pPr lvl="1"/>
            <a:r>
              <a:rPr lang="en-US" altLang="en-US" sz="1400" dirty="0" smtClean="0">
                <a:solidFill>
                  <a:prstClr val="black"/>
                </a:solidFill>
                <a:latin typeface="Bitter" panose="02000000000000000000" pitchFamily="50" charset="0"/>
              </a:rPr>
              <a:t>Advertising with the Daily Helmsman</a:t>
            </a:r>
          </a:p>
          <a:p>
            <a:pPr lvl="1"/>
            <a:r>
              <a:rPr lang="en-US" altLang="en-US" sz="1400" dirty="0" smtClean="0">
                <a:solidFill>
                  <a:prstClr val="black"/>
                </a:solidFill>
                <a:latin typeface="Bitter" panose="02000000000000000000" pitchFamily="50" charset="0"/>
              </a:rPr>
              <a:t>Office supplied at the University Bookstore (no food, clothing, gifts, or items for individual students such as </a:t>
            </a:r>
            <a:r>
              <a:rPr lang="en-US" altLang="en-US" sz="1400" dirty="0" err="1" smtClean="0">
                <a:solidFill>
                  <a:prstClr val="black"/>
                </a:solidFill>
                <a:latin typeface="Bitter" panose="02000000000000000000" pitchFamily="50" charset="0"/>
              </a:rPr>
              <a:t>scantrons</a:t>
            </a:r>
            <a:r>
              <a:rPr lang="en-US" altLang="en-US" sz="1400" dirty="0" smtClean="0">
                <a:solidFill>
                  <a:prstClr val="black"/>
                </a:solidFill>
                <a:latin typeface="Bitter" panose="02000000000000000000" pitchFamily="50" charset="0"/>
              </a:rPr>
              <a:t>)</a:t>
            </a:r>
          </a:p>
          <a:p>
            <a:pPr lvl="1"/>
            <a:r>
              <a:rPr lang="en-US" altLang="en-US" sz="1400" dirty="0" smtClean="0">
                <a:solidFill>
                  <a:prstClr val="black"/>
                </a:solidFill>
                <a:latin typeface="Bitter" panose="02000000000000000000" pitchFamily="50" charset="0"/>
              </a:rPr>
              <a:t>Mail services</a:t>
            </a:r>
          </a:p>
          <a:p>
            <a:pPr lvl="1"/>
            <a:r>
              <a:rPr lang="en-US" altLang="en-US" sz="1400" dirty="0" smtClean="0">
                <a:solidFill>
                  <a:prstClr val="black"/>
                </a:solidFill>
                <a:latin typeface="Bitter" panose="02000000000000000000" pitchFamily="50" charset="0"/>
              </a:rPr>
              <a:t>Security Fees, Room Reservations</a:t>
            </a:r>
          </a:p>
          <a:p>
            <a:pPr lvl="1"/>
            <a:r>
              <a:rPr lang="en-US" altLang="en-US" sz="1400" dirty="0" smtClean="0">
                <a:solidFill>
                  <a:prstClr val="black"/>
                </a:solidFill>
                <a:latin typeface="Bitter" panose="02000000000000000000" pitchFamily="50" charset="0"/>
              </a:rPr>
              <a:t>Other Miscellaneous Supplies (Talk to MK)</a:t>
            </a:r>
          </a:p>
          <a:p>
            <a:pPr lvl="1"/>
            <a:endParaRPr lang="en-US" altLang="en-US" sz="1400" dirty="0" smtClean="0">
              <a:solidFill>
                <a:prstClr val="black"/>
              </a:solidFill>
              <a:latin typeface="Bitter" panose="02000000000000000000" pitchFamily="50" charset="0"/>
            </a:endParaRPr>
          </a:p>
          <a:p>
            <a:r>
              <a:rPr lang="en-US" altLang="en-US" sz="1400" dirty="0" smtClean="0">
                <a:solidFill>
                  <a:prstClr val="black"/>
                </a:solidFill>
                <a:latin typeface="Bitter" panose="02000000000000000000" pitchFamily="50" charset="0"/>
              </a:rPr>
              <a:t>What can’t organizations use Operational Assistance for? </a:t>
            </a:r>
          </a:p>
          <a:p>
            <a:pPr lvl="1"/>
            <a:r>
              <a:rPr lang="en-US" altLang="en-US" sz="1400" dirty="0" smtClean="0">
                <a:solidFill>
                  <a:prstClr val="black"/>
                </a:solidFill>
                <a:latin typeface="Bitter" panose="02000000000000000000" pitchFamily="50" charset="0"/>
              </a:rPr>
              <a:t>Food</a:t>
            </a:r>
          </a:p>
          <a:p>
            <a:pPr lvl="1"/>
            <a:r>
              <a:rPr lang="en-US" altLang="en-US" sz="1400" dirty="0" smtClean="0">
                <a:solidFill>
                  <a:prstClr val="black"/>
                </a:solidFill>
                <a:latin typeface="Bitter" panose="02000000000000000000" pitchFamily="50" charset="0"/>
              </a:rPr>
              <a:t>University Center charges</a:t>
            </a:r>
          </a:p>
          <a:p>
            <a:pPr lvl="1"/>
            <a:r>
              <a:rPr lang="en-US" altLang="en-US" sz="1400" dirty="0" smtClean="0">
                <a:solidFill>
                  <a:prstClr val="black"/>
                </a:solidFill>
                <a:latin typeface="Bitter" panose="02000000000000000000" pitchFamily="50" charset="0"/>
              </a:rPr>
              <a:t>Gifts</a:t>
            </a:r>
          </a:p>
          <a:p>
            <a:pPr lvl="1"/>
            <a:r>
              <a:rPr lang="en-US" altLang="en-US" sz="1400" dirty="0" smtClean="0">
                <a:solidFill>
                  <a:prstClr val="black"/>
                </a:solidFill>
                <a:latin typeface="Bitter" panose="02000000000000000000" pitchFamily="50" charset="0"/>
              </a:rPr>
              <a:t>Off-campus vendors</a:t>
            </a:r>
          </a:p>
          <a:p>
            <a:pPr lvl="1"/>
            <a:r>
              <a:rPr lang="en-US" altLang="en-US" sz="1400" dirty="0" smtClean="0">
                <a:solidFill>
                  <a:prstClr val="black"/>
                </a:solidFill>
                <a:latin typeface="Bitter" panose="02000000000000000000" pitchFamily="50" charset="0"/>
              </a:rPr>
              <a:t>Reimbursement of money you already spent </a:t>
            </a:r>
          </a:p>
          <a:p>
            <a:pPr lvl="1"/>
            <a:endParaRPr lang="en-US" altLang="en-US" sz="1400" dirty="0" smtClean="0">
              <a:solidFill>
                <a:prstClr val="black"/>
              </a:solidFill>
              <a:latin typeface="Bitter" panose="02000000000000000000" pitchFamily="50" charset="0"/>
            </a:endParaRPr>
          </a:p>
          <a:p>
            <a:r>
              <a:rPr lang="en-US" altLang="en-US" sz="1400" dirty="0" smtClean="0">
                <a:solidFill>
                  <a:prstClr val="black"/>
                </a:solidFill>
                <a:latin typeface="Bitter" panose="02000000000000000000" pitchFamily="50" charset="0"/>
              </a:rPr>
              <a:t>How is Operational Assistance accessed? </a:t>
            </a:r>
          </a:p>
          <a:p>
            <a:pPr lvl="1"/>
            <a:r>
              <a:rPr lang="en-US" altLang="en-US" sz="1400" dirty="0" smtClean="0">
                <a:solidFill>
                  <a:prstClr val="black"/>
                </a:solidFill>
                <a:latin typeface="Bitter" panose="02000000000000000000" pitchFamily="50" charset="0"/>
              </a:rPr>
              <a:t>Get a pricing estimate &amp; fill out the form completely</a:t>
            </a:r>
          </a:p>
          <a:p>
            <a:pPr lvl="1"/>
            <a:r>
              <a:rPr lang="en-US" altLang="en-US" sz="1400" dirty="0">
                <a:solidFill>
                  <a:prstClr val="black"/>
                </a:solidFill>
                <a:latin typeface="Bitter" panose="02000000000000000000" pitchFamily="50" charset="0"/>
              </a:rPr>
              <a:t>Fill out the online form, found on the Student Leadership and Involvement website BEFORE Spending funds</a:t>
            </a:r>
          </a:p>
          <a:p>
            <a:pPr lvl="1"/>
            <a:r>
              <a:rPr lang="en-US" altLang="en-US" sz="1400" dirty="0" smtClean="0">
                <a:solidFill>
                  <a:prstClr val="black"/>
                </a:solidFill>
                <a:latin typeface="Bitter" panose="02000000000000000000" pitchFamily="50" charset="0"/>
              </a:rPr>
              <a:t>You will receive an e-mail when your form has been processed by SLI to pick up a proof of payment form</a:t>
            </a:r>
          </a:p>
          <a:p>
            <a:pPr lvl="1"/>
            <a:r>
              <a:rPr lang="en-US" altLang="en-US" sz="1400" dirty="0" smtClean="0">
                <a:solidFill>
                  <a:prstClr val="black"/>
                </a:solidFill>
                <a:latin typeface="Bitter" panose="02000000000000000000" pitchFamily="50" charset="0"/>
              </a:rPr>
              <a:t>Present the payment form to the location where you are spending funds</a:t>
            </a:r>
          </a:p>
          <a:p>
            <a:pPr lvl="1"/>
            <a:endParaRPr lang="en-US" altLang="en-US" sz="1400" dirty="0" smtClean="0">
              <a:solidFill>
                <a:prstClr val="black"/>
              </a:solidFill>
              <a:latin typeface="Bitter" panose="02000000000000000000" pitchFamily="50" charset="0"/>
            </a:endParaRPr>
          </a:p>
          <a:p>
            <a:pPr marL="457200" lvl="1" indent="0">
              <a:buFont typeface="Arial"/>
              <a:buNone/>
            </a:pPr>
            <a:r>
              <a:rPr lang="en-US" altLang="en-US" sz="1400" dirty="0" smtClean="0">
                <a:solidFill>
                  <a:prstClr val="black"/>
                </a:solidFill>
                <a:latin typeface="Bitter" panose="02000000000000000000" pitchFamily="50" charset="0"/>
              </a:rPr>
              <a:t>*No money is actually exchanged – we do not deposit funds into organization bank accounts.*</a:t>
            </a:r>
          </a:p>
          <a:p>
            <a:pPr marL="457200" lvl="1" indent="0">
              <a:buFont typeface="Arial"/>
              <a:buNone/>
            </a:pPr>
            <a:endParaRPr lang="en-US" altLang="en-US" sz="650" dirty="0" smtClean="0">
              <a:solidFill>
                <a:prstClr val="black"/>
              </a:solidFill>
              <a:latin typeface="Bitter" panose="02000000000000000000" pitchFamily="50" charset="0"/>
            </a:endParaRPr>
          </a:p>
          <a:p>
            <a:pPr lvl="1"/>
            <a:endParaRPr lang="en-US" altLang="en-US" sz="1050" dirty="0" smtClean="0">
              <a:solidFill>
                <a:prstClr val="black"/>
              </a:solidFill>
              <a:latin typeface="Bitter" panose="02000000000000000000" pitchFamily="50" charset="0"/>
            </a:endParaRPr>
          </a:p>
          <a:p>
            <a:pPr lvl="1"/>
            <a:endParaRPr lang="en-US" altLang="en-US" sz="1050" dirty="0" smtClean="0">
              <a:solidFill>
                <a:prstClr val="black"/>
              </a:solidFill>
              <a:latin typeface="Bitter" panose="02000000000000000000" pitchFamily="50" charset="0"/>
            </a:endParaRPr>
          </a:p>
          <a:p>
            <a:pPr lvl="1"/>
            <a:endParaRPr lang="en-US" altLang="en-US" sz="650" dirty="0" smtClean="0">
              <a:solidFill>
                <a:prstClr val="black"/>
              </a:solidFill>
              <a:latin typeface="Bitter" panose="02000000000000000000" pitchFamily="50" charset="0"/>
            </a:endParaRPr>
          </a:p>
          <a:p>
            <a:pPr lvl="2"/>
            <a:endParaRPr lang="en-US" altLang="en-US" sz="1050" dirty="0">
              <a:latin typeface="Bitter" panose="02000000000000000000" pitchFamily="50" charset="0"/>
            </a:endParaRPr>
          </a:p>
        </p:txBody>
      </p:sp>
    </p:spTree>
    <p:extLst>
      <p:ext uri="{BB962C8B-B14F-4D97-AF65-F5344CB8AC3E}">
        <p14:creationId xmlns:p14="http://schemas.microsoft.com/office/powerpoint/2010/main" val="1734435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5" name="TextBox 4"/>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Student Event Allocation Fund</a:t>
            </a:r>
            <a:endParaRPr lang="en-US" sz="2800" b="1" dirty="0">
              <a:solidFill>
                <a:prstClr val="black"/>
              </a:solidFill>
              <a:latin typeface="Bitter" panose="02000000000000000000" pitchFamily="50" charset="0"/>
            </a:endParaRPr>
          </a:p>
        </p:txBody>
      </p:sp>
      <p:sp>
        <p:nvSpPr>
          <p:cNvPr id="6" name="TextBox 5"/>
          <p:cNvSpPr txBox="1"/>
          <p:nvPr/>
        </p:nvSpPr>
        <p:spPr>
          <a:xfrm>
            <a:off x="318499" y="1692276"/>
            <a:ext cx="8722759" cy="550920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Bitter" panose="00000500000000000000" pitchFamily="50" charset="0"/>
              </a:rPr>
              <a:t>The Student Event Allocation Fund is managed by Involvement Ambassadors.</a:t>
            </a:r>
          </a:p>
          <a:p>
            <a:pPr marL="285750" indent="-285750">
              <a:buFont typeface="Arial" panose="020B0604020202020204" pitchFamily="34" charset="0"/>
              <a:buChar char="•"/>
            </a:pPr>
            <a:r>
              <a:rPr lang="en-US" sz="2000" dirty="0" smtClean="0">
                <a:latin typeface="Bitter" panose="00000500000000000000" pitchFamily="50" charset="0"/>
              </a:rPr>
              <a:t>To apply for SEA Funding, organizations must be in good standing with the university and submit a completed SEA application to Involvement Ambassadors (via </a:t>
            </a:r>
            <a:r>
              <a:rPr lang="en-US" sz="2000" dirty="0" err="1" smtClean="0">
                <a:latin typeface="Bitter" panose="00000500000000000000" pitchFamily="50" charset="0"/>
              </a:rPr>
              <a:t>TigerZone</a:t>
            </a:r>
            <a:r>
              <a:rPr lang="en-US" sz="2000" dirty="0" smtClean="0">
                <a:latin typeface="Bitter" panose="00000500000000000000" pitchFamily="50" charset="0"/>
              </a:rPr>
              <a:t>)</a:t>
            </a:r>
          </a:p>
          <a:p>
            <a:pPr marL="285750" indent="-285750">
              <a:buFont typeface="Arial" panose="020B0604020202020204" pitchFamily="34" charset="0"/>
              <a:buChar char="•"/>
            </a:pPr>
            <a:r>
              <a:rPr lang="en-US" sz="2000" dirty="0" smtClean="0">
                <a:latin typeface="Bitter" panose="00000500000000000000" pitchFamily="50" charset="0"/>
              </a:rPr>
              <a:t>SEA monies can be used for speakers, lectures, dance performances, etc.</a:t>
            </a:r>
          </a:p>
          <a:p>
            <a:pPr marL="285750" indent="-285750">
              <a:buFont typeface="Arial" panose="020B0604020202020204" pitchFamily="34" charset="0"/>
              <a:buChar char="•"/>
            </a:pPr>
            <a:r>
              <a:rPr lang="en-US" sz="2000" dirty="0" smtClean="0">
                <a:latin typeface="Bitter" panose="00000500000000000000" pitchFamily="50" charset="0"/>
              </a:rPr>
              <a:t>More information on the SEA process can be found on the Student Leadership and Involvement website</a:t>
            </a:r>
          </a:p>
          <a:p>
            <a:pPr marL="285750" indent="-285750">
              <a:buFont typeface="Arial" panose="020B0604020202020204" pitchFamily="34" charset="0"/>
              <a:buChar char="•"/>
            </a:pPr>
            <a:r>
              <a:rPr lang="en-US" sz="2000" dirty="0" smtClean="0">
                <a:latin typeface="Bitter" panose="00000500000000000000" pitchFamily="50" charset="0"/>
              </a:rPr>
              <a:t>SEA applications will are open for the Spring 2019 semester and can be found on the home page of </a:t>
            </a:r>
            <a:r>
              <a:rPr lang="en-US" sz="2000" dirty="0" err="1" smtClean="0">
                <a:latin typeface="Bitter" panose="00000500000000000000" pitchFamily="50" charset="0"/>
              </a:rPr>
              <a:t>TigerZone</a:t>
            </a:r>
            <a:r>
              <a:rPr lang="en-US" sz="2000" dirty="0" smtClean="0">
                <a:latin typeface="Bitter" panose="00000500000000000000" pitchFamily="50" charset="0"/>
              </a:rPr>
              <a:t> under Campus Links.</a:t>
            </a:r>
            <a:endParaRPr lang="en-US" sz="1600" dirty="0">
              <a:latin typeface="Bitter" panose="00000500000000000000" pitchFamily="50" charset="0"/>
            </a:endParaRPr>
          </a:p>
          <a:p>
            <a:pPr marL="742950" lvl="1" indent="-285750">
              <a:buFont typeface="Arial" panose="020B0604020202020204" pitchFamily="34" charset="0"/>
              <a:buChar char="•"/>
            </a:pPr>
            <a:endParaRPr lang="en-US" sz="2000" dirty="0" smtClean="0">
              <a:solidFill>
                <a:srgbClr val="FF0000"/>
              </a:solidFill>
              <a:latin typeface="Bitter" panose="02000000000000000000" pitchFamily="50" charset="0"/>
            </a:endParaRPr>
          </a:p>
          <a:p>
            <a:pPr marL="285750" indent="-285750">
              <a:buFont typeface="Arial" panose="020B0604020202020204" pitchFamily="34" charset="0"/>
              <a:buChar char="•"/>
            </a:pPr>
            <a:endParaRPr lang="en-US" dirty="0" smtClean="0">
              <a:solidFill>
                <a:srgbClr val="FF0000"/>
              </a:solidFill>
              <a:latin typeface="Bitter" panose="02000000000000000000" pitchFamily="50" charset="0"/>
            </a:endParaRPr>
          </a:p>
          <a:p>
            <a:pPr marL="285750" indent="-285750">
              <a:buFont typeface="Arial" panose="020B0604020202020204" pitchFamily="34" charset="0"/>
              <a:buChar char="•"/>
            </a:pPr>
            <a:endParaRPr lang="en-US" dirty="0">
              <a:latin typeface="Bitter" panose="02000000000000000000" pitchFamily="50" charset="0"/>
            </a:endParaRPr>
          </a:p>
          <a:p>
            <a:endParaRPr lang="en-US" dirty="0"/>
          </a:p>
          <a:p>
            <a:pPr marL="285750" indent="-285750">
              <a:buFont typeface="Arial" panose="020B0604020202020204" pitchFamily="34" charset="0"/>
              <a:buChar char="•"/>
            </a:pPr>
            <a:endParaRPr lang="en-US" sz="2000" dirty="0" smtClean="0">
              <a:latin typeface="Bitter" panose="02000000000000000000" pitchFamily="50" charset="0"/>
            </a:endParaRPr>
          </a:p>
          <a:p>
            <a:endParaRPr lang="en-US" sz="2000" dirty="0" smtClean="0">
              <a:latin typeface="Bitter" panose="02000000000000000000" pitchFamily="50" charset="0"/>
            </a:endParaRPr>
          </a:p>
          <a:p>
            <a:pPr marL="285750" indent="-285750">
              <a:buFont typeface="Arial" panose="020B0604020202020204" pitchFamily="34" charset="0"/>
              <a:buChar char="•"/>
            </a:pPr>
            <a:endParaRPr lang="en-US" dirty="0">
              <a:latin typeface="Bitter" panose="02000000000000000000" pitchFamily="50" charset="0"/>
            </a:endParaRPr>
          </a:p>
        </p:txBody>
      </p:sp>
    </p:spTree>
    <p:extLst>
      <p:ext uri="{BB962C8B-B14F-4D97-AF65-F5344CB8AC3E}">
        <p14:creationId xmlns:p14="http://schemas.microsoft.com/office/powerpoint/2010/main" val="1267787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70645.17-UOM-New-Brand-PowerPoint-Template-section-1.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pic>
        <p:nvPicPr>
          <p:cNvPr id="5" name="Picture 4"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3" name="TextBox 2"/>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FINAL REMINDERS</a:t>
            </a:r>
            <a:endParaRPr lang="en-US" sz="2800" b="1" dirty="0">
              <a:solidFill>
                <a:prstClr val="black"/>
              </a:solidFill>
              <a:latin typeface="Bitter" panose="02000000000000000000" pitchFamily="50" charset="0"/>
            </a:endParaRPr>
          </a:p>
        </p:txBody>
      </p:sp>
      <p:sp>
        <p:nvSpPr>
          <p:cNvPr id="7" name="Content Placeholder 2"/>
          <p:cNvSpPr txBox="1">
            <a:spLocks/>
          </p:cNvSpPr>
          <p:nvPr/>
        </p:nvSpPr>
        <p:spPr>
          <a:xfrm>
            <a:off x="228600" y="1221544"/>
            <a:ext cx="8686800" cy="50292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Font typeface="Arial"/>
              <a:buNone/>
            </a:pPr>
            <a:endParaRPr lang="en-US" altLang="en-US" sz="650" dirty="0" smtClean="0">
              <a:solidFill>
                <a:prstClr val="black"/>
              </a:solidFill>
              <a:latin typeface="Bitter" panose="02000000000000000000" pitchFamily="50" charset="0"/>
            </a:endParaRPr>
          </a:p>
          <a:p>
            <a:pPr lvl="1"/>
            <a:endParaRPr lang="en-US" altLang="en-US" sz="1050" dirty="0" smtClean="0">
              <a:solidFill>
                <a:prstClr val="black"/>
              </a:solidFill>
              <a:latin typeface="Bitter" panose="02000000000000000000" pitchFamily="50" charset="0"/>
            </a:endParaRPr>
          </a:p>
          <a:p>
            <a:pPr lvl="1"/>
            <a:endParaRPr lang="en-US" altLang="en-US" sz="1050" dirty="0" smtClean="0">
              <a:solidFill>
                <a:prstClr val="black"/>
              </a:solidFill>
              <a:latin typeface="Bitter" panose="02000000000000000000" pitchFamily="50" charset="0"/>
            </a:endParaRPr>
          </a:p>
          <a:p>
            <a:pPr lvl="1"/>
            <a:endParaRPr lang="en-US" altLang="en-US" sz="650" dirty="0" smtClean="0">
              <a:solidFill>
                <a:prstClr val="black"/>
              </a:solidFill>
              <a:latin typeface="Bitter" panose="02000000000000000000" pitchFamily="50" charset="0"/>
            </a:endParaRPr>
          </a:p>
          <a:p>
            <a:pPr lvl="2"/>
            <a:endParaRPr lang="en-US" altLang="en-US" sz="1050" dirty="0">
              <a:solidFill>
                <a:prstClr val="black"/>
              </a:solidFill>
              <a:latin typeface="Bitter" panose="02000000000000000000" pitchFamily="50" charset="0"/>
            </a:endParaRPr>
          </a:p>
        </p:txBody>
      </p:sp>
      <p:sp>
        <p:nvSpPr>
          <p:cNvPr id="6" name="TextBox 5"/>
          <p:cNvSpPr txBox="1"/>
          <p:nvPr/>
        </p:nvSpPr>
        <p:spPr>
          <a:xfrm>
            <a:off x="228600" y="1145649"/>
            <a:ext cx="4146623" cy="5078313"/>
          </a:xfrm>
          <a:prstGeom prst="rect">
            <a:avLst/>
          </a:prstGeom>
          <a:noFill/>
        </p:spPr>
        <p:txBody>
          <a:bodyPr wrap="square" rtlCol="0">
            <a:spAutoFit/>
          </a:bodyPr>
          <a:lstStyle/>
          <a:p>
            <a:r>
              <a:rPr lang="en-US" sz="1600" b="1" u="sng" dirty="0" smtClean="0">
                <a:latin typeface="Bitter" charset="0"/>
                <a:ea typeface="Bitter" charset="0"/>
                <a:cs typeface="Bitter" charset="0"/>
              </a:rPr>
              <a:t>RSO </a:t>
            </a:r>
            <a:r>
              <a:rPr lang="en-US" sz="1600" b="1" u="sng" dirty="0">
                <a:latin typeface="Bitter" charset="0"/>
                <a:ea typeface="Bitter" charset="0"/>
                <a:cs typeface="Bitter" charset="0"/>
              </a:rPr>
              <a:t>Training – Topic 1: Event Planning</a:t>
            </a:r>
            <a:endParaRPr lang="en-US" sz="1600" dirty="0">
              <a:latin typeface="Bitter" charset="0"/>
              <a:ea typeface="Bitter" charset="0"/>
              <a:cs typeface="Bitter" charset="0"/>
            </a:endParaRPr>
          </a:p>
          <a:p>
            <a:r>
              <a:rPr lang="en-US" sz="1600" dirty="0">
                <a:latin typeface="Bitter" charset="0"/>
                <a:ea typeface="Bitter" charset="0"/>
                <a:cs typeface="Bitter" charset="0"/>
              </a:rPr>
              <a:t>12:00PM – 1:00PM | Fountain View Round Room</a:t>
            </a:r>
          </a:p>
          <a:p>
            <a:r>
              <a:rPr lang="en-US" sz="1600" dirty="0">
                <a:latin typeface="Bitter" charset="0"/>
                <a:ea typeface="Bitter" charset="0"/>
                <a:cs typeface="Bitter" charset="0"/>
              </a:rPr>
              <a:t>September 25, 2018</a:t>
            </a:r>
          </a:p>
          <a:p>
            <a:r>
              <a:rPr lang="en-US" sz="1600" dirty="0">
                <a:latin typeface="Bitter" charset="0"/>
                <a:ea typeface="Bitter" charset="0"/>
                <a:cs typeface="Bitter" charset="0"/>
              </a:rPr>
              <a:t>September 27, 2018</a:t>
            </a:r>
          </a:p>
          <a:p>
            <a:r>
              <a:rPr lang="en-US" sz="1600" dirty="0">
                <a:latin typeface="Bitter" charset="0"/>
                <a:ea typeface="Bitter" charset="0"/>
                <a:cs typeface="Bitter" charset="0"/>
              </a:rPr>
              <a:t> </a:t>
            </a:r>
          </a:p>
          <a:p>
            <a:r>
              <a:rPr lang="en-US" sz="1600" b="1" u="sng" dirty="0">
                <a:latin typeface="Bitter" charset="0"/>
                <a:ea typeface="Bitter" charset="0"/>
                <a:cs typeface="Bitter" charset="0"/>
              </a:rPr>
              <a:t>RSO Training – Topic 2: Finance</a:t>
            </a:r>
            <a:endParaRPr lang="en-US" sz="1600" dirty="0">
              <a:latin typeface="Bitter" charset="0"/>
              <a:ea typeface="Bitter" charset="0"/>
              <a:cs typeface="Bitter" charset="0"/>
            </a:endParaRPr>
          </a:p>
          <a:p>
            <a:r>
              <a:rPr lang="en-US" sz="1600" dirty="0">
                <a:latin typeface="Bitter" charset="0"/>
                <a:ea typeface="Bitter" charset="0"/>
                <a:cs typeface="Bitter" charset="0"/>
              </a:rPr>
              <a:t>12:00PM – 1:00PM | UC Shelby Room</a:t>
            </a:r>
          </a:p>
          <a:p>
            <a:r>
              <a:rPr lang="en-US" sz="1600" dirty="0">
                <a:latin typeface="Bitter" charset="0"/>
                <a:ea typeface="Bitter" charset="0"/>
                <a:cs typeface="Bitter" charset="0"/>
              </a:rPr>
              <a:t>October 10, 2018</a:t>
            </a:r>
          </a:p>
          <a:p>
            <a:r>
              <a:rPr lang="en-US" sz="1600" dirty="0">
                <a:latin typeface="Bitter" charset="0"/>
                <a:ea typeface="Bitter" charset="0"/>
                <a:cs typeface="Bitter" charset="0"/>
              </a:rPr>
              <a:t>October 11, 2018</a:t>
            </a:r>
          </a:p>
          <a:p>
            <a:r>
              <a:rPr lang="en-US" sz="1600" dirty="0">
                <a:latin typeface="Bitter" charset="0"/>
                <a:ea typeface="Bitter" charset="0"/>
                <a:cs typeface="Bitter" charset="0"/>
              </a:rPr>
              <a:t> </a:t>
            </a:r>
          </a:p>
          <a:p>
            <a:r>
              <a:rPr lang="en-US" sz="1600" b="1" u="sng" dirty="0">
                <a:latin typeface="Bitter" charset="0"/>
                <a:ea typeface="Bitter" charset="0"/>
                <a:cs typeface="Bitter" charset="0"/>
              </a:rPr>
              <a:t>RSO Training – Topic 3: RSO Mixer</a:t>
            </a:r>
            <a:endParaRPr lang="en-US" sz="1600" dirty="0">
              <a:latin typeface="Bitter" charset="0"/>
              <a:ea typeface="Bitter" charset="0"/>
              <a:cs typeface="Bitter" charset="0"/>
            </a:endParaRPr>
          </a:p>
          <a:p>
            <a:r>
              <a:rPr lang="en-US" sz="1600" dirty="0">
                <a:latin typeface="Bitter" charset="0"/>
                <a:ea typeface="Bitter" charset="0"/>
                <a:cs typeface="Bitter" charset="0"/>
              </a:rPr>
              <a:t>12:00PM – 1:00PM | UC Bluff Room</a:t>
            </a:r>
          </a:p>
          <a:p>
            <a:r>
              <a:rPr lang="en-US" sz="1600" dirty="0">
                <a:latin typeface="Bitter" charset="0"/>
                <a:ea typeface="Bitter" charset="0"/>
                <a:cs typeface="Bitter" charset="0"/>
              </a:rPr>
              <a:t>November 7, 2018</a:t>
            </a:r>
          </a:p>
          <a:p>
            <a:r>
              <a:rPr lang="en-US" sz="1600" dirty="0">
                <a:latin typeface="Bitter" charset="0"/>
                <a:ea typeface="Bitter" charset="0"/>
                <a:cs typeface="Bitter" charset="0"/>
              </a:rPr>
              <a:t>November 8, </a:t>
            </a:r>
            <a:r>
              <a:rPr lang="en-US" sz="1600" dirty="0" smtClean="0">
                <a:latin typeface="Bitter" charset="0"/>
                <a:ea typeface="Bitter" charset="0"/>
                <a:cs typeface="Bitter" charset="0"/>
              </a:rPr>
              <a:t>2018</a:t>
            </a:r>
          </a:p>
          <a:p>
            <a:endParaRPr lang="en-US" sz="1600" dirty="0">
              <a:latin typeface="Bitter" charset="0"/>
              <a:ea typeface="Bitter" charset="0"/>
              <a:cs typeface="Bitter" charset="0"/>
            </a:endParaRPr>
          </a:p>
          <a:p>
            <a:r>
              <a:rPr lang="en-US" sz="1600" dirty="0" smtClean="0">
                <a:latin typeface="Bitter" charset="0"/>
                <a:ea typeface="Bitter" charset="0"/>
                <a:cs typeface="Bitter" charset="0"/>
              </a:rPr>
              <a:t>***Your Organization MUST attend 2 of these***</a:t>
            </a:r>
            <a:endParaRPr lang="en-US" sz="1600" dirty="0">
              <a:latin typeface="Bitter" charset="0"/>
              <a:ea typeface="Bitter" charset="0"/>
              <a:cs typeface="Bitter" charset="0"/>
            </a:endParaRPr>
          </a:p>
          <a:p>
            <a:pPr marL="285750" indent="-285750">
              <a:buFont typeface="Arial" panose="020B0604020202020204" pitchFamily="34" charset="0"/>
              <a:buChar char="•"/>
            </a:pPr>
            <a:endParaRPr lang="en-US" dirty="0" smtClean="0">
              <a:latin typeface="Bitter" panose="02000000000000000000" pitchFamily="50" charset="0"/>
            </a:endParaRPr>
          </a:p>
          <a:p>
            <a:pPr marL="285750" indent="-285750">
              <a:buFont typeface="Arial" panose="020B0604020202020204" pitchFamily="34" charset="0"/>
              <a:buChar char="•"/>
            </a:pPr>
            <a:endParaRPr lang="en-US" dirty="0" smtClean="0">
              <a:latin typeface="Bitter" panose="02000000000000000000" pitchFamily="50" charset="0"/>
            </a:endParaRPr>
          </a:p>
        </p:txBody>
      </p:sp>
      <p:sp>
        <p:nvSpPr>
          <p:cNvPr id="8" name="TextBox 7"/>
          <p:cNvSpPr txBox="1"/>
          <p:nvPr/>
        </p:nvSpPr>
        <p:spPr>
          <a:xfrm>
            <a:off x="4857008" y="1221544"/>
            <a:ext cx="4058392" cy="3785652"/>
          </a:xfrm>
          <a:prstGeom prst="rect">
            <a:avLst/>
          </a:prstGeom>
          <a:noFill/>
        </p:spPr>
        <p:txBody>
          <a:bodyPr wrap="square" rtlCol="0">
            <a:spAutoFit/>
          </a:bodyPr>
          <a:lstStyle/>
          <a:p>
            <a:r>
              <a:rPr lang="en-US" sz="1600" b="1" dirty="0" smtClean="0">
                <a:latin typeface="Bitter" charset="0"/>
                <a:ea typeface="Bitter" charset="0"/>
                <a:cs typeface="Bitter" charset="0"/>
              </a:rPr>
              <a:t>Event registration form must be COMPLETE (with advisor approval) 2 weeks prior to your event taking place.</a:t>
            </a:r>
          </a:p>
          <a:p>
            <a:endParaRPr lang="en-US" sz="1600" b="1" u="sng" dirty="0">
              <a:latin typeface="Bitter" charset="0"/>
              <a:ea typeface="Bitter" charset="0"/>
              <a:cs typeface="Bitter" charset="0"/>
            </a:endParaRPr>
          </a:p>
          <a:p>
            <a:r>
              <a:rPr lang="en-US" sz="1600" b="1" u="sng" dirty="0" smtClean="0">
                <a:latin typeface="Bitter" charset="0"/>
                <a:ea typeface="Bitter" charset="0"/>
                <a:cs typeface="Bitter" charset="0"/>
              </a:rPr>
              <a:t>Parent </a:t>
            </a:r>
            <a:r>
              <a:rPr lang="en-US" sz="1600" b="1" u="sng" dirty="0">
                <a:latin typeface="Bitter" charset="0"/>
                <a:ea typeface="Bitter" charset="0"/>
                <a:cs typeface="Bitter" charset="0"/>
              </a:rPr>
              <a:t>&amp; Family Weekend: </a:t>
            </a:r>
            <a:r>
              <a:rPr lang="en-US" sz="1600" b="1" dirty="0">
                <a:latin typeface="Bitter" charset="0"/>
                <a:ea typeface="Bitter" charset="0"/>
                <a:cs typeface="Bitter" charset="0"/>
              </a:rPr>
              <a:t>September 21 - 23</a:t>
            </a:r>
          </a:p>
          <a:p>
            <a:endParaRPr lang="en-US" sz="1600" b="1" dirty="0" smtClean="0">
              <a:latin typeface="Bitter" charset="0"/>
              <a:ea typeface="Bitter" charset="0"/>
              <a:cs typeface="Bitter" charset="0"/>
            </a:endParaRPr>
          </a:p>
          <a:p>
            <a:r>
              <a:rPr lang="en-US" sz="1600" b="1" u="sng" dirty="0" smtClean="0">
                <a:latin typeface="Bitter" charset="0"/>
                <a:ea typeface="Bitter" charset="0"/>
                <a:cs typeface="Bitter" charset="0"/>
              </a:rPr>
              <a:t>Homecoming</a:t>
            </a:r>
            <a:r>
              <a:rPr lang="en-US" sz="1600" b="1" dirty="0" smtClean="0">
                <a:latin typeface="Bitter" charset="0"/>
                <a:ea typeface="Bitter" charset="0"/>
                <a:cs typeface="Bitter" charset="0"/>
              </a:rPr>
              <a:t>: October 1-5</a:t>
            </a:r>
          </a:p>
          <a:p>
            <a:r>
              <a:rPr lang="en-US" sz="1600" dirty="0" smtClean="0">
                <a:latin typeface="Bitter" charset="0"/>
                <a:ea typeface="Bitter" charset="0"/>
                <a:cs typeface="Bitter" charset="0"/>
              </a:rPr>
              <a:t>Final Homecoming meeting, for RSOs looking to compete, TODAY 4:00PM Fountain View Room</a:t>
            </a:r>
          </a:p>
          <a:p>
            <a:endParaRPr lang="en-US" sz="1600" dirty="0">
              <a:latin typeface="Bitter" charset="0"/>
              <a:ea typeface="Bitter" charset="0"/>
              <a:cs typeface="Bitter" charset="0"/>
            </a:endParaRPr>
          </a:p>
          <a:p>
            <a:endParaRPr lang="en-US" sz="1600" dirty="0" smtClean="0">
              <a:latin typeface="Bitter" charset="0"/>
              <a:ea typeface="Bitter" charset="0"/>
              <a:cs typeface="Bitter" charset="0"/>
            </a:endParaRPr>
          </a:p>
          <a:p>
            <a:endParaRPr lang="en-US" sz="1600" b="1" dirty="0">
              <a:latin typeface="Bitter" charset="0"/>
              <a:ea typeface="Bitter" charset="0"/>
              <a:cs typeface="Bitter" charset="0"/>
            </a:endParaRPr>
          </a:p>
        </p:txBody>
      </p:sp>
    </p:spTree>
    <p:extLst>
      <p:ext uri="{BB962C8B-B14F-4D97-AF65-F5344CB8AC3E}">
        <p14:creationId xmlns:p14="http://schemas.microsoft.com/office/powerpoint/2010/main" val="3600309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70645.17-UOM-New-Brand-PowerPoint-Template-section-1.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pic>
        <p:nvPicPr>
          <p:cNvPr id="5" name="Picture 4"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3" name="TextBox 2"/>
          <p:cNvSpPr txBox="1"/>
          <p:nvPr/>
        </p:nvSpPr>
        <p:spPr>
          <a:xfrm>
            <a:off x="770562" y="616449"/>
            <a:ext cx="7623425" cy="523220"/>
          </a:xfrm>
          <a:prstGeom prst="rect">
            <a:avLst/>
          </a:prstGeom>
          <a:noFill/>
        </p:spPr>
        <p:txBody>
          <a:bodyPr wrap="square" rtlCol="0">
            <a:spAutoFit/>
          </a:bodyPr>
          <a:lstStyle/>
          <a:p>
            <a:pPr algn="ctr"/>
            <a:r>
              <a:rPr lang="en-US" sz="2800" b="1" dirty="0" smtClean="0">
                <a:latin typeface="Bitter" panose="02000000000000000000" pitchFamily="50" charset="0"/>
              </a:rPr>
              <a:t>Today’s Agenda:</a:t>
            </a:r>
            <a:endParaRPr lang="en-US" sz="2800" b="1" dirty="0">
              <a:latin typeface="Bitter" panose="02000000000000000000" pitchFamily="50" charset="0"/>
            </a:endParaRPr>
          </a:p>
        </p:txBody>
      </p:sp>
      <p:sp>
        <p:nvSpPr>
          <p:cNvPr id="6" name="TextBox 5"/>
          <p:cNvSpPr txBox="1"/>
          <p:nvPr/>
        </p:nvSpPr>
        <p:spPr>
          <a:xfrm>
            <a:off x="339047" y="1160980"/>
            <a:ext cx="8671389" cy="6247864"/>
          </a:xfrm>
          <a:prstGeom prst="rect">
            <a:avLst/>
          </a:prstGeom>
          <a:noFill/>
        </p:spPr>
        <p:txBody>
          <a:bodyPr wrap="square" rtlCol="0">
            <a:spAutoFit/>
          </a:bodyPr>
          <a:lstStyle/>
          <a:p>
            <a:pPr marL="285750" indent="-285750">
              <a:buFont typeface="Arial" panose="020B0604020202020204" pitchFamily="34" charset="0"/>
              <a:buChar char="•"/>
            </a:pPr>
            <a:r>
              <a:rPr lang="en-US" sz="2000" dirty="0" err="1" smtClean="0">
                <a:latin typeface="Bitter" panose="02000000000000000000" pitchFamily="50" charset="0"/>
              </a:rPr>
              <a:t>TigerZone</a:t>
            </a:r>
            <a:endParaRPr lang="en-US" sz="2000" dirty="0" smtClean="0">
              <a:latin typeface="Bitter" panose="02000000000000000000" pitchFamily="50" charset="0"/>
            </a:endParaRPr>
          </a:p>
          <a:p>
            <a:pPr marL="285750" indent="-285750">
              <a:buFont typeface="Arial" panose="020B0604020202020204" pitchFamily="34" charset="0"/>
              <a:buChar char="•"/>
            </a:pPr>
            <a:r>
              <a:rPr lang="en-US" sz="2000" dirty="0" smtClean="0">
                <a:latin typeface="Bitter" panose="02000000000000000000" pitchFamily="50" charset="0"/>
              </a:rPr>
              <a:t>EMS Scheduling </a:t>
            </a:r>
          </a:p>
          <a:p>
            <a:pPr marL="285750" indent="-285750">
              <a:buFont typeface="Arial" panose="020B0604020202020204" pitchFamily="34" charset="0"/>
              <a:buChar char="•"/>
            </a:pPr>
            <a:r>
              <a:rPr lang="en-US" sz="2000" dirty="0" smtClean="0">
                <a:latin typeface="Bitter" panose="02000000000000000000" pitchFamily="50" charset="0"/>
              </a:rPr>
              <a:t>Food at Events</a:t>
            </a:r>
          </a:p>
          <a:p>
            <a:pPr marL="285750" indent="-285750">
              <a:buFont typeface="Arial" panose="020B0604020202020204" pitchFamily="34" charset="0"/>
              <a:buChar char="•"/>
            </a:pPr>
            <a:r>
              <a:rPr lang="en-US" sz="2000" dirty="0" smtClean="0">
                <a:latin typeface="Bitter" panose="02000000000000000000" pitchFamily="50" charset="0"/>
              </a:rPr>
              <a:t>Event Registration Form</a:t>
            </a:r>
          </a:p>
          <a:p>
            <a:pPr marL="285750" indent="-285750">
              <a:buFont typeface="Arial" panose="020B0604020202020204" pitchFamily="34" charset="0"/>
              <a:buChar char="•"/>
            </a:pPr>
            <a:r>
              <a:rPr lang="en-US" sz="2000" dirty="0" smtClean="0">
                <a:latin typeface="Bitter" panose="02000000000000000000" pitchFamily="50" charset="0"/>
              </a:rPr>
              <a:t>Risk Management</a:t>
            </a:r>
          </a:p>
          <a:p>
            <a:pPr marL="285750" indent="-285750">
              <a:buFont typeface="Arial" panose="020B0604020202020204" pitchFamily="34" charset="0"/>
              <a:buChar char="•"/>
            </a:pPr>
            <a:r>
              <a:rPr lang="en-US" sz="2000" dirty="0" smtClean="0">
                <a:latin typeface="Bitter" panose="02000000000000000000" pitchFamily="50" charset="0"/>
              </a:rPr>
              <a:t>Bystander Intervention</a:t>
            </a:r>
          </a:p>
          <a:p>
            <a:pPr marL="285750" indent="-285750">
              <a:buFont typeface="Arial" panose="020B0604020202020204" pitchFamily="34" charset="0"/>
              <a:buChar char="•"/>
            </a:pPr>
            <a:r>
              <a:rPr lang="en-US" sz="2000" dirty="0" smtClean="0">
                <a:latin typeface="Bitter" panose="02000000000000000000" pitchFamily="50" charset="0"/>
              </a:rPr>
              <a:t>Fiscal Procedures</a:t>
            </a:r>
          </a:p>
          <a:p>
            <a:pPr marL="285750" indent="-285750">
              <a:buFont typeface="Arial" panose="020B0604020202020204" pitchFamily="34" charset="0"/>
              <a:buChar char="•"/>
            </a:pPr>
            <a:r>
              <a:rPr lang="en-US" sz="2000" dirty="0" smtClean="0">
                <a:latin typeface="Bitter" panose="02000000000000000000" pitchFamily="50" charset="0"/>
              </a:rPr>
              <a:t>Money Management</a:t>
            </a:r>
          </a:p>
          <a:p>
            <a:pPr marL="285750" indent="-285750">
              <a:buFont typeface="Arial" panose="020B0604020202020204" pitchFamily="34" charset="0"/>
              <a:buChar char="•"/>
            </a:pPr>
            <a:r>
              <a:rPr lang="en-US" sz="2000" dirty="0" smtClean="0">
                <a:latin typeface="Bitter" panose="02000000000000000000" pitchFamily="50" charset="0"/>
              </a:rPr>
              <a:t>Solicitation of Funds</a:t>
            </a:r>
          </a:p>
          <a:p>
            <a:pPr marL="285750" indent="-285750">
              <a:buFont typeface="Arial" panose="020B0604020202020204" pitchFamily="34" charset="0"/>
              <a:buChar char="•"/>
            </a:pPr>
            <a:r>
              <a:rPr lang="en-US" sz="2000" dirty="0" smtClean="0">
                <a:latin typeface="Bitter" panose="02000000000000000000" pitchFamily="50" charset="0"/>
              </a:rPr>
              <a:t>Cash Handling </a:t>
            </a:r>
          </a:p>
          <a:p>
            <a:pPr marL="285750" indent="-285750">
              <a:buFont typeface="Arial" panose="020B0604020202020204" pitchFamily="34" charset="0"/>
              <a:buChar char="•"/>
            </a:pPr>
            <a:r>
              <a:rPr lang="en-US" sz="2000" dirty="0" smtClean="0">
                <a:latin typeface="Bitter" panose="02000000000000000000" pitchFamily="50" charset="0"/>
              </a:rPr>
              <a:t>Operational Assistance</a:t>
            </a:r>
          </a:p>
          <a:p>
            <a:pPr marL="285750" indent="-285750">
              <a:buFont typeface="Arial" panose="020B0604020202020204" pitchFamily="34" charset="0"/>
              <a:buChar char="•"/>
            </a:pPr>
            <a:r>
              <a:rPr lang="en-US" sz="2000" dirty="0" smtClean="0">
                <a:latin typeface="Bitter" panose="02000000000000000000" pitchFamily="50" charset="0"/>
              </a:rPr>
              <a:t>Student Organization Governance Board/Student Event Allocation Fund</a:t>
            </a:r>
          </a:p>
          <a:p>
            <a:pPr marL="285750" indent="-285750">
              <a:buFont typeface="Arial" panose="020B0604020202020204" pitchFamily="34" charset="0"/>
              <a:buChar char="•"/>
            </a:pPr>
            <a:r>
              <a:rPr lang="en-US" sz="2000" dirty="0" smtClean="0">
                <a:latin typeface="Bitter" panose="02000000000000000000" pitchFamily="50" charset="0"/>
              </a:rPr>
              <a:t>Final Reminders</a:t>
            </a:r>
          </a:p>
          <a:p>
            <a:pPr marL="285750" indent="-285750">
              <a:buFont typeface="Arial" panose="020B0604020202020204" pitchFamily="34" charset="0"/>
              <a:buChar char="•"/>
            </a:pPr>
            <a:endParaRPr lang="en-US" sz="2400" dirty="0" smtClean="0">
              <a:latin typeface="Bitter" panose="02000000000000000000" pitchFamily="50" charset="0"/>
            </a:endParaRPr>
          </a:p>
          <a:p>
            <a:pPr marL="285750" indent="-285750">
              <a:buFont typeface="Arial" panose="020B0604020202020204" pitchFamily="34" charset="0"/>
              <a:buChar char="•"/>
            </a:pPr>
            <a:endParaRPr lang="en-US" sz="2400" dirty="0" smtClean="0">
              <a:latin typeface="Bitter" panose="02000000000000000000" pitchFamily="50" charset="0"/>
            </a:endParaRPr>
          </a:p>
          <a:p>
            <a:endParaRPr lang="en-US" sz="2400" dirty="0" smtClean="0">
              <a:latin typeface="Bitter" panose="02000000000000000000" pitchFamily="50" charset="0"/>
            </a:endParaRPr>
          </a:p>
          <a:p>
            <a:pPr marL="285750" indent="-285750">
              <a:buFont typeface="Arial" panose="020B0604020202020204" pitchFamily="34" charset="0"/>
              <a:buChar char="•"/>
            </a:pPr>
            <a:endParaRPr lang="en-US" sz="2400" dirty="0">
              <a:latin typeface="Bitter" panose="02000000000000000000" pitchFamily="50" charset="0"/>
            </a:endParaRPr>
          </a:p>
          <a:p>
            <a:pPr marL="285750" indent="-285750">
              <a:buFont typeface="Arial" panose="020B0604020202020204" pitchFamily="34" charset="0"/>
              <a:buChar char="•"/>
            </a:pPr>
            <a:endParaRPr lang="en-US" sz="2400" dirty="0" smtClean="0">
              <a:latin typeface="Bitter" panose="02000000000000000000" pitchFamily="50" charset="0"/>
            </a:endParaRPr>
          </a:p>
        </p:txBody>
      </p:sp>
    </p:spTree>
    <p:extLst>
      <p:ext uri="{BB962C8B-B14F-4D97-AF65-F5344CB8AC3E}">
        <p14:creationId xmlns:p14="http://schemas.microsoft.com/office/powerpoint/2010/main" val="769431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5" name="TextBox 4"/>
          <p:cNvSpPr txBox="1"/>
          <p:nvPr/>
        </p:nvSpPr>
        <p:spPr>
          <a:xfrm>
            <a:off x="770562" y="616449"/>
            <a:ext cx="7623425" cy="523220"/>
          </a:xfrm>
          <a:prstGeom prst="rect">
            <a:avLst/>
          </a:prstGeom>
          <a:noFill/>
        </p:spPr>
        <p:txBody>
          <a:bodyPr wrap="square" rtlCol="0">
            <a:spAutoFit/>
          </a:bodyPr>
          <a:lstStyle/>
          <a:p>
            <a:pPr algn="ctr"/>
            <a:r>
              <a:rPr lang="en-US" sz="2800" b="1" dirty="0" err="1" smtClean="0">
                <a:solidFill>
                  <a:prstClr val="black"/>
                </a:solidFill>
                <a:latin typeface="Bitter" panose="02000000000000000000" pitchFamily="50" charset="0"/>
              </a:rPr>
              <a:t>TigerZone</a:t>
            </a:r>
            <a:endParaRPr lang="en-US" sz="2800" b="1" dirty="0">
              <a:solidFill>
                <a:prstClr val="black"/>
              </a:solidFill>
              <a:latin typeface="Bitter" panose="02000000000000000000" pitchFamily="50" charset="0"/>
            </a:endParaRPr>
          </a:p>
        </p:txBody>
      </p:sp>
      <p:sp>
        <p:nvSpPr>
          <p:cNvPr id="6" name="TextBox 5"/>
          <p:cNvSpPr txBox="1"/>
          <p:nvPr/>
        </p:nvSpPr>
        <p:spPr>
          <a:xfrm>
            <a:off x="318499" y="1692276"/>
            <a:ext cx="8722759" cy="6001643"/>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latin typeface="Bitter" panose="02000000000000000000" pitchFamily="50" charset="0"/>
              </a:rPr>
              <a:t>TigerZone</a:t>
            </a:r>
            <a:r>
              <a:rPr lang="en-US" dirty="0" smtClean="0">
                <a:latin typeface="Bitter" panose="02000000000000000000" pitchFamily="50" charset="0"/>
              </a:rPr>
              <a:t> is the premier organization management tool provided by the University of Memphis. </a:t>
            </a:r>
            <a:endParaRPr lang="en-US" dirty="0">
              <a:latin typeface="Bitter" panose="02000000000000000000" pitchFamily="50" charset="0"/>
            </a:endParaRPr>
          </a:p>
          <a:p>
            <a:pPr marL="285750" indent="-285750">
              <a:buFont typeface="Arial" panose="020B0604020202020204" pitchFamily="34" charset="0"/>
              <a:buChar char="•"/>
            </a:pPr>
            <a:r>
              <a:rPr lang="en-US" dirty="0" err="1" smtClean="0">
                <a:latin typeface="Bitter" panose="02000000000000000000" pitchFamily="50" charset="0"/>
              </a:rPr>
              <a:t>TigerZone</a:t>
            </a:r>
            <a:r>
              <a:rPr lang="en-US" dirty="0" smtClean="0">
                <a:latin typeface="Bitter" panose="02000000000000000000" pitchFamily="50" charset="0"/>
              </a:rPr>
              <a:t> offers numerous benefits including:</a:t>
            </a:r>
          </a:p>
          <a:p>
            <a:pPr marL="742950" lvl="1" indent="-285750">
              <a:buFont typeface="Arial" panose="020B0604020202020204" pitchFamily="34" charset="0"/>
              <a:buChar char="•"/>
            </a:pPr>
            <a:r>
              <a:rPr lang="en-US" dirty="0" smtClean="0">
                <a:latin typeface="Bitter" panose="02000000000000000000" pitchFamily="50" charset="0"/>
              </a:rPr>
              <a:t>Roster Management</a:t>
            </a:r>
          </a:p>
          <a:p>
            <a:pPr marL="742950" lvl="1" indent="-285750">
              <a:buFont typeface="Arial" panose="020B0604020202020204" pitchFamily="34" charset="0"/>
              <a:buChar char="•"/>
            </a:pPr>
            <a:r>
              <a:rPr lang="en-US" dirty="0" smtClean="0">
                <a:latin typeface="Bitter" panose="02000000000000000000" pitchFamily="50" charset="0"/>
              </a:rPr>
              <a:t>Event Management</a:t>
            </a:r>
          </a:p>
          <a:p>
            <a:pPr marL="742950" lvl="1" indent="-285750">
              <a:buFont typeface="Arial" panose="020B0604020202020204" pitchFamily="34" charset="0"/>
              <a:buChar char="•"/>
            </a:pPr>
            <a:r>
              <a:rPr lang="en-US" dirty="0" smtClean="0">
                <a:latin typeface="Bitter" panose="02000000000000000000" pitchFamily="50" charset="0"/>
              </a:rPr>
              <a:t>Document Uploads</a:t>
            </a:r>
          </a:p>
          <a:p>
            <a:pPr marL="742950" lvl="1" indent="-285750">
              <a:buFont typeface="Arial" panose="020B0604020202020204" pitchFamily="34" charset="0"/>
              <a:buChar char="•"/>
            </a:pPr>
            <a:r>
              <a:rPr lang="en-US" dirty="0" smtClean="0">
                <a:latin typeface="Bitter" panose="02000000000000000000" pitchFamily="50" charset="0"/>
              </a:rPr>
              <a:t>Form Creation and Acceptance</a:t>
            </a:r>
          </a:p>
          <a:p>
            <a:pPr marL="742950" lvl="1" indent="-285750">
              <a:buFont typeface="Arial" panose="020B0604020202020204" pitchFamily="34" charset="0"/>
              <a:buChar char="•"/>
            </a:pPr>
            <a:r>
              <a:rPr lang="en-US" dirty="0" smtClean="0">
                <a:latin typeface="Bitter" panose="02000000000000000000" pitchFamily="50" charset="0"/>
              </a:rPr>
              <a:t>Organizational Elections</a:t>
            </a:r>
          </a:p>
          <a:p>
            <a:pPr marL="742950" lvl="1" indent="-285750">
              <a:buFont typeface="Arial" panose="020B0604020202020204" pitchFamily="34" charset="0"/>
              <a:buChar char="•"/>
            </a:pPr>
            <a:r>
              <a:rPr lang="en-US" dirty="0" smtClean="0">
                <a:latin typeface="Bitter" panose="02000000000000000000" pitchFamily="50" charset="0"/>
              </a:rPr>
              <a:t>Organizational Communications</a:t>
            </a:r>
          </a:p>
          <a:p>
            <a:pPr marL="285750" indent="-285750">
              <a:buFont typeface="Arial" panose="020B0604020202020204" pitchFamily="34" charset="0"/>
              <a:buChar char="•"/>
            </a:pPr>
            <a:r>
              <a:rPr lang="en-US" dirty="0" smtClean="0">
                <a:latin typeface="Bitter" panose="02000000000000000000" pitchFamily="50" charset="0"/>
              </a:rPr>
              <a:t>Organizations are MUST upload their complete roster into </a:t>
            </a:r>
            <a:r>
              <a:rPr lang="en-US" dirty="0" err="1" smtClean="0">
                <a:latin typeface="Bitter" panose="02000000000000000000" pitchFamily="50" charset="0"/>
              </a:rPr>
              <a:t>TigerZone</a:t>
            </a:r>
            <a:r>
              <a:rPr lang="en-US" dirty="0" smtClean="0">
                <a:latin typeface="Bitter" panose="02000000000000000000" pitchFamily="50" charset="0"/>
              </a:rPr>
              <a:t>, not just officers </a:t>
            </a:r>
            <a:r>
              <a:rPr lang="mr-IN" dirty="0" smtClean="0">
                <a:latin typeface="Bitter" panose="02000000000000000000" pitchFamily="50" charset="0"/>
              </a:rPr>
              <a:t>–</a:t>
            </a:r>
            <a:r>
              <a:rPr lang="en-US" dirty="0" smtClean="0">
                <a:latin typeface="Bitter" panose="02000000000000000000" pitchFamily="50" charset="0"/>
              </a:rPr>
              <a:t> a member of your organization is not recognized by SLI unless they are on your organizations roster.</a:t>
            </a:r>
          </a:p>
          <a:p>
            <a:pPr marL="285750" indent="-285750">
              <a:buFont typeface="Arial" panose="020B0604020202020204" pitchFamily="34" charset="0"/>
              <a:buChar char="•"/>
            </a:pPr>
            <a:r>
              <a:rPr lang="en-US" dirty="0" smtClean="0">
                <a:latin typeface="Bitter" panose="02000000000000000000" pitchFamily="50" charset="0"/>
              </a:rPr>
              <a:t>Organizations must have 10 members on their roster at all times, if the membership dips below 10 the organization will have 1 month to bring roster numbers up, or their organization will be frozen. </a:t>
            </a:r>
          </a:p>
          <a:p>
            <a:endParaRPr lang="en-US" sz="2000" dirty="0" smtClean="0">
              <a:solidFill>
                <a:srgbClr val="FF0000"/>
              </a:solidFill>
              <a:latin typeface="Bitter" panose="02000000000000000000" pitchFamily="50" charset="0"/>
            </a:endParaRPr>
          </a:p>
          <a:p>
            <a:pPr marL="742950" lvl="1" indent="-285750">
              <a:buFont typeface="Arial" panose="020B0604020202020204" pitchFamily="34" charset="0"/>
              <a:buChar char="•"/>
            </a:pPr>
            <a:endParaRPr lang="en-US" dirty="0">
              <a:latin typeface="Bitter" panose="02000000000000000000" pitchFamily="50" charset="0"/>
            </a:endParaRPr>
          </a:p>
          <a:p>
            <a:endParaRPr lang="en-US" dirty="0"/>
          </a:p>
          <a:p>
            <a:pPr marL="285750" indent="-285750">
              <a:buFont typeface="Arial" panose="020B0604020202020204" pitchFamily="34" charset="0"/>
              <a:buChar char="•"/>
            </a:pPr>
            <a:endParaRPr lang="en-US" sz="2000" dirty="0" smtClean="0">
              <a:latin typeface="Bitter" panose="02000000000000000000" pitchFamily="50" charset="0"/>
            </a:endParaRPr>
          </a:p>
          <a:p>
            <a:endParaRPr lang="en-US" sz="2000" dirty="0" smtClean="0">
              <a:latin typeface="Bitter" panose="02000000000000000000" pitchFamily="50" charset="0"/>
            </a:endParaRPr>
          </a:p>
          <a:p>
            <a:pPr marL="285750" indent="-285750">
              <a:buFont typeface="Arial" panose="020B0604020202020204" pitchFamily="34" charset="0"/>
              <a:buChar char="•"/>
            </a:pPr>
            <a:endParaRPr lang="en-US" dirty="0">
              <a:latin typeface="Bitter" panose="02000000000000000000" pitchFamily="50" charset="0"/>
            </a:endParaRPr>
          </a:p>
        </p:txBody>
      </p:sp>
    </p:spTree>
    <p:extLst>
      <p:ext uri="{BB962C8B-B14F-4D97-AF65-F5344CB8AC3E}">
        <p14:creationId xmlns:p14="http://schemas.microsoft.com/office/powerpoint/2010/main" val="288914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5" name="TextBox 4"/>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EMS Scheduling</a:t>
            </a:r>
            <a:endParaRPr lang="en-US" sz="2800" b="1" dirty="0">
              <a:solidFill>
                <a:prstClr val="black"/>
              </a:solidFill>
              <a:latin typeface="Bitter" panose="02000000000000000000" pitchFamily="50" charset="0"/>
            </a:endParaRPr>
          </a:p>
        </p:txBody>
      </p:sp>
      <p:sp>
        <p:nvSpPr>
          <p:cNvPr id="6" name="TextBox 5"/>
          <p:cNvSpPr txBox="1"/>
          <p:nvPr/>
        </p:nvSpPr>
        <p:spPr>
          <a:xfrm>
            <a:off x="318499" y="1322231"/>
            <a:ext cx="8722759" cy="5293757"/>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Bitter" panose="02000000000000000000" pitchFamily="50" charset="0"/>
              </a:rPr>
              <a:t>EMS Scheduling is handled by Conference and Event Services located on the 2</a:t>
            </a:r>
            <a:r>
              <a:rPr lang="en-US" sz="2000" baseline="30000" dirty="0" smtClean="0">
                <a:latin typeface="Bitter" panose="02000000000000000000" pitchFamily="50" charset="0"/>
              </a:rPr>
              <a:t>nd</a:t>
            </a:r>
            <a:r>
              <a:rPr lang="en-US" sz="2000" dirty="0" smtClean="0">
                <a:latin typeface="Bitter" panose="02000000000000000000" pitchFamily="50" charset="0"/>
              </a:rPr>
              <a:t> floor of the University Center</a:t>
            </a:r>
          </a:p>
          <a:p>
            <a:pPr marL="285750" indent="-285750">
              <a:buFont typeface="Arial" panose="020B0604020202020204" pitchFamily="34" charset="0"/>
              <a:buChar char="•"/>
            </a:pPr>
            <a:r>
              <a:rPr lang="en-US" sz="2000" dirty="0" smtClean="0">
                <a:latin typeface="Bitter" panose="02000000000000000000" pitchFamily="50" charset="0"/>
              </a:rPr>
              <a:t>Each organization is allowed to have up to 5 EMS Schedulers listed for their organization</a:t>
            </a:r>
          </a:p>
          <a:p>
            <a:pPr marL="285750" indent="-285750">
              <a:buFont typeface="Arial" panose="020B0604020202020204" pitchFamily="34" charset="0"/>
              <a:buChar char="•"/>
            </a:pPr>
            <a:r>
              <a:rPr lang="en-US" sz="2000" dirty="0" smtClean="0">
                <a:latin typeface="Bitter" panose="02000000000000000000" pitchFamily="50" charset="0"/>
              </a:rPr>
              <a:t>To make a member an EMS Scheduler, simply update their membership status on </a:t>
            </a:r>
            <a:r>
              <a:rPr lang="en-US" sz="2000" dirty="0" err="1" smtClean="0">
                <a:latin typeface="Bitter" panose="02000000000000000000" pitchFamily="50" charset="0"/>
              </a:rPr>
              <a:t>TigerZone</a:t>
            </a:r>
            <a:r>
              <a:rPr lang="en-US" sz="2000" dirty="0" smtClean="0">
                <a:latin typeface="Bitter" panose="02000000000000000000" pitchFamily="50" charset="0"/>
              </a:rPr>
              <a:t>.</a:t>
            </a:r>
          </a:p>
          <a:p>
            <a:pPr marL="742950" lvl="1" indent="-285750">
              <a:buFont typeface="Arial" panose="020B0604020202020204" pitchFamily="34" charset="0"/>
              <a:buChar char="•"/>
            </a:pPr>
            <a:r>
              <a:rPr lang="en-US" sz="2000" dirty="0" smtClean="0">
                <a:latin typeface="Bitter" panose="02000000000000000000" pitchFamily="50" charset="0"/>
              </a:rPr>
              <a:t>This does not automatically update them into the EMS Scheduling system, please allow up to one week for the system to be updated</a:t>
            </a:r>
          </a:p>
          <a:p>
            <a:pPr marL="285750" indent="-285750">
              <a:buFont typeface="Arial" panose="020B0604020202020204" pitchFamily="34" charset="0"/>
              <a:buChar char="•"/>
            </a:pPr>
            <a:r>
              <a:rPr lang="en-US" sz="2000" dirty="0" smtClean="0">
                <a:latin typeface="Bitter" panose="02000000000000000000" pitchFamily="50" charset="0"/>
              </a:rPr>
              <a:t>Event spaces may be reserved up to 6 months in advance and MUST be requested at least ONE week prior to your event</a:t>
            </a:r>
          </a:p>
          <a:p>
            <a:pPr marL="742950" lvl="1" indent="-285750">
              <a:buFont typeface="Arial" panose="020B0604020202020204" pitchFamily="34" charset="0"/>
              <a:buChar char="•"/>
            </a:pPr>
            <a:r>
              <a:rPr lang="en-US" sz="2000" dirty="0" smtClean="0">
                <a:latin typeface="Bitter" panose="02000000000000000000" pitchFamily="50" charset="0"/>
              </a:rPr>
              <a:t>Note: outdoor sound must be approved through by the Dean of Students, please provide at least one month for the Outdoor Amplification to be approved</a:t>
            </a:r>
          </a:p>
          <a:p>
            <a:pPr marL="285750" indent="-285750">
              <a:buFont typeface="Arial" panose="020B0604020202020204" pitchFamily="34" charset="0"/>
              <a:buChar char="•"/>
            </a:pPr>
            <a:r>
              <a:rPr lang="en-US" sz="2000" dirty="0" smtClean="0">
                <a:latin typeface="Bitter" panose="02000000000000000000" pitchFamily="50" charset="0"/>
              </a:rPr>
              <a:t>When searching for your organization in EMS be sure to type in </a:t>
            </a:r>
            <a:r>
              <a:rPr lang="en-US" sz="2000" dirty="0" err="1" smtClean="0">
                <a:latin typeface="Bitter" panose="02000000000000000000" pitchFamily="50" charset="0"/>
              </a:rPr>
              <a:t>UofM</a:t>
            </a:r>
            <a:r>
              <a:rPr lang="en-US" sz="2000" dirty="0" smtClean="0">
                <a:latin typeface="Bitter" panose="02000000000000000000" pitchFamily="50" charset="0"/>
              </a:rPr>
              <a:t> (all one word) in front of your organizations name </a:t>
            </a:r>
          </a:p>
          <a:p>
            <a:pPr marL="285750" indent="-285750">
              <a:buFont typeface="Arial" panose="020B0604020202020204" pitchFamily="34" charset="0"/>
              <a:buChar char="•"/>
            </a:pPr>
            <a:endParaRPr lang="en-US" dirty="0">
              <a:latin typeface="Bitter" panose="02000000000000000000" pitchFamily="50" charset="0"/>
            </a:endParaRPr>
          </a:p>
        </p:txBody>
      </p:sp>
    </p:spTree>
    <p:extLst>
      <p:ext uri="{BB962C8B-B14F-4D97-AF65-F5344CB8AC3E}">
        <p14:creationId xmlns:p14="http://schemas.microsoft.com/office/powerpoint/2010/main" val="390204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5" name="TextBox 4"/>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Event Registration Form </a:t>
            </a:r>
            <a:endParaRPr lang="en-US" sz="2800" b="1" dirty="0">
              <a:solidFill>
                <a:prstClr val="black"/>
              </a:solidFill>
              <a:latin typeface="Bitter" panose="02000000000000000000" pitchFamily="50" charset="0"/>
            </a:endParaRPr>
          </a:p>
        </p:txBody>
      </p:sp>
      <p:sp>
        <p:nvSpPr>
          <p:cNvPr id="6" name="TextBox 5"/>
          <p:cNvSpPr txBox="1"/>
          <p:nvPr/>
        </p:nvSpPr>
        <p:spPr>
          <a:xfrm>
            <a:off x="318499" y="1692276"/>
            <a:ext cx="8722759" cy="467820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Bitter" charset="0"/>
                <a:ea typeface="Bitter" charset="0"/>
                <a:cs typeface="Bitter" charset="0"/>
              </a:rPr>
              <a:t>Starting in the Fall 2017 semester organizations must register every event in </a:t>
            </a:r>
            <a:r>
              <a:rPr lang="en-US" sz="2000" dirty="0" err="1" smtClean="0">
                <a:latin typeface="Bitter" charset="0"/>
                <a:ea typeface="Bitter" charset="0"/>
                <a:cs typeface="Bitter" charset="0"/>
              </a:rPr>
              <a:t>TigerZone</a:t>
            </a:r>
            <a:endParaRPr lang="en-US" sz="2000" dirty="0">
              <a:latin typeface="Bitter" charset="0"/>
              <a:ea typeface="Bitter" charset="0"/>
              <a:cs typeface="Bitter" charset="0"/>
            </a:endParaRPr>
          </a:p>
          <a:p>
            <a:pPr marL="742950" lvl="1" indent="-285750">
              <a:buFont typeface="Arial" panose="020B0604020202020204" pitchFamily="34" charset="0"/>
              <a:buChar char="•"/>
            </a:pPr>
            <a:r>
              <a:rPr lang="en-US" sz="2000" dirty="0" smtClean="0">
                <a:latin typeface="Bitter" charset="0"/>
                <a:ea typeface="Bitter" charset="0"/>
                <a:cs typeface="Bitter" charset="0"/>
              </a:rPr>
              <a:t>General Meetings do not count as an “event”</a:t>
            </a:r>
          </a:p>
          <a:p>
            <a:pPr marL="285750" indent="-285750">
              <a:buFont typeface="Arial" panose="020B0604020202020204" pitchFamily="34" charset="0"/>
              <a:buChar char="•"/>
            </a:pPr>
            <a:r>
              <a:rPr lang="en-US" sz="2000" dirty="0" smtClean="0">
                <a:latin typeface="Bitter" charset="0"/>
                <a:ea typeface="Bitter" charset="0"/>
                <a:cs typeface="Bitter" charset="0"/>
              </a:rPr>
              <a:t>Your organization MUST register events 2 weeks prior to your event and BEFORE you register for space on EMS. Your space will not be reserved in EMS until you have your event registration complete. </a:t>
            </a:r>
          </a:p>
          <a:p>
            <a:pPr marL="285750" indent="-285750">
              <a:buFont typeface="Arial" panose="020B0604020202020204" pitchFamily="34" charset="0"/>
              <a:buChar char="•"/>
            </a:pPr>
            <a:r>
              <a:rPr lang="en-US" sz="2000" dirty="0" smtClean="0">
                <a:latin typeface="Bitter" charset="0"/>
                <a:ea typeface="Bitter" charset="0"/>
                <a:cs typeface="Bitter" charset="0"/>
              </a:rPr>
              <a:t>This year your </a:t>
            </a:r>
            <a:r>
              <a:rPr lang="en-US" sz="2000" u="sng" dirty="0" smtClean="0">
                <a:latin typeface="Bitter" charset="0"/>
                <a:ea typeface="Bitter" charset="0"/>
                <a:cs typeface="Bitter" charset="0"/>
              </a:rPr>
              <a:t>ADVISOR must approve your event </a:t>
            </a:r>
            <a:r>
              <a:rPr lang="en-US" sz="2000" dirty="0" smtClean="0">
                <a:latin typeface="Bitter" charset="0"/>
                <a:ea typeface="Bitter" charset="0"/>
                <a:cs typeface="Bitter" charset="0"/>
              </a:rPr>
              <a:t>before your event is placed on any calendar. After you register your event your advisor will receive an e-mail for them to approve your organizations event. </a:t>
            </a:r>
            <a:endParaRPr lang="en-US" sz="2000" dirty="0">
              <a:latin typeface="Bitter" charset="0"/>
              <a:ea typeface="Bitter" charset="0"/>
              <a:cs typeface="Bitter" charset="0"/>
            </a:endParaRPr>
          </a:p>
          <a:p>
            <a:pPr marL="285750" indent="-285750">
              <a:buFont typeface="Arial" panose="020B0604020202020204" pitchFamily="34" charset="0"/>
              <a:buChar char="•"/>
            </a:pPr>
            <a:r>
              <a:rPr lang="en-US" sz="2000" dirty="0" smtClean="0">
                <a:latin typeface="Bitter" charset="0"/>
                <a:ea typeface="Bitter" charset="0"/>
                <a:cs typeface="Bitter" charset="0"/>
              </a:rPr>
              <a:t>If you are having an event off campus and space is not needed, the Event Registration form must still be filled out</a:t>
            </a:r>
            <a:endParaRPr lang="en-US" sz="2000" dirty="0">
              <a:latin typeface="Bitter" charset="0"/>
              <a:ea typeface="Bitter" charset="0"/>
              <a:cs typeface="Bitter" charset="0"/>
            </a:endParaRPr>
          </a:p>
          <a:p>
            <a:endParaRPr lang="en-US" sz="2000" dirty="0" smtClean="0">
              <a:latin typeface="Bitter" panose="02000000000000000000" pitchFamily="50" charset="0"/>
            </a:endParaRPr>
          </a:p>
          <a:p>
            <a:endParaRPr lang="en-US" sz="2000" dirty="0" smtClean="0">
              <a:latin typeface="Bitter" panose="02000000000000000000" pitchFamily="50" charset="0"/>
            </a:endParaRPr>
          </a:p>
          <a:p>
            <a:pPr marL="285750" indent="-285750">
              <a:buFont typeface="Arial" panose="020B0604020202020204" pitchFamily="34" charset="0"/>
              <a:buChar char="•"/>
            </a:pPr>
            <a:endParaRPr lang="en-US" dirty="0">
              <a:latin typeface="Bitter" panose="02000000000000000000" pitchFamily="50" charset="0"/>
            </a:endParaRPr>
          </a:p>
        </p:txBody>
      </p:sp>
    </p:spTree>
    <p:extLst>
      <p:ext uri="{BB962C8B-B14F-4D97-AF65-F5344CB8AC3E}">
        <p14:creationId xmlns:p14="http://schemas.microsoft.com/office/powerpoint/2010/main" val="528734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5" name="TextBox 4"/>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Food at Events</a:t>
            </a:r>
            <a:endParaRPr lang="en-US" sz="2800" b="1" dirty="0">
              <a:solidFill>
                <a:prstClr val="black"/>
              </a:solidFill>
              <a:latin typeface="Bitter" panose="02000000000000000000" pitchFamily="50" charset="0"/>
            </a:endParaRPr>
          </a:p>
        </p:txBody>
      </p:sp>
      <p:sp>
        <p:nvSpPr>
          <p:cNvPr id="6" name="TextBox 5"/>
          <p:cNvSpPr txBox="1"/>
          <p:nvPr/>
        </p:nvSpPr>
        <p:spPr>
          <a:xfrm>
            <a:off x="318499" y="1322231"/>
            <a:ext cx="8722759" cy="375487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Bitter" panose="02000000000000000000" pitchFamily="50" charset="0"/>
              </a:rPr>
              <a:t>The University has a sole source contract with Aramark, because of this the only catering option for food at events is Aramark</a:t>
            </a:r>
          </a:p>
          <a:p>
            <a:pPr marL="285750" indent="-285750">
              <a:buFont typeface="Arial" panose="020B0604020202020204" pitchFamily="34" charset="0"/>
              <a:buChar char="•"/>
            </a:pPr>
            <a:endParaRPr lang="en-US" sz="2000" dirty="0" smtClean="0">
              <a:latin typeface="Bitter" panose="02000000000000000000" pitchFamily="50" charset="0"/>
            </a:endParaRPr>
          </a:p>
          <a:p>
            <a:pPr marL="285750" indent="-285750">
              <a:buFont typeface="Arial" panose="020B0604020202020204" pitchFamily="34" charset="0"/>
              <a:buChar char="•"/>
            </a:pPr>
            <a:r>
              <a:rPr lang="en-US" sz="2000" dirty="0" smtClean="0">
                <a:latin typeface="Bitter" panose="02000000000000000000" pitchFamily="50" charset="0"/>
              </a:rPr>
              <a:t>The only exception is if the food being handed out cost less than $200</a:t>
            </a:r>
          </a:p>
          <a:p>
            <a:pPr marL="285750" indent="-285750">
              <a:buFont typeface="Arial" panose="020B0604020202020204" pitchFamily="34" charset="0"/>
              <a:buChar char="•"/>
            </a:pPr>
            <a:endParaRPr lang="en-US" sz="2000" dirty="0" smtClean="0">
              <a:latin typeface="Bitter" panose="02000000000000000000" pitchFamily="50" charset="0"/>
            </a:endParaRPr>
          </a:p>
          <a:p>
            <a:pPr marL="285750" indent="-285750">
              <a:buFont typeface="Arial" panose="020B0604020202020204" pitchFamily="34" charset="0"/>
              <a:buChar char="•"/>
            </a:pPr>
            <a:r>
              <a:rPr lang="en-US" sz="2000" dirty="0" smtClean="0">
                <a:latin typeface="Bitter" panose="02000000000000000000" pitchFamily="50" charset="0"/>
              </a:rPr>
              <a:t>When serving food that cost less than $200 the organization must fill out a Food Exception form that can be found on the University Center Website (</a:t>
            </a:r>
            <a:r>
              <a:rPr lang="en-US" sz="2000" dirty="0" err="1" smtClean="0">
                <a:latin typeface="Bitter" panose="02000000000000000000" pitchFamily="50" charset="0"/>
              </a:rPr>
              <a:t>memphis.edu</a:t>
            </a:r>
            <a:r>
              <a:rPr lang="en-US" sz="2000" dirty="0" smtClean="0">
                <a:latin typeface="Bitter" panose="02000000000000000000" pitchFamily="50" charset="0"/>
              </a:rPr>
              <a:t>/UC)</a:t>
            </a:r>
          </a:p>
          <a:p>
            <a:pPr marL="285750" indent="-285750">
              <a:buFont typeface="Arial" panose="020B0604020202020204" pitchFamily="34" charset="0"/>
              <a:buChar char="•"/>
            </a:pPr>
            <a:endParaRPr lang="en-US" sz="2000" dirty="0" smtClean="0">
              <a:latin typeface="Bitter" panose="02000000000000000000" pitchFamily="50" charset="0"/>
            </a:endParaRPr>
          </a:p>
          <a:p>
            <a:pPr marL="285750" indent="-285750">
              <a:buFont typeface="Arial" panose="020B0604020202020204" pitchFamily="34" charset="0"/>
              <a:buChar char="•"/>
            </a:pPr>
            <a:r>
              <a:rPr lang="en-US" sz="2000" dirty="0" smtClean="0">
                <a:latin typeface="Bitter" panose="02000000000000000000" pitchFamily="50" charset="0"/>
              </a:rPr>
              <a:t>The form must be filled out 5 BUSINESS days prior to the event</a:t>
            </a:r>
          </a:p>
          <a:p>
            <a:pPr marL="285750" indent="-285750">
              <a:buFont typeface="Arial" panose="020B0604020202020204" pitchFamily="34" charset="0"/>
              <a:buChar char="•"/>
            </a:pPr>
            <a:endParaRPr lang="en-US" dirty="0">
              <a:latin typeface="Bitter" panose="02000000000000000000" pitchFamily="50" charset="0"/>
            </a:endParaRPr>
          </a:p>
        </p:txBody>
      </p:sp>
    </p:spTree>
    <p:extLst>
      <p:ext uri="{BB962C8B-B14F-4D97-AF65-F5344CB8AC3E}">
        <p14:creationId xmlns:p14="http://schemas.microsoft.com/office/powerpoint/2010/main" val="934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5" name="TextBox 4"/>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Risk Management</a:t>
            </a:r>
            <a:endParaRPr lang="en-US" sz="2800" b="1" dirty="0">
              <a:solidFill>
                <a:prstClr val="black"/>
              </a:solidFill>
              <a:latin typeface="Bitter" panose="02000000000000000000" pitchFamily="50" charset="0"/>
            </a:endParaRPr>
          </a:p>
        </p:txBody>
      </p:sp>
      <p:sp>
        <p:nvSpPr>
          <p:cNvPr id="6" name="TextBox 5"/>
          <p:cNvSpPr txBox="1"/>
          <p:nvPr/>
        </p:nvSpPr>
        <p:spPr>
          <a:xfrm>
            <a:off x="318499" y="1692276"/>
            <a:ext cx="8722759"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Bitter" panose="02000000000000000000" pitchFamily="50" charset="0"/>
              </a:rPr>
              <a:t>Organizations are responsible for the Risk Management of their events</a:t>
            </a:r>
          </a:p>
          <a:p>
            <a:pPr marL="285750" indent="-285750">
              <a:buFont typeface="Arial" panose="020B0604020202020204" pitchFamily="34" charset="0"/>
              <a:buChar char="•"/>
            </a:pPr>
            <a:r>
              <a:rPr lang="en-US" sz="2000" dirty="0" smtClean="0">
                <a:latin typeface="Bitter" panose="02000000000000000000" pitchFamily="50" charset="0"/>
              </a:rPr>
              <a:t>When planning an event be sure to designate a member of your organization as a “risk manager”</a:t>
            </a:r>
          </a:p>
          <a:p>
            <a:pPr marL="285750" indent="-285750">
              <a:buFont typeface="Arial" panose="020B0604020202020204" pitchFamily="34" charset="0"/>
              <a:buChar char="•"/>
            </a:pPr>
            <a:r>
              <a:rPr lang="en-US" sz="2000" dirty="0" smtClean="0">
                <a:latin typeface="Bitter" panose="02000000000000000000" pitchFamily="50" charset="0"/>
              </a:rPr>
              <a:t>Any event expected to have 300+ participants must have a police or security presence for the duration of their event. This applies to all events.</a:t>
            </a:r>
          </a:p>
          <a:p>
            <a:pPr marL="742950" lvl="1" indent="-285750">
              <a:buFont typeface="Arial" panose="020B0604020202020204" pitchFamily="34" charset="0"/>
              <a:buChar char="•"/>
            </a:pPr>
            <a:r>
              <a:rPr lang="en-US" sz="2000" dirty="0" smtClean="0">
                <a:latin typeface="Bitter" panose="02000000000000000000" pitchFamily="50" charset="0"/>
              </a:rPr>
              <a:t>This will be noted on your Event Registration Form and routed to the proper channels at the police station. </a:t>
            </a:r>
          </a:p>
          <a:p>
            <a:pPr marL="742950" lvl="1" indent="-285750">
              <a:buFont typeface="Arial" panose="020B0604020202020204" pitchFamily="34" charset="0"/>
              <a:buChar char="•"/>
            </a:pPr>
            <a:endParaRPr lang="en-US" sz="2000" dirty="0">
              <a:latin typeface="Bitter" panose="02000000000000000000" pitchFamily="50" charset="0"/>
            </a:endParaRPr>
          </a:p>
          <a:p>
            <a:endParaRPr lang="en-US" sz="2000" dirty="0"/>
          </a:p>
          <a:p>
            <a:pPr marL="285750" indent="-285750">
              <a:buFont typeface="Arial" panose="020B0604020202020204" pitchFamily="34" charset="0"/>
              <a:buChar char="•"/>
            </a:pPr>
            <a:endParaRPr lang="en-US" sz="2000" dirty="0" smtClean="0">
              <a:latin typeface="Bitter" panose="02000000000000000000" pitchFamily="50" charset="0"/>
            </a:endParaRPr>
          </a:p>
          <a:p>
            <a:endParaRPr lang="en-US" sz="2000" dirty="0" smtClean="0">
              <a:latin typeface="Bitter" panose="02000000000000000000" pitchFamily="50" charset="0"/>
            </a:endParaRPr>
          </a:p>
          <a:p>
            <a:pPr marL="285750" indent="-285750">
              <a:buFont typeface="Arial" panose="020B0604020202020204" pitchFamily="34" charset="0"/>
              <a:buChar char="•"/>
            </a:pPr>
            <a:endParaRPr lang="en-US" sz="2000" dirty="0">
              <a:latin typeface="Bitter" panose="02000000000000000000" pitchFamily="50" charset="0"/>
            </a:endParaRPr>
          </a:p>
        </p:txBody>
      </p:sp>
    </p:spTree>
    <p:extLst>
      <p:ext uri="{BB962C8B-B14F-4D97-AF65-F5344CB8AC3E}">
        <p14:creationId xmlns:p14="http://schemas.microsoft.com/office/powerpoint/2010/main" val="1981118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5" name="TextBox 4"/>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Bystander Intervention</a:t>
            </a:r>
            <a:endParaRPr lang="en-US" sz="2800" b="1" dirty="0">
              <a:solidFill>
                <a:prstClr val="black"/>
              </a:solidFill>
              <a:latin typeface="Bitter" panose="02000000000000000000" pitchFamily="50" charset="0"/>
            </a:endParaRPr>
          </a:p>
        </p:txBody>
      </p:sp>
      <p:sp>
        <p:nvSpPr>
          <p:cNvPr id="6" name="TextBox 5"/>
          <p:cNvSpPr txBox="1"/>
          <p:nvPr/>
        </p:nvSpPr>
        <p:spPr>
          <a:xfrm>
            <a:off x="318499" y="1692276"/>
            <a:ext cx="8722759" cy="606319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Bitter" panose="00000500000000000000" pitchFamily="50" charset="0"/>
              </a:rPr>
              <a:t>All members of the University of Memphis community play and ACTIVE role in creating a culture of safety and respect which discourages sexual misconduct. </a:t>
            </a:r>
          </a:p>
          <a:p>
            <a:pPr marL="285750" indent="-285750">
              <a:buFont typeface="Arial" panose="020B0604020202020204" pitchFamily="34" charset="0"/>
              <a:buChar char="•"/>
            </a:pPr>
            <a:r>
              <a:rPr lang="en-US" sz="2000" dirty="0" smtClean="0">
                <a:latin typeface="Bitter" panose="00000500000000000000" pitchFamily="50" charset="0"/>
              </a:rPr>
              <a:t>3 ways to intervene if you, or a member of your organization witnesses an act of sexual misconduct</a:t>
            </a:r>
          </a:p>
          <a:p>
            <a:pPr marL="742950" lvl="1" indent="-285750">
              <a:buFont typeface="Arial" panose="020B0604020202020204" pitchFamily="34" charset="0"/>
              <a:buChar char="•"/>
            </a:pPr>
            <a:r>
              <a:rPr lang="en-US" sz="1400" u="sng" dirty="0">
                <a:latin typeface="Bitter" panose="00000500000000000000" pitchFamily="50" charset="0"/>
              </a:rPr>
              <a:t>Head On:</a:t>
            </a:r>
            <a:r>
              <a:rPr lang="en-US" sz="1400" dirty="0">
                <a:latin typeface="Bitter" panose="00000500000000000000" pitchFamily="50" charset="0"/>
              </a:rPr>
              <a:t> Ask the person why they are engaging in inappropriate behavior and explain to them why it is inappropriate. For many this seems intimidating so it is not ideal</a:t>
            </a:r>
            <a:r>
              <a:rPr lang="en-US" sz="1400" dirty="0" smtClean="0">
                <a:latin typeface="Bitter" panose="00000500000000000000" pitchFamily="50" charset="0"/>
              </a:rPr>
              <a:t>.</a:t>
            </a:r>
          </a:p>
          <a:p>
            <a:pPr marL="742950" lvl="1" indent="-285750">
              <a:buFont typeface="Arial" panose="020B0604020202020204" pitchFamily="34" charset="0"/>
              <a:buChar char="•"/>
            </a:pPr>
            <a:endParaRPr lang="en-US" sz="1400" dirty="0">
              <a:latin typeface="Bitter" panose="00000500000000000000" pitchFamily="50" charset="0"/>
            </a:endParaRPr>
          </a:p>
          <a:p>
            <a:pPr marL="742950" lvl="1" indent="-285750">
              <a:buFont typeface="Arial" panose="020B0604020202020204" pitchFamily="34" charset="0"/>
              <a:buChar char="•"/>
            </a:pPr>
            <a:r>
              <a:rPr lang="en-US" sz="1400" u="sng" dirty="0">
                <a:latin typeface="Bitter" panose="00000500000000000000" pitchFamily="50" charset="0"/>
              </a:rPr>
              <a:t>Humor: </a:t>
            </a:r>
            <a:r>
              <a:rPr lang="en-US" sz="1400" dirty="0">
                <a:latin typeface="Bitter" panose="00000500000000000000" pitchFamily="50" charset="0"/>
              </a:rPr>
              <a:t>Use humor to confront inappropriate behavior. For example, if someone says something inappropriate, ask them to explain why they said that. This allows for the person to have to truly think about their words or actions and explain them</a:t>
            </a:r>
            <a:r>
              <a:rPr lang="en-US" sz="1400" dirty="0" smtClean="0">
                <a:latin typeface="Bitter" panose="00000500000000000000" pitchFamily="50" charset="0"/>
              </a:rPr>
              <a:t>.</a:t>
            </a:r>
          </a:p>
          <a:p>
            <a:pPr marL="742950" lvl="1" indent="-285750">
              <a:buFont typeface="Arial" panose="020B0604020202020204" pitchFamily="34" charset="0"/>
              <a:buChar char="•"/>
            </a:pPr>
            <a:endParaRPr lang="en-US" sz="1400" dirty="0">
              <a:latin typeface="Bitter" panose="00000500000000000000" pitchFamily="50" charset="0"/>
            </a:endParaRPr>
          </a:p>
          <a:p>
            <a:pPr marL="742950" lvl="1" indent="-285750">
              <a:buFont typeface="Arial" panose="020B0604020202020204" pitchFamily="34" charset="0"/>
              <a:buChar char="•"/>
            </a:pPr>
            <a:r>
              <a:rPr lang="en-US" sz="1400" u="sng" dirty="0">
                <a:latin typeface="Bitter" panose="00000500000000000000" pitchFamily="50" charset="0"/>
              </a:rPr>
              <a:t>Distract: </a:t>
            </a:r>
            <a:r>
              <a:rPr lang="en-US" sz="1400" dirty="0">
                <a:latin typeface="Bitter" panose="00000500000000000000" pitchFamily="50" charset="0"/>
              </a:rPr>
              <a:t>If you see inappropriate behavior happening between multiple people, distract the person being inappropriate in order to allow for the victim to have an out to leave the situation. </a:t>
            </a:r>
          </a:p>
          <a:p>
            <a:pPr marL="742950" lvl="1" indent="-285750" fontAlgn="base">
              <a:buFont typeface="Arial" panose="020B0604020202020204" pitchFamily="34" charset="0"/>
              <a:buChar char="•"/>
            </a:pPr>
            <a:endParaRPr lang="en-US" sz="1600" dirty="0">
              <a:latin typeface="Bitter" panose="00000500000000000000" pitchFamily="50" charset="0"/>
            </a:endParaRPr>
          </a:p>
          <a:p>
            <a:pPr marL="742950" lvl="1" indent="-285750">
              <a:buFont typeface="Arial" panose="020B0604020202020204" pitchFamily="34" charset="0"/>
              <a:buChar char="•"/>
            </a:pPr>
            <a:endParaRPr lang="en-US" sz="2000" dirty="0" smtClean="0">
              <a:solidFill>
                <a:srgbClr val="FF0000"/>
              </a:solidFill>
              <a:latin typeface="Bitter" panose="02000000000000000000" pitchFamily="50" charset="0"/>
            </a:endParaRPr>
          </a:p>
          <a:p>
            <a:pPr marL="285750" indent="-285750">
              <a:buFont typeface="Arial" panose="020B0604020202020204" pitchFamily="34" charset="0"/>
              <a:buChar char="•"/>
            </a:pPr>
            <a:endParaRPr lang="en-US" dirty="0" smtClean="0">
              <a:solidFill>
                <a:srgbClr val="FF0000"/>
              </a:solidFill>
              <a:latin typeface="Bitter" panose="02000000000000000000" pitchFamily="50" charset="0"/>
            </a:endParaRPr>
          </a:p>
          <a:p>
            <a:pPr marL="285750" indent="-285750">
              <a:buFont typeface="Arial" panose="020B0604020202020204" pitchFamily="34" charset="0"/>
              <a:buChar char="•"/>
            </a:pPr>
            <a:endParaRPr lang="en-US" dirty="0">
              <a:latin typeface="Bitter" panose="02000000000000000000" pitchFamily="50" charset="0"/>
            </a:endParaRPr>
          </a:p>
          <a:p>
            <a:endParaRPr lang="en-US" dirty="0"/>
          </a:p>
          <a:p>
            <a:pPr marL="285750" indent="-285750">
              <a:buFont typeface="Arial" panose="020B0604020202020204" pitchFamily="34" charset="0"/>
              <a:buChar char="•"/>
            </a:pPr>
            <a:endParaRPr lang="en-US" sz="2000" dirty="0" smtClean="0">
              <a:latin typeface="Bitter" panose="02000000000000000000" pitchFamily="50" charset="0"/>
            </a:endParaRPr>
          </a:p>
          <a:p>
            <a:endParaRPr lang="en-US" sz="2000" dirty="0" smtClean="0">
              <a:latin typeface="Bitter" panose="02000000000000000000" pitchFamily="50" charset="0"/>
            </a:endParaRPr>
          </a:p>
          <a:p>
            <a:pPr marL="285750" indent="-285750">
              <a:buFont typeface="Arial" panose="020B0604020202020204" pitchFamily="34" charset="0"/>
              <a:buChar char="•"/>
            </a:pPr>
            <a:endParaRPr lang="en-US" dirty="0">
              <a:latin typeface="Bitter" panose="02000000000000000000" pitchFamily="50" charset="0"/>
            </a:endParaRPr>
          </a:p>
        </p:txBody>
      </p:sp>
    </p:spTree>
    <p:extLst>
      <p:ext uri="{BB962C8B-B14F-4D97-AF65-F5344CB8AC3E}">
        <p14:creationId xmlns:p14="http://schemas.microsoft.com/office/powerpoint/2010/main" val="186612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438382" y="534256"/>
            <a:ext cx="6102849" cy="584775"/>
          </a:xfrm>
          <a:prstGeom prst="rect">
            <a:avLst/>
          </a:prstGeom>
          <a:noFill/>
        </p:spPr>
        <p:txBody>
          <a:bodyPr wrap="square" rtlCol="0">
            <a:spAutoFit/>
          </a:bodyPr>
          <a:lstStyle/>
          <a:p>
            <a:pPr algn="ctr"/>
            <a:r>
              <a:rPr lang="en-US" sz="3200" b="1" dirty="0" smtClean="0">
                <a:latin typeface="Bitter" panose="02000000000000000000" pitchFamily="50" charset="0"/>
              </a:rPr>
              <a:t>Fiscal Procedures </a:t>
            </a:r>
            <a:endParaRPr lang="en-US" sz="3200" b="1" dirty="0">
              <a:latin typeface="Bitter" panose="02000000000000000000" pitchFamily="50" charset="0"/>
            </a:endParaRPr>
          </a:p>
        </p:txBody>
      </p:sp>
      <p:sp>
        <p:nvSpPr>
          <p:cNvPr id="5" name="TextBox 4"/>
          <p:cNvSpPr txBox="1"/>
          <p:nvPr/>
        </p:nvSpPr>
        <p:spPr>
          <a:xfrm>
            <a:off x="431515" y="1058238"/>
            <a:ext cx="8157681"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Bitter" panose="02000000000000000000" pitchFamily="50" charset="0"/>
              </a:rPr>
              <a:t>Each organization must designate an officer of the organization who is responsible for the collection and disbursement of funds and the maintenance of books and records. </a:t>
            </a:r>
          </a:p>
          <a:p>
            <a:endParaRPr lang="en-US" dirty="0" smtClean="0">
              <a:latin typeface="Bitter" panose="02000000000000000000" pitchFamily="50" charset="0"/>
            </a:endParaRPr>
          </a:p>
          <a:p>
            <a:pPr marL="285750" indent="-285750">
              <a:buFont typeface="Arial" panose="020B0604020202020204" pitchFamily="34" charset="0"/>
              <a:buChar char="•"/>
            </a:pPr>
            <a:r>
              <a:rPr lang="en-US" dirty="0" smtClean="0">
                <a:latin typeface="Bitter" panose="02000000000000000000" pitchFamily="50" charset="0"/>
              </a:rPr>
              <a:t>Each time an organization has a </a:t>
            </a:r>
            <a:r>
              <a:rPr lang="en-US" dirty="0" smtClean="0">
                <a:solidFill>
                  <a:srgbClr val="FF0000"/>
                </a:solidFill>
                <a:latin typeface="Bitter" panose="02000000000000000000" pitchFamily="50" charset="0"/>
              </a:rPr>
              <a:t>fundraiser, ticket sales, charity event, dues collection or anything for which money is taken</a:t>
            </a:r>
            <a:r>
              <a:rPr lang="en-US" dirty="0" smtClean="0">
                <a:latin typeface="Bitter" panose="02000000000000000000" pitchFamily="50" charset="0"/>
              </a:rPr>
              <a:t>, that organization must complete </a:t>
            </a:r>
            <a:r>
              <a:rPr lang="en-US" b="1" dirty="0" smtClean="0">
                <a:latin typeface="Bitter" panose="02000000000000000000" pitchFamily="50" charset="0"/>
              </a:rPr>
              <a:t>a Solicitation of Funds </a:t>
            </a:r>
            <a:r>
              <a:rPr lang="en-US" dirty="0" smtClean="0">
                <a:latin typeface="Bitter" panose="02000000000000000000" pitchFamily="50" charset="0"/>
              </a:rPr>
              <a:t>process. </a:t>
            </a:r>
          </a:p>
          <a:p>
            <a:endParaRPr lang="en-US" dirty="0" smtClean="0">
              <a:latin typeface="Bitter" panose="02000000000000000000" pitchFamily="50" charset="0"/>
            </a:endParaRPr>
          </a:p>
          <a:p>
            <a:pPr marL="285750" indent="-285750">
              <a:buFont typeface="Arial" panose="020B0604020202020204" pitchFamily="34" charset="0"/>
              <a:buChar char="•"/>
            </a:pPr>
            <a:r>
              <a:rPr lang="en-US" dirty="0" smtClean="0">
                <a:latin typeface="Bitter" panose="02000000000000000000" pitchFamily="50" charset="0"/>
              </a:rPr>
              <a:t>Any fundraising activity on campus shall be for the benefit of the organization as a whole or a charity, and no funds shall be distributed to the officers or members of an organization for personal profit or gain. </a:t>
            </a:r>
          </a:p>
          <a:p>
            <a:endParaRPr lang="en-US" dirty="0" smtClean="0">
              <a:latin typeface="Bitter" panose="02000000000000000000" pitchFamily="50" charset="0"/>
            </a:endParaRPr>
          </a:p>
          <a:p>
            <a:pPr marL="285750" indent="-285750">
              <a:buFont typeface="Arial" panose="020B0604020202020204" pitchFamily="34" charset="0"/>
              <a:buChar char="•"/>
            </a:pPr>
            <a:r>
              <a:rPr lang="en-US" dirty="0" smtClean="0">
                <a:latin typeface="Bitter" panose="02000000000000000000" pitchFamily="50" charset="0"/>
              </a:rPr>
              <a:t>The organization must provide for the distribution of all funds and assets in the event of dissolution. </a:t>
            </a:r>
            <a:endParaRPr lang="en-US" dirty="0">
              <a:latin typeface="Bitter" panose="02000000000000000000" pitchFamily="50" charset="0"/>
            </a:endParaRPr>
          </a:p>
        </p:txBody>
      </p:sp>
    </p:spTree>
    <p:extLst>
      <p:ext uri="{BB962C8B-B14F-4D97-AF65-F5344CB8AC3E}">
        <p14:creationId xmlns:p14="http://schemas.microsoft.com/office/powerpoint/2010/main" val="3609240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1969</Words>
  <Application>Microsoft Office PowerPoint</Application>
  <PresentationFormat>On-screen Show (4:3)</PresentationFormat>
  <Paragraphs>208</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Bitter</vt:lpstr>
      <vt:lpstr>Calibri</vt:lpstr>
      <vt:lpstr>Mangal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Solicitation of Funds</vt:lpstr>
      <vt:lpstr>PowerPoint Presentation</vt:lpstr>
      <vt:lpstr>PowerPoint Presentation</vt:lpstr>
      <vt:lpstr>PowerPoint Presentation</vt:lpstr>
      <vt:lpstr>PowerPoint Presentation</vt:lpstr>
      <vt:lpstr>PowerPoint Presentation</vt:lpstr>
    </vt:vector>
  </TitlesOfParts>
  <Company>Arher Malom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 Harris</dc:creator>
  <cp:lastModifiedBy>Mary Katherine Tyler (mktyler)</cp:lastModifiedBy>
  <cp:revision>31</cp:revision>
  <dcterms:created xsi:type="dcterms:W3CDTF">2015-02-18T21:50:14Z</dcterms:created>
  <dcterms:modified xsi:type="dcterms:W3CDTF">2018-09-10T14:58:00Z</dcterms:modified>
</cp:coreProperties>
</file>