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handoutMasterIdLst>
    <p:handoutMasterId r:id="rId28"/>
  </p:handoutMasterIdLst>
  <p:sldIdLst>
    <p:sldId id="294" r:id="rId2"/>
    <p:sldId id="434" r:id="rId3"/>
    <p:sldId id="436" r:id="rId4"/>
    <p:sldId id="437" r:id="rId5"/>
    <p:sldId id="481" r:id="rId6"/>
    <p:sldId id="475" r:id="rId7"/>
    <p:sldId id="442" r:id="rId8"/>
    <p:sldId id="476" r:id="rId9"/>
    <p:sldId id="480" r:id="rId10"/>
    <p:sldId id="443" r:id="rId11"/>
    <p:sldId id="448" r:id="rId12"/>
    <p:sldId id="441" r:id="rId13"/>
    <p:sldId id="444" r:id="rId14"/>
    <p:sldId id="472" r:id="rId15"/>
    <p:sldId id="474" r:id="rId16"/>
    <p:sldId id="452" r:id="rId17"/>
    <p:sldId id="454" r:id="rId18"/>
    <p:sldId id="582" r:id="rId19"/>
    <p:sldId id="460" r:id="rId20"/>
    <p:sldId id="477" r:id="rId21"/>
    <p:sldId id="478" r:id="rId22"/>
    <p:sldId id="465" r:id="rId23"/>
    <p:sldId id="466" r:id="rId24"/>
    <p:sldId id="479" r:id="rId25"/>
    <p:sldId id="468" r:id="rId26"/>
  </p:sldIdLst>
  <p:sldSz cx="9144000" cy="6858000" type="screen4x3"/>
  <p:notesSz cx="7010400" cy="9296400"/>
  <p:embeddedFontLst>
    <p:embeddedFont>
      <p:font typeface="Calibri" panose="020F0502020204030204" pitchFamily="34" charset="0"/>
      <p:regular r:id="rId29"/>
      <p:bold r:id="rId30"/>
      <p:italic r:id="rId31"/>
      <p:boldItalic r:id="rId32"/>
    </p:embeddedFont>
    <p:embeddedFont>
      <p:font typeface="Open Sans" panose="020B0604020202020204" charset="0"/>
      <p:regular r:id="rId33"/>
      <p:bold r:id="rId34"/>
      <p:italic r:id="rId35"/>
      <p:boldItalic r:id="rId36"/>
    </p:embeddedFont>
    <p:embeddedFont>
      <p:font typeface="Open Sans Light" panose="020B0604020202020204" charset="0"/>
      <p:regular r:id="rId37"/>
      <p:italic r:id="rId38"/>
    </p:embeddedFont>
    <p:embeddedFont>
      <p:font typeface="Open Sans Semibold" panose="020B0604020202020204" charset="0"/>
      <p:bold r:id="rId39"/>
      <p:boldItalic r:id="rId40"/>
    </p:embeddedFont>
  </p:embeddedFontLst>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ess, Andrew" initials="R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1B3A60"/>
    <a:srgbClr val="94CFD1"/>
    <a:srgbClr val="EC7429"/>
    <a:srgbClr val="104879"/>
    <a:srgbClr val="0033A0"/>
    <a:srgbClr val="D9D9D9"/>
    <a:srgbClr val="F2F2F2"/>
    <a:srgbClr val="A6A6A6"/>
    <a:srgbClr val="6767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68" autoAdjust="0"/>
    <p:restoredTop sz="94019" autoAdjust="0"/>
  </p:normalViewPr>
  <p:slideViewPr>
    <p:cSldViewPr snapToObjects="1">
      <p:cViewPr varScale="1">
        <p:scale>
          <a:sx n="104" d="100"/>
          <a:sy n="104" d="100"/>
        </p:scale>
        <p:origin x="708" y="12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notesViewPr>
    <p:cSldViewPr snapToObjects="1">
      <p:cViewPr varScale="1">
        <p:scale>
          <a:sx n="87" d="100"/>
          <a:sy n="87" d="100"/>
        </p:scale>
        <p:origin x="-378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EC7429"/>
              </a:solidFill>
              <a:ln w="19050">
                <a:solidFill>
                  <a:schemeClr val="lt1"/>
                </a:solidFill>
              </a:ln>
              <a:effectLst/>
            </c:spPr>
            <c:extLst>
              <c:ext xmlns:c16="http://schemas.microsoft.com/office/drawing/2014/chart" uri="{C3380CC4-5D6E-409C-BE32-E72D297353CC}">
                <c16:uniqueId val="{00000001-DC48-4B5E-A468-6CAFE62DC366}"/>
              </c:ext>
            </c:extLst>
          </c:dPt>
          <c:dPt>
            <c:idx val="1"/>
            <c:bubble3D val="0"/>
            <c:spPr>
              <a:solidFill>
                <a:srgbClr val="94CFD1"/>
              </a:solidFill>
              <a:ln w="19050">
                <a:solidFill>
                  <a:schemeClr val="lt1"/>
                </a:solidFill>
              </a:ln>
              <a:effectLst/>
            </c:spPr>
            <c:extLst>
              <c:ext xmlns:c16="http://schemas.microsoft.com/office/drawing/2014/chart" uri="{C3380CC4-5D6E-409C-BE32-E72D297353CC}">
                <c16:uniqueId val="{00000003-DC48-4B5E-A468-6CAFE62DC366}"/>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DC48-4B5E-A468-6CAFE62DC366}"/>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DC48-4B5E-A468-6CAFE62DC366}"/>
              </c:ext>
            </c:extLst>
          </c:dPt>
          <c:cat>
            <c:strRef>
              <c:f>Sheet1!$A$2:$A$3</c:f>
              <c:strCache>
                <c:ptCount val="2"/>
                <c:pt idx="0">
                  <c:v>Core</c:v>
                </c:pt>
                <c:pt idx="1">
                  <c:v>IEA</c:v>
                </c:pt>
              </c:strCache>
            </c:strRef>
          </c:cat>
          <c:val>
            <c:numRef>
              <c:f>Sheet1!$B$2:$B$3</c:f>
              <c:numCache>
                <c:formatCode>General</c:formatCode>
                <c:ptCount val="2"/>
                <c:pt idx="0">
                  <c:v>92.7</c:v>
                </c:pt>
                <c:pt idx="1">
                  <c:v>7.2</c:v>
                </c:pt>
              </c:numCache>
            </c:numRef>
          </c:val>
          <c:extLst>
            <c:ext xmlns:c16="http://schemas.microsoft.com/office/drawing/2014/chart" uri="{C3380CC4-5D6E-409C-BE32-E72D297353CC}">
              <c16:uniqueId val="{00000008-DC48-4B5E-A468-6CAFE62DC366}"/>
            </c:ext>
          </c:extLst>
        </c:ser>
        <c:dLbls>
          <c:showLegendKey val="0"/>
          <c:showVal val="0"/>
          <c:showCatName val="0"/>
          <c:showSerName val="0"/>
          <c:showPercent val="0"/>
          <c:showBubbleSize val="0"/>
          <c:showLeaderLines val="1"/>
        </c:dLbls>
        <c:firstSliceAng val="32"/>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EC7429"/>
              </a:solidFill>
              <a:ln w="19050">
                <a:solidFill>
                  <a:schemeClr val="lt1"/>
                </a:solidFill>
              </a:ln>
              <a:effectLst/>
            </c:spPr>
            <c:extLst>
              <c:ext xmlns:c16="http://schemas.microsoft.com/office/drawing/2014/chart" uri="{C3380CC4-5D6E-409C-BE32-E72D297353CC}">
                <c16:uniqueId val="{00000001-95DC-4EDB-8F5D-83C87442089D}"/>
              </c:ext>
            </c:extLst>
          </c:dPt>
          <c:dPt>
            <c:idx val="1"/>
            <c:bubble3D val="0"/>
            <c:spPr>
              <a:solidFill>
                <a:srgbClr val="94CFD1"/>
              </a:solidFill>
              <a:ln w="19050">
                <a:solidFill>
                  <a:schemeClr val="lt1"/>
                </a:solidFill>
              </a:ln>
              <a:effectLst/>
            </c:spPr>
            <c:extLst>
              <c:ext xmlns:c16="http://schemas.microsoft.com/office/drawing/2014/chart" uri="{C3380CC4-5D6E-409C-BE32-E72D297353CC}">
                <c16:uniqueId val="{00000003-95DC-4EDB-8F5D-83C87442089D}"/>
              </c:ext>
            </c:extLst>
          </c:dPt>
          <c:dPt>
            <c:idx val="2"/>
            <c:bubble3D val="0"/>
            <c:spPr>
              <a:solidFill>
                <a:srgbClr val="1B3A60"/>
              </a:solidFill>
              <a:ln w="19050">
                <a:solidFill>
                  <a:schemeClr val="lt1"/>
                </a:solidFill>
              </a:ln>
              <a:effectLst/>
            </c:spPr>
            <c:extLst>
              <c:ext xmlns:c16="http://schemas.microsoft.com/office/drawing/2014/chart" uri="{C3380CC4-5D6E-409C-BE32-E72D297353CC}">
                <c16:uniqueId val="{00000005-95DC-4EDB-8F5D-83C87442089D}"/>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95DC-4EDB-8F5D-83C87442089D}"/>
              </c:ext>
            </c:extLst>
          </c:dPt>
          <c:cat>
            <c:strRef>
              <c:f>Sheet1!$A$2:$A$4</c:f>
              <c:strCache>
                <c:ptCount val="3"/>
                <c:pt idx="0">
                  <c:v>Teaching</c:v>
                </c:pt>
                <c:pt idx="1">
                  <c:v>Teaching/Research</c:v>
                </c:pt>
                <c:pt idx="2">
                  <c:v>Research</c:v>
                </c:pt>
              </c:strCache>
            </c:strRef>
          </c:cat>
          <c:val>
            <c:numRef>
              <c:f>Sheet1!$B$2:$B$4</c:f>
              <c:numCache>
                <c:formatCode>General</c:formatCode>
                <c:ptCount val="3"/>
                <c:pt idx="0">
                  <c:v>19.899999999999999</c:v>
                </c:pt>
                <c:pt idx="1">
                  <c:v>39.5</c:v>
                </c:pt>
                <c:pt idx="2">
                  <c:v>40.6</c:v>
                </c:pt>
              </c:numCache>
            </c:numRef>
          </c:val>
          <c:extLst>
            <c:ext xmlns:c16="http://schemas.microsoft.com/office/drawing/2014/chart" uri="{C3380CC4-5D6E-409C-BE32-E72D297353CC}">
              <c16:uniqueId val="{00000008-95DC-4EDB-8F5D-83C87442089D}"/>
            </c:ext>
          </c:extLst>
        </c:ser>
        <c:dLbls>
          <c:showLegendKey val="0"/>
          <c:showVal val="0"/>
          <c:showCatName val="0"/>
          <c:showSerName val="0"/>
          <c:showPercent val="0"/>
          <c:showBubbleSize val="0"/>
          <c:showLeaderLines val="1"/>
        </c:dLbls>
        <c:firstSliceAng val="14"/>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EC7429"/>
              </a:solidFill>
              <a:ln w="19050">
                <a:solidFill>
                  <a:schemeClr val="lt1"/>
                </a:solidFill>
              </a:ln>
              <a:effectLst/>
            </c:spPr>
            <c:extLst>
              <c:ext xmlns:c16="http://schemas.microsoft.com/office/drawing/2014/chart" uri="{C3380CC4-5D6E-409C-BE32-E72D297353CC}">
                <c16:uniqueId val="{00000001-D81F-4C34-BF2B-4A8712B28E7D}"/>
              </c:ext>
            </c:extLst>
          </c:dPt>
          <c:dPt>
            <c:idx val="1"/>
            <c:bubble3D val="0"/>
            <c:spPr>
              <a:solidFill>
                <a:srgbClr val="FFCC66"/>
              </a:solidFill>
              <a:ln w="19050">
                <a:solidFill>
                  <a:schemeClr val="lt1"/>
                </a:solidFill>
              </a:ln>
              <a:effectLst/>
            </c:spPr>
            <c:extLst>
              <c:ext xmlns:c16="http://schemas.microsoft.com/office/drawing/2014/chart" uri="{C3380CC4-5D6E-409C-BE32-E72D297353CC}">
                <c16:uniqueId val="{00000003-D81F-4C34-BF2B-4A8712B28E7D}"/>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D81F-4C34-BF2B-4A8712B28E7D}"/>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D81F-4C34-BF2B-4A8712B28E7D}"/>
              </c:ext>
            </c:extLst>
          </c:dPt>
          <c:cat>
            <c:strRef>
              <c:f>Sheet1!$A$2:$A$3</c:f>
              <c:strCache>
                <c:ptCount val="2"/>
                <c:pt idx="0">
                  <c:v>Core</c:v>
                </c:pt>
                <c:pt idx="1">
                  <c:v>IEA</c:v>
                </c:pt>
              </c:strCache>
            </c:strRef>
          </c:cat>
          <c:val>
            <c:numRef>
              <c:f>Sheet1!$B$2:$B$3</c:f>
              <c:numCache>
                <c:formatCode>General</c:formatCode>
                <c:ptCount val="2"/>
                <c:pt idx="0">
                  <c:v>96.4</c:v>
                </c:pt>
                <c:pt idx="1">
                  <c:v>3.6</c:v>
                </c:pt>
              </c:numCache>
            </c:numRef>
          </c:val>
          <c:extLst>
            <c:ext xmlns:c16="http://schemas.microsoft.com/office/drawing/2014/chart" uri="{C3380CC4-5D6E-409C-BE32-E72D297353CC}">
              <c16:uniqueId val="{00000008-D81F-4C34-BF2B-4A8712B28E7D}"/>
            </c:ext>
          </c:extLst>
        </c:ser>
        <c:dLbls>
          <c:showLegendKey val="0"/>
          <c:showVal val="0"/>
          <c:showCatName val="0"/>
          <c:showSerName val="0"/>
          <c:showPercent val="0"/>
          <c:showBubbleSize val="0"/>
          <c:showLeaderLines val="1"/>
        </c:dLbls>
        <c:firstSliceAng val="9"/>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noFill/>
            </a:ln>
          </c:spPr>
          <c:dPt>
            <c:idx val="0"/>
            <c:bubble3D val="0"/>
            <c:spPr>
              <a:solidFill>
                <a:srgbClr val="1B3A60"/>
              </a:solidFill>
              <a:ln w="19050">
                <a:noFill/>
              </a:ln>
              <a:effectLst/>
            </c:spPr>
            <c:extLst>
              <c:ext xmlns:c16="http://schemas.microsoft.com/office/drawing/2014/chart" uri="{C3380CC4-5D6E-409C-BE32-E72D297353CC}">
                <c16:uniqueId val="{00000002-831F-41E9-9BFE-EC426B3F144F}"/>
              </c:ext>
            </c:extLst>
          </c:dPt>
          <c:dPt>
            <c:idx val="1"/>
            <c:bubble3D val="0"/>
            <c:spPr>
              <a:solidFill>
                <a:srgbClr val="EC7429"/>
              </a:solidFill>
              <a:ln w="19050">
                <a:noFill/>
              </a:ln>
              <a:effectLst/>
            </c:spPr>
            <c:extLst>
              <c:ext xmlns:c16="http://schemas.microsoft.com/office/drawing/2014/chart" uri="{C3380CC4-5D6E-409C-BE32-E72D297353CC}">
                <c16:uniqueId val="{00000001-831F-41E9-9BFE-EC426B3F144F}"/>
              </c:ext>
            </c:extLst>
          </c:dPt>
          <c:dPt>
            <c:idx val="2"/>
            <c:bubble3D val="0"/>
            <c:spPr>
              <a:solidFill>
                <a:srgbClr val="94CFD1"/>
              </a:solidFill>
              <a:ln w="19050">
                <a:noFill/>
              </a:ln>
              <a:effectLst/>
            </c:spPr>
            <c:extLst>
              <c:ext xmlns:c16="http://schemas.microsoft.com/office/drawing/2014/chart" uri="{C3380CC4-5D6E-409C-BE32-E72D297353CC}">
                <c16:uniqueId val="{00000003-831F-41E9-9BFE-EC426B3F144F}"/>
              </c:ext>
            </c:extLst>
          </c:dPt>
          <c:dPt>
            <c:idx val="3"/>
            <c:bubble3D val="0"/>
            <c:spPr>
              <a:solidFill>
                <a:schemeClr val="accent4"/>
              </a:solidFill>
              <a:ln w="19050">
                <a:noFill/>
              </a:ln>
              <a:effectLst/>
            </c:spPr>
            <c:extLst>
              <c:ext xmlns:c16="http://schemas.microsoft.com/office/drawing/2014/chart" uri="{C3380CC4-5D6E-409C-BE32-E72D297353CC}">
                <c16:uniqueId val="{00000007-4F80-4272-82DD-9C9A5C086474}"/>
              </c:ext>
            </c:extLst>
          </c:dPt>
          <c:cat>
            <c:strRef>
              <c:f>Sheet1!$A$2:$A$5</c:f>
              <c:strCache>
                <c:ptCount val="3"/>
                <c:pt idx="0">
                  <c:v>Teaching/Research</c:v>
                </c:pt>
                <c:pt idx="1">
                  <c:v>Teaching</c:v>
                </c:pt>
                <c:pt idx="2">
                  <c:v>Research</c:v>
                </c:pt>
              </c:strCache>
            </c:strRef>
          </c:cat>
          <c:val>
            <c:numRef>
              <c:f>Sheet1!$B$2:$B$5</c:f>
              <c:numCache>
                <c:formatCode>General</c:formatCode>
                <c:ptCount val="4"/>
                <c:pt idx="0">
                  <c:v>88.3</c:v>
                </c:pt>
                <c:pt idx="1">
                  <c:v>1.4</c:v>
                </c:pt>
                <c:pt idx="2">
                  <c:v>10.3</c:v>
                </c:pt>
              </c:numCache>
            </c:numRef>
          </c:val>
          <c:extLst>
            <c:ext xmlns:c16="http://schemas.microsoft.com/office/drawing/2014/chart" uri="{C3380CC4-5D6E-409C-BE32-E72D297353CC}">
              <c16:uniqueId val="{00000000-831F-41E9-9BFE-EC426B3F144F}"/>
            </c:ext>
          </c:extLst>
        </c:ser>
        <c:dLbls>
          <c:showLegendKey val="0"/>
          <c:showVal val="0"/>
          <c:showCatName val="0"/>
          <c:showSerName val="0"/>
          <c:showPercent val="0"/>
          <c:showBubbleSize val="0"/>
          <c:showLeaderLines val="1"/>
        </c:dLbls>
        <c:firstSliceAng val="40"/>
        <c:holeSize val="66"/>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DA5B3F-EBBF-461F-9FFF-FFE1263E74DD}" type="doc">
      <dgm:prSet loTypeId="urn:microsoft.com/office/officeart/2005/8/layout/hChevron3" loCatId="process" qsTypeId="urn:microsoft.com/office/officeart/2005/8/quickstyle/simple1" qsCatId="simple" csTypeId="urn:microsoft.com/office/officeart/2005/8/colors/accent1_2" csCatId="accent1" phldr="1"/>
      <dgm:spPr/>
    </dgm:pt>
    <dgm:pt modelId="{2D1D89CB-D4FC-42C5-A55F-705C0CD19F10}">
      <dgm:prSet phldrT="[Text]" custT="1"/>
      <dgm:spPr>
        <a:solidFill>
          <a:srgbClr val="003554"/>
        </a:solidFill>
      </dgm:spPr>
      <dgm:t>
        <a:bodyPr/>
        <a:lstStyle/>
        <a:p>
          <a:r>
            <a:rPr lang="en-US" sz="1450" dirty="0">
              <a:solidFill>
                <a:schemeClr val="bg1"/>
              </a:solidFill>
            </a:rPr>
            <a:t>What do you want to do and/or where do you want to go?</a:t>
          </a:r>
        </a:p>
      </dgm:t>
    </dgm:pt>
    <dgm:pt modelId="{E6E3AC6C-EBE1-4173-9E5F-CFED89203095}" type="parTrans" cxnId="{3649B259-BB3B-413F-B83E-908BEAF8C12C}">
      <dgm:prSet/>
      <dgm:spPr/>
      <dgm:t>
        <a:bodyPr/>
        <a:lstStyle/>
        <a:p>
          <a:endParaRPr lang="en-US"/>
        </a:p>
      </dgm:t>
    </dgm:pt>
    <dgm:pt modelId="{6C4DBA47-CD72-4B4F-9168-C2AA045D8ED6}" type="sibTrans" cxnId="{3649B259-BB3B-413F-B83E-908BEAF8C12C}">
      <dgm:prSet/>
      <dgm:spPr/>
      <dgm:t>
        <a:bodyPr/>
        <a:lstStyle/>
        <a:p>
          <a:endParaRPr lang="en-US"/>
        </a:p>
      </dgm:t>
    </dgm:pt>
    <dgm:pt modelId="{45407CD6-348B-4B21-8F4D-E42E745D3237}">
      <dgm:prSet phldrT="[Text]" custT="1"/>
      <dgm:spPr>
        <a:solidFill>
          <a:srgbClr val="003554"/>
        </a:solidFill>
      </dgm:spPr>
      <dgm:t>
        <a:bodyPr/>
        <a:lstStyle/>
        <a:p>
          <a:r>
            <a:rPr lang="en-US" sz="1500" dirty="0">
              <a:solidFill>
                <a:schemeClr val="bg1"/>
              </a:solidFill>
            </a:rPr>
            <a:t>Develop project and identify location</a:t>
          </a:r>
        </a:p>
      </dgm:t>
    </dgm:pt>
    <dgm:pt modelId="{9DCD014A-07BA-45C8-98CE-55D2043302EF}" type="parTrans" cxnId="{15A2B0E5-621C-4227-9850-08C21E029888}">
      <dgm:prSet/>
      <dgm:spPr/>
      <dgm:t>
        <a:bodyPr/>
        <a:lstStyle/>
        <a:p>
          <a:endParaRPr lang="en-US"/>
        </a:p>
      </dgm:t>
    </dgm:pt>
    <dgm:pt modelId="{8229FE61-6EF5-4579-8E0F-E4B4069C3478}" type="sibTrans" cxnId="{15A2B0E5-621C-4227-9850-08C21E029888}">
      <dgm:prSet/>
      <dgm:spPr/>
      <dgm:t>
        <a:bodyPr/>
        <a:lstStyle/>
        <a:p>
          <a:endParaRPr lang="en-US"/>
        </a:p>
      </dgm:t>
    </dgm:pt>
    <dgm:pt modelId="{87F1D39E-730B-4408-A59A-949D57FBB33E}">
      <dgm:prSet phldrT="[Text]" custT="1"/>
      <dgm:spPr>
        <a:solidFill>
          <a:srgbClr val="003554"/>
        </a:solidFill>
      </dgm:spPr>
      <dgm:t>
        <a:bodyPr/>
        <a:lstStyle/>
        <a:p>
          <a:r>
            <a:rPr lang="en-US" sz="1900" dirty="0">
              <a:solidFill>
                <a:schemeClr val="bg1"/>
              </a:solidFill>
            </a:rPr>
            <a:t>  Apply</a:t>
          </a:r>
        </a:p>
      </dgm:t>
    </dgm:pt>
    <dgm:pt modelId="{C7516379-AC0B-4E2D-8EC2-A0553E22FC36}" type="parTrans" cxnId="{284353F7-1A79-49C1-B014-DC7694BEF4D7}">
      <dgm:prSet/>
      <dgm:spPr/>
      <dgm:t>
        <a:bodyPr/>
        <a:lstStyle/>
        <a:p>
          <a:endParaRPr lang="en-US"/>
        </a:p>
      </dgm:t>
    </dgm:pt>
    <dgm:pt modelId="{F4100E77-CAF3-453E-91A7-DD43E572EB35}" type="sibTrans" cxnId="{284353F7-1A79-49C1-B014-DC7694BEF4D7}">
      <dgm:prSet/>
      <dgm:spPr/>
      <dgm:t>
        <a:bodyPr/>
        <a:lstStyle/>
        <a:p>
          <a:endParaRPr lang="en-US"/>
        </a:p>
      </dgm:t>
    </dgm:pt>
    <dgm:pt modelId="{0C41CAE2-68F0-4877-842C-88EFC312F808}">
      <dgm:prSet phldrT="[Text]" custT="1"/>
      <dgm:spPr>
        <a:solidFill>
          <a:srgbClr val="003554"/>
        </a:solidFill>
      </dgm:spPr>
      <dgm:t>
        <a:bodyPr/>
        <a:lstStyle/>
        <a:p>
          <a:r>
            <a:rPr lang="en-US" sz="1800" dirty="0">
              <a:solidFill>
                <a:schemeClr val="bg1"/>
              </a:solidFill>
            </a:rPr>
            <a:t>Peer Review and Selection</a:t>
          </a:r>
        </a:p>
      </dgm:t>
    </dgm:pt>
    <dgm:pt modelId="{273662F4-5CF1-414A-89F2-5BEFBC89D4EC}" type="parTrans" cxnId="{D9E07836-0B1E-41E4-8407-7038257A6C62}">
      <dgm:prSet/>
      <dgm:spPr/>
      <dgm:t>
        <a:bodyPr/>
        <a:lstStyle/>
        <a:p>
          <a:endParaRPr lang="en-US"/>
        </a:p>
      </dgm:t>
    </dgm:pt>
    <dgm:pt modelId="{83190C7A-6D63-48C5-BB82-EC883243DAB3}" type="sibTrans" cxnId="{D9E07836-0B1E-41E4-8407-7038257A6C62}">
      <dgm:prSet/>
      <dgm:spPr/>
      <dgm:t>
        <a:bodyPr/>
        <a:lstStyle/>
        <a:p>
          <a:endParaRPr lang="en-US"/>
        </a:p>
      </dgm:t>
    </dgm:pt>
    <dgm:pt modelId="{01B9414F-37ED-4664-8DE8-B7595C446054}">
      <dgm:prSet phldrT="[Text]" custT="1"/>
      <dgm:spPr>
        <a:solidFill>
          <a:srgbClr val="003554"/>
        </a:solidFill>
      </dgm:spPr>
      <dgm:t>
        <a:bodyPr/>
        <a:lstStyle/>
        <a:p>
          <a:endParaRPr lang="en-US" sz="2200" dirty="0">
            <a:solidFill>
              <a:schemeClr val="bg1"/>
            </a:solidFill>
          </a:endParaRPr>
        </a:p>
      </dgm:t>
    </dgm:pt>
    <dgm:pt modelId="{7E27DECB-2489-4BA5-8B91-3F2482944A96}" type="parTrans" cxnId="{58485246-FEF7-41BF-B60C-E05BC641AEE9}">
      <dgm:prSet/>
      <dgm:spPr/>
      <dgm:t>
        <a:bodyPr/>
        <a:lstStyle/>
        <a:p>
          <a:endParaRPr lang="en-US"/>
        </a:p>
      </dgm:t>
    </dgm:pt>
    <dgm:pt modelId="{C800F6B8-D468-41A3-B7FD-332B6D5DAD39}" type="sibTrans" cxnId="{58485246-FEF7-41BF-B60C-E05BC641AEE9}">
      <dgm:prSet/>
      <dgm:spPr/>
      <dgm:t>
        <a:bodyPr/>
        <a:lstStyle/>
        <a:p>
          <a:endParaRPr lang="en-US"/>
        </a:p>
      </dgm:t>
    </dgm:pt>
    <dgm:pt modelId="{A0D2EB64-7EBB-4DEB-9932-F02A087C5641}" type="pres">
      <dgm:prSet presAssocID="{90DA5B3F-EBBF-461F-9FFF-FFE1263E74DD}" presName="Name0" presStyleCnt="0">
        <dgm:presLayoutVars>
          <dgm:dir/>
          <dgm:resizeHandles val="exact"/>
        </dgm:presLayoutVars>
      </dgm:prSet>
      <dgm:spPr/>
    </dgm:pt>
    <dgm:pt modelId="{66431BFD-5CCC-4F17-84B9-91361897714C}" type="pres">
      <dgm:prSet presAssocID="{2D1D89CB-D4FC-42C5-A55F-705C0CD19F10}" presName="parTxOnly" presStyleLbl="node1" presStyleIdx="0" presStyleCnt="5">
        <dgm:presLayoutVars>
          <dgm:bulletEnabled val="1"/>
        </dgm:presLayoutVars>
      </dgm:prSet>
      <dgm:spPr/>
    </dgm:pt>
    <dgm:pt modelId="{CF98C61F-4E3B-4FB7-B34A-88F5A4271735}" type="pres">
      <dgm:prSet presAssocID="{6C4DBA47-CD72-4B4F-9168-C2AA045D8ED6}" presName="parSpace" presStyleCnt="0"/>
      <dgm:spPr/>
    </dgm:pt>
    <dgm:pt modelId="{625652A5-61A7-41D3-855F-1C7FDED49007}" type="pres">
      <dgm:prSet presAssocID="{45407CD6-348B-4B21-8F4D-E42E745D3237}" presName="parTxOnly" presStyleLbl="node1" presStyleIdx="1" presStyleCnt="5">
        <dgm:presLayoutVars>
          <dgm:bulletEnabled val="1"/>
        </dgm:presLayoutVars>
      </dgm:prSet>
      <dgm:spPr/>
    </dgm:pt>
    <dgm:pt modelId="{18E90157-76F2-42FA-8CB1-EA74972DE96D}" type="pres">
      <dgm:prSet presAssocID="{8229FE61-6EF5-4579-8E0F-E4B4069C3478}" presName="parSpace" presStyleCnt="0"/>
      <dgm:spPr/>
    </dgm:pt>
    <dgm:pt modelId="{4262CDDE-4DD1-4040-9BFD-13BA143C6115}" type="pres">
      <dgm:prSet presAssocID="{87F1D39E-730B-4408-A59A-949D57FBB33E}" presName="parTxOnly" presStyleLbl="node1" presStyleIdx="2" presStyleCnt="5" custScaleX="75438">
        <dgm:presLayoutVars>
          <dgm:bulletEnabled val="1"/>
        </dgm:presLayoutVars>
      </dgm:prSet>
      <dgm:spPr/>
    </dgm:pt>
    <dgm:pt modelId="{B6F59E61-720D-49CA-98B6-2041ACA08E5B}" type="pres">
      <dgm:prSet presAssocID="{F4100E77-CAF3-453E-91A7-DD43E572EB35}" presName="parSpace" presStyleCnt="0"/>
      <dgm:spPr/>
    </dgm:pt>
    <dgm:pt modelId="{BA7905DA-63D1-43A6-AA4E-1072665D49C3}" type="pres">
      <dgm:prSet presAssocID="{0C41CAE2-68F0-4877-842C-88EFC312F808}" presName="parTxOnly" presStyleLbl="node1" presStyleIdx="3" presStyleCnt="5">
        <dgm:presLayoutVars>
          <dgm:bulletEnabled val="1"/>
        </dgm:presLayoutVars>
      </dgm:prSet>
      <dgm:spPr/>
    </dgm:pt>
    <dgm:pt modelId="{AB7B8FB3-C8F2-4C72-9CEE-F153B1171FEA}" type="pres">
      <dgm:prSet presAssocID="{83190C7A-6D63-48C5-BB82-EC883243DAB3}" presName="parSpace" presStyleCnt="0"/>
      <dgm:spPr/>
    </dgm:pt>
    <dgm:pt modelId="{952A886D-F399-474C-8FF6-25E09A7FE245}" type="pres">
      <dgm:prSet presAssocID="{01B9414F-37ED-4664-8DE8-B7595C446054}" presName="parTxOnly" presStyleLbl="node1" presStyleIdx="4" presStyleCnt="5" custScaleX="62545">
        <dgm:presLayoutVars>
          <dgm:bulletEnabled val="1"/>
        </dgm:presLayoutVars>
      </dgm:prSet>
      <dgm:spPr/>
    </dgm:pt>
  </dgm:ptLst>
  <dgm:cxnLst>
    <dgm:cxn modelId="{D9E07836-0B1E-41E4-8407-7038257A6C62}" srcId="{90DA5B3F-EBBF-461F-9FFF-FFE1263E74DD}" destId="{0C41CAE2-68F0-4877-842C-88EFC312F808}" srcOrd="3" destOrd="0" parTransId="{273662F4-5CF1-414A-89F2-5BEFBC89D4EC}" sibTransId="{83190C7A-6D63-48C5-BB82-EC883243DAB3}"/>
    <dgm:cxn modelId="{E5E5773D-0423-40E3-BCA3-E3376C1C08B5}" type="presOf" srcId="{01B9414F-37ED-4664-8DE8-B7595C446054}" destId="{952A886D-F399-474C-8FF6-25E09A7FE245}" srcOrd="0" destOrd="0" presId="urn:microsoft.com/office/officeart/2005/8/layout/hChevron3"/>
    <dgm:cxn modelId="{4F872B46-5CDD-42BD-A5B3-052763572B11}" type="presOf" srcId="{2D1D89CB-D4FC-42C5-A55F-705C0CD19F10}" destId="{66431BFD-5CCC-4F17-84B9-91361897714C}" srcOrd="0" destOrd="0" presId="urn:microsoft.com/office/officeart/2005/8/layout/hChevron3"/>
    <dgm:cxn modelId="{58485246-FEF7-41BF-B60C-E05BC641AEE9}" srcId="{90DA5B3F-EBBF-461F-9FFF-FFE1263E74DD}" destId="{01B9414F-37ED-4664-8DE8-B7595C446054}" srcOrd="4" destOrd="0" parTransId="{7E27DECB-2489-4BA5-8B91-3F2482944A96}" sibTransId="{C800F6B8-D468-41A3-B7FD-332B6D5DAD39}"/>
    <dgm:cxn modelId="{5D996675-7BEC-4B83-979C-DDA6C584A1FA}" type="presOf" srcId="{0C41CAE2-68F0-4877-842C-88EFC312F808}" destId="{BA7905DA-63D1-43A6-AA4E-1072665D49C3}" srcOrd="0" destOrd="0" presId="urn:microsoft.com/office/officeart/2005/8/layout/hChevron3"/>
    <dgm:cxn modelId="{74D46A77-CF58-473C-B4A9-36020856915A}" type="presOf" srcId="{45407CD6-348B-4B21-8F4D-E42E745D3237}" destId="{625652A5-61A7-41D3-855F-1C7FDED49007}" srcOrd="0" destOrd="0" presId="urn:microsoft.com/office/officeart/2005/8/layout/hChevron3"/>
    <dgm:cxn modelId="{3649B259-BB3B-413F-B83E-908BEAF8C12C}" srcId="{90DA5B3F-EBBF-461F-9FFF-FFE1263E74DD}" destId="{2D1D89CB-D4FC-42C5-A55F-705C0CD19F10}" srcOrd="0" destOrd="0" parTransId="{E6E3AC6C-EBE1-4173-9E5F-CFED89203095}" sibTransId="{6C4DBA47-CD72-4B4F-9168-C2AA045D8ED6}"/>
    <dgm:cxn modelId="{ABDB8C95-6B9D-437D-8D48-319E7603D2AA}" type="presOf" srcId="{90DA5B3F-EBBF-461F-9FFF-FFE1263E74DD}" destId="{A0D2EB64-7EBB-4DEB-9932-F02A087C5641}" srcOrd="0" destOrd="0" presId="urn:microsoft.com/office/officeart/2005/8/layout/hChevron3"/>
    <dgm:cxn modelId="{15A2B0E5-621C-4227-9850-08C21E029888}" srcId="{90DA5B3F-EBBF-461F-9FFF-FFE1263E74DD}" destId="{45407CD6-348B-4B21-8F4D-E42E745D3237}" srcOrd="1" destOrd="0" parTransId="{9DCD014A-07BA-45C8-98CE-55D2043302EF}" sibTransId="{8229FE61-6EF5-4579-8E0F-E4B4069C3478}"/>
    <dgm:cxn modelId="{284353F7-1A79-49C1-B014-DC7694BEF4D7}" srcId="{90DA5B3F-EBBF-461F-9FFF-FFE1263E74DD}" destId="{87F1D39E-730B-4408-A59A-949D57FBB33E}" srcOrd="2" destOrd="0" parTransId="{C7516379-AC0B-4E2D-8EC2-A0553E22FC36}" sibTransId="{F4100E77-CAF3-453E-91A7-DD43E572EB35}"/>
    <dgm:cxn modelId="{8C83ECFC-DD3C-40B0-872D-C24DFEF6FF26}" type="presOf" srcId="{87F1D39E-730B-4408-A59A-949D57FBB33E}" destId="{4262CDDE-4DD1-4040-9BFD-13BA143C6115}" srcOrd="0" destOrd="0" presId="urn:microsoft.com/office/officeart/2005/8/layout/hChevron3"/>
    <dgm:cxn modelId="{E5117199-CD22-4563-8253-07AA5763E9CD}" type="presParOf" srcId="{A0D2EB64-7EBB-4DEB-9932-F02A087C5641}" destId="{66431BFD-5CCC-4F17-84B9-91361897714C}" srcOrd="0" destOrd="0" presId="urn:microsoft.com/office/officeart/2005/8/layout/hChevron3"/>
    <dgm:cxn modelId="{EF789B52-F822-4DA7-9CCD-8C463F34874B}" type="presParOf" srcId="{A0D2EB64-7EBB-4DEB-9932-F02A087C5641}" destId="{CF98C61F-4E3B-4FB7-B34A-88F5A4271735}" srcOrd="1" destOrd="0" presId="urn:microsoft.com/office/officeart/2005/8/layout/hChevron3"/>
    <dgm:cxn modelId="{C3DD27C8-A507-4371-B7E2-4EDB42744D88}" type="presParOf" srcId="{A0D2EB64-7EBB-4DEB-9932-F02A087C5641}" destId="{625652A5-61A7-41D3-855F-1C7FDED49007}" srcOrd="2" destOrd="0" presId="urn:microsoft.com/office/officeart/2005/8/layout/hChevron3"/>
    <dgm:cxn modelId="{CDE5FE78-EC2E-4789-B0BB-B6191AB2F0BE}" type="presParOf" srcId="{A0D2EB64-7EBB-4DEB-9932-F02A087C5641}" destId="{18E90157-76F2-42FA-8CB1-EA74972DE96D}" srcOrd="3" destOrd="0" presId="urn:microsoft.com/office/officeart/2005/8/layout/hChevron3"/>
    <dgm:cxn modelId="{282ABD5C-4983-4997-90AA-08E7EF38596C}" type="presParOf" srcId="{A0D2EB64-7EBB-4DEB-9932-F02A087C5641}" destId="{4262CDDE-4DD1-4040-9BFD-13BA143C6115}" srcOrd="4" destOrd="0" presId="urn:microsoft.com/office/officeart/2005/8/layout/hChevron3"/>
    <dgm:cxn modelId="{BCDF491C-4ABD-45BD-9989-7ABA4CB7A8FE}" type="presParOf" srcId="{A0D2EB64-7EBB-4DEB-9932-F02A087C5641}" destId="{B6F59E61-720D-49CA-98B6-2041ACA08E5B}" srcOrd="5" destOrd="0" presId="urn:microsoft.com/office/officeart/2005/8/layout/hChevron3"/>
    <dgm:cxn modelId="{12C9007F-2FA5-4E30-B661-FCFF80B9F34B}" type="presParOf" srcId="{A0D2EB64-7EBB-4DEB-9932-F02A087C5641}" destId="{BA7905DA-63D1-43A6-AA4E-1072665D49C3}" srcOrd="6" destOrd="0" presId="urn:microsoft.com/office/officeart/2005/8/layout/hChevron3"/>
    <dgm:cxn modelId="{2654ACE4-813B-44EB-9CE9-4CB9A226DAFD}" type="presParOf" srcId="{A0D2EB64-7EBB-4DEB-9932-F02A087C5641}" destId="{AB7B8FB3-C8F2-4C72-9CEE-F153B1171FEA}" srcOrd="7" destOrd="0" presId="urn:microsoft.com/office/officeart/2005/8/layout/hChevron3"/>
    <dgm:cxn modelId="{50C2F2DE-AED7-4E28-A43B-B68FA3D89728}" type="presParOf" srcId="{A0D2EB64-7EBB-4DEB-9932-F02A087C5641}" destId="{952A886D-F399-474C-8FF6-25E09A7FE245}"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31BFD-5CCC-4F17-84B9-91361897714C}">
      <dsp:nvSpPr>
        <dsp:cNvPr id="0" name=""/>
        <dsp:cNvSpPr/>
      </dsp:nvSpPr>
      <dsp:spPr>
        <a:xfrm>
          <a:off x="740" y="1764684"/>
          <a:ext cx="2511325" cy="1004530"/>
        </a:xfrm>
        <a:prstGeom prst="homePlate">
          <a:avLst/>
        </a:prstGeom>
        <a:solidFill>
          <a:srgbClr val="0035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marL="0" lvl="0" indent="0" algn="ctr" defTabSz="644525">
            <a:lnSpc>
              <a:spcPct val="90000"/>
            </a:lnSpc>
            <a:spcBef>
              <a:spcPct val="0"/>
            </a:spcBef>
            <a:spcAft>
              <a:spcPct val="35000"/>
            </a:spcAft>
            <a:buNone/>
          </a:pPr>
          <a:r>
            <a:rPr lang="en-US" sz="1450" kern="1200" dirty="0">
              <a:solidFill>
                <a:schemeClr val="bg1"/>
              </a:solidFill>
            </a:rPr>
            <a:t>What do you want to do and/or where do you want to go?</a:t>
          </a:r>
        </a:p>
      </dsp:txBody>
      <dsp:txXfrm>
        <a:off x="740" y="1764684"/>
        <a:ext cx="2260193" cy="1004530"/>
      </dsp:txXfrm>
    </dsp:sp>
    <dsp:sp modelId="{625652A5-61A7-41D3-855F-1C7FDED49007}">
      <dsp:nvSpPr>
        <dsp:cNvPr id="0" name=""/>
        <dsp:cNvSpPr/>
      </dsp:nvSpPr>
      <dsp:spPr>
        <a:xfrm>
          <a:off x="2009800" y="1764684"/>
          <a:ext cx="2511325" cy="1004530"/>
        </a:xfrm>
        <a:prstGeom prst="chevron">
          <a:avLst/>
        </a:prstGeom>
        <a:solidFill>
          <a:srgbClr val="0035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Develop project and identify location</a:t>
          </a:r>
        </a:p>
      </dsp:txBody>
      <dsp:txXfrm>
        <a:off x="2512065" y="1764684"/>
        <a:ext cx="1506795" cy="1004530"/>
      </dsp:txXfrm>
    </dsp:sp>
    <dsp:sp modelId="{4262CDDE-4DD1-4040-9BFD-13BA143C6115}">
      <dsp:nvSpPr>
        <dsp:cNvPr id="0" name=""/>
        <dsp:cNvSpPr/>
      </dsp:nvSpPr>
      <dsp:spPr>
        <a:xfrm>
          <a:off x="4018861" y="1764684"/>
          <a:ext cx="1894493" cy="1004530"/>
        </a:xfrm>
        <a:prstGeom prst="chevron">
          <a:avLst/>
        </a:prstGeom>
        <a:solidFill>
          <a:srgbClr val="0035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  Apply</a:t>
          </a:r>
        </a:p>
      </dsp:txBody>
      <dsp:txXfrm>
        <a:off x="4521126" y="1764684"/>
        <a:ext cx="889963" cy="1004530"/>
      </dsp:txXfrm>
    </dsp:sp>
    <dsp:sp modelId="{BA7905DA-63D1-43A6-AA4E-1072665D49C3}">
      <dsp:nvSpPr>
        <dsp:cNvPr id="0" name=""/>
        <dsp:cNvSpPr/>
      </dsp:nvSpPr>
      <dsp:spPr>
        <a:xfrm>
          <a:off x="5411090" y="1764684"/>
          <a:ext cx="2511325" cy="1004530"/>
        </a:xfrm>
        <a:prstGeom prst="chevron">
          <a:avLst/>
        </a:prstGeom>
        <a:solidFill>
          <a:srgbClr val="0035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Peer Review and Selection</a:t>
          </a:r>
        </a:p>
      </dsp:txBody>
      <dsp:txXfrm>
        <a:off x="5913355" y="1764684"/>
        <a:ext cx="1506795" cy="1004530"/>
      </dsp:txXfrm>
    </dsp:sp>
    <dsp:sp modelId="{952A886D-F399-474C-8FF6-25E09A7FE245}">
      <dsp:nvSpPr>
        <dsp:cNvPr id="0" name=""/>
        <dsp:cNvSpPr/>
      </dsp:nvSpPr>
      <dsp:spPr>
        <a:xfrm>
          <a:off x="7420150" y="1764684"/>
          <a:ext cx="1570708" cy="1004530"/>
        </a:xfrm>
        <a:prstGeom prst="chevron">
          <a:avLst/>
        </a:prstGeom>
        <a:solidFill>
          <a:srgbClr val="0035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endParaRPr lang="en-US" sz="2200" kern="1200" dirty="0">
            <a:solidFill>
              <a:schemeClr val="bg1"/>
            </a:solidFill>
          </a:endParaRPr>
        </a:p>
      </dsp:txBody>
      <dsp:txXfrm>
        <a:off x="7922415" y="1764684"/>
        <a:ext cx="566178" cy="100453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50" tIns="46576" rIns="93150" bIns="46576"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789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50" tIns="46576" rIns="93150" bIns="46576" numCol="1" anchor="t" anchorCtr="0" compatLnSpc="1">
            <a:prstTxWarp prst="textNoShape">
              <a:avLst/>
            </a:prstTxWarp>
          </a:bodyPr>
          <a:lstStyle>
            <a:lvl1pPr algn="r">
              <a:defRPr sz="1200">
                <a:latin typeface="Calibri" pitchFamily="34" charset="0"/>
              </a:defRPr>
            </a:lvl1pPr>
          </a:lstStyle>
          <a:p>
            <a:pPr>
              <a:defRPr/>
            </a:pPr>
            <a:fld id="{176FF902-5555-4547-BEAE-77D88741452D}" type="datetimeFigureOut">
              <a:rPr lang="en-US"/>
              <a:pPr>
                <a:defRPr/>
              </a:pPr>
              <a:t>4/8/2019</a:t>
            </a:fld>
            <a:endParaRPr lang="en-US"/>
          </a:p>
        </p:txBody>
      </p:sp>
      <p:sp>
        <p:nvSpPr>
          <p:cNvPr id="3789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50" tIns="46576" rIns="93150" bIns="46576"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3789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50" tIns="46576" rIns="93150" bIns="46576" numCol="1" anchor="b" anchorCtr="0" compatLnSpc="1">
            <a:prstTxWarp prst="textNoShape">
              <a:avLst/>
            </a:prstTxWarp>
          </a:bodyPr>
          <a:lstStyle>
            <a:lvl1pPr algn="r">
              <a:defRPr sz="1200">
                <a:latin typeface="Calibri" pitchFamily="34" charset="0"/>
              </a:defRPr>
            </a:lvl1pPr>
          </a:lstStyle>
          <a:p>
            <a:pPr>
              <a:defRPr/>
            </a:pPr>
            <a:fld id="{26446928-6FEA-40C8-A5CD-BD8C6885C271}" type="slidenum">
              <a:rPr lang="en-US"/>
              <a:pPr>
                <a:defRPr/>
              </a:pPr>
              <a:t>‹#›</a:t>
            </a:fld>
            <a:endParaRPr lang="en-US"/>
          </a:p>
        </p:txBody>
      </p:sp>
    </p:spTree>
    <p:extLst>
      <p:ext uri="{BB962C8B-B14F-4D97-AF65-F5344CB8AC3E}">
        <p14:creationId xmlns:p14="http://schemas.microsoft.com/office/powerpoint/2010/main" val="3762973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0" tIns="46576" rIns="93150" bIns="4657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50" tIns="46576" rIns="93150" bIns="46576" rtlCol="0"/>
          <a:lstStyle>
            <a:lvl1pPr algn="r" fontAlgn="auto">
              <a:spcBef>
                <a:spcPts val="0"/>
              </a:spcBef>
              <a:spcAft>
                <a:spcPts val="0"/>
              </a:spcAft>
              <a:defRPr sz="1200">
                <a:latin typeface="+mn-lt"/>
                <a:cs typeface="+mn-cs"/>
              </a:defRPr>
            </a:lvl1pPr>
          </a:lstStyle>
          <a:p>
            <a:pPr>
              <a:defRPr/>
            </a:pPr>
            <a:fld id="{938CB5E5-203E-4B79-A770-1CF47AE9DEE5}" type="datetimeFigureOut">
              <a:rPr lang="en-US"/>
              <a:pPr>
                <a:defRPr/>
              </a:pPr>
              <a:t>4/8/2019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0" tIns="46576" rIns="93150" bIns="46576"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0" tIns="46576" rIns="93150" bIns="4657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0" tIns="46576" rIns="93150" bIns="46576"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0" tIns="46576" rIns="93150" bIns="46576" rtlCol="0" anchor="b"/>
          <a:lstStyle>
            <a:lvl1pPr algn="r" fontAlgn="auto">
              <a:spcBef>
                <a:spcPts val="0"/>
              </a:spcBef>
              <a:spcAft>
                <a:spcPts val="0"/>
              </a:spcAft>
              <a:defRPr sz="1200">
                <a:latin typeface="+mn-lt"/>
                <a:cs typeface="+mn-cs"/>
              </a:defRPr>
            </a:lvl1pPr>
          </a:lstStyle>
          <a:p>
            <a:pPr>
              <a:defRPr/>
            </a:pPr>
            <a:fld id="{58BB35FB-4425-4B1B-ABF5-DD8CBBC357C5}" type="slidenum">
              <a:rPr lang="en-US"/>
              <a:pPr>
                <a:defRPr/>
              </a:pPr>
              <a:t>‹#›</a:t>
            </a:fld>
            <a:endParaRPr lang="en-US"/>
          </a:p>
        </p:txBody>
      </p:sp>
    </p:spTree>
    <p:extLst>
      <p:ext uri="{BB962C8B-B14F-4D97-AF65-F5344CB8AC3E}">
        <p14:creationId xmlns:p14="http://schemas.microsoft.com/office/powerpoint/2010/main" val="3000090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49290" fontAlgn="base">
              <a:spcBef>
                <a:spcPct val="0"/>
              </a:spcBef>
              <a:spcAft>
                <a:spcPct val="0"/>
              </a:spcAft>
            </a:pPr>
            <a:fld id="{0ABEC4FB-8842-4B43-9169-13234E2E1476}" type="slidenum">
              <a:rPr lang="en-US" smtClean="0">
                <a:latin typeface="Arial" charset="0"/>
                <a:ea typeface="ヒラギノ角ゴ Pro W3"/>
                <a:cs typeface="ヒラギノ角ゴ Pro W3"/>
              </a:rPr>
              <a:pPr defTabSz="949290" fontAlgn="base">
                <a:spcBef>
                  <a:spcPct val="0"/>
                </a:spcBef>
                <a:spcAft>
                  <a:spcPct val="0"/>
                </a:spcAft>
              </a:pPr>
              <a:t>1</a:t>
            </a:fld>
            <a:endParaRPr lang="en-US">
              <a:latin typeface="Arial" charset="0"/>
              <a:ea typeface="ヒラギノ角ゴ Pro W3"/>
              <a:cs typeface="ヒラギノ角ゴ Pro W3"/>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31500" eaLnBrk="1" hangingPunct="1">
              <a:spcBef>
                <a:spcPct val="0"/>
              </a:spcBef>
              <a:defRPr/>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11</a:t>
            </a:fld>
            <a:endParaRPr lang="en-US"/>
          </a:p>
        </p:txBody>
      </p:sp>
    </p:spTree>
    <p:extLst>
      <p:ext uri="{BB962C8B-B14F-4D97-AF65-F5344CB8AC3E}">
        <p14:creationId xmlns:p14="http://schemas.microsoft.com/office/powerpoint/2010/main" val="308472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12</a:t>
            </a:fld>
            <a:endParaRPr lang="en-US"/>
          </a:p>
        </p:txBody>
      </p:sp>
    </p:spTree>
    <p:extLst>
      <p:ext uri="{BB962C8B-B14F-4D97-AF65-F5344CB8AC3E}">
        <p14:creationId xmlns:p14="http://schemas.microsoft.com/office/powerpoint/2010/main" val="830301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13</a:t>
            </a:fld>
            <a:endParaRPr lang="en-US"/>
          </a:p>
        </p:txBody>
      </p:sp>
    </p:spTree>
    <p:extLst>
      <p:ext uri="{BB962C8B-B14F-4D97-AF65-F5344CB8AC3E}">
        <p14:creationId xmlns:p14="http://schemas.microsoft.com/office/powerpoint/2010/main" val="4190346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14</a:t>
            </a:fld>
            <a:endParaRPr lang="en-US"/>
          </a:p>
        </p:txBody>
      </p:sp>
    </p:spTree>
    <p:extLst>
      <p:ext uri="{BB962C8B-B14F-4D97-AF65-F5344CB8AC3E}">
        <p14:creationId xmlns:p14="http://schemas.microsoft.com/office/powerpoint/2010/main" val="713055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15</a:t>
            </a:fld>
            <a:endParaRPr lang="en-US"/>
          </a:p>
        </p:txBody>
      </p:sp>
    </p:spTree>
    <p:extLst>
      <p:ext uri="{BB962C8B-B14F-4D97-AF65-F5344CB8AC3E}">
        <p14:creationId xmlns:p14="http://schemas.microsoft.com/office/powerpoint/2010/main" val="3880495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17</a:t>
            </a:fld>
            <a:endParaRPr lang="en-US"/>
          </a:p>
        </p:txBody>
      </p:sp>
    </p:spTree>
    <p:extLst>
      <p:ext uri="{BB962C8B-B14F-4D97-AF65-F5344CB8AC3E}">
        <p14:creationId xmlns:p14="http://schemas.microsoft.com/office/powerpoint/2010/main" val="3900135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You’ve submitted the application. Now what? First stage: did you follow the instructions.</a:t>
            </a:r>
          </a:p>
          <a:p>
            <a:r>
              <a:rPr lang="en-US" sz="1200" kern="1200" dirty="0">
                <a:solidFill>
                  <a:schemeClr val="tx1"/>
                </a:solidFill>
                <a:effectLst/>
                <a:latin typeface="+mn-lt"/>
                <a:ea typeface="+mn-ea"/>
                <a:cs typeface="+mn-cs"/>
              </a:rPr>
              <a:t>Next, your application will be reviewed by a peer review panel of discipline experts. In peer review, applicants are either recommended or not recommended for further consideration, and are notified of this outcome. [DO NOT MENTION THAT APPLICANTS CAN BE HIGHLY RECOMMENDED. THIS IS INTERNAL INFO ONLY.]</a:t>
            </a:r>
          </a:p>
          <a:p>
            <a:r>
              <a:rPr lang="en-US" sz="1200" kern="1200" dirty="0">
                <a:solidFill>
                  <a:schemeClr val="tx1"/>
                </a:solidFill>
                <a:effectLst/>
                <a:latin typeface="+mn-lt"/>
                <a:ea typeface="+mn-ea"/>
                <a:cs typeface="+mn-cs"/>
              </a:rPr>
              <a:t>For applications that were recommended following peer review, the next stage is multi-pronged: there’s the in-country review, the Fulbright Foreign Scholarship Board review, and the US Department of State approval. Please note that we must have all three decisions before we can notify applicants of the final outcome – that is, whether or not they have been selected for a grant, or named an alternate. </a:t>
            </a:r>
          </a:p>
          <a:p>
            <a:r>
              <a:rPr lang="en-US" sz="1200" kern="1200" dirty="0">
                <a:solidFill>
                  <a:schemeClr val="tx1"/>
                </a:solidFill>
                <a:effectLst/>
                <a:latin typeface="+mn-lt"/>
                <a:ea typeface="+mn-ea"/>
                <a:cs typeface="+mn-cs"/>
              </a:rPr>
              <a:t>You may be wondering what criteria are used to evaluate applications in the review and selection process, and we have this outlined on our website. Here is the super short version…</a:t>
            </a:r>
          </a:p>
          <a:p>
            <a:r>
              <a:rPr lang="en-US" sz="1200" kern="1200" dirty="0">
                <a:solidFill>
                  <a:schemeClr val="tx1"/>
                </a:solidFill>
                <a:effectLst/>
                <a:latin typeface="+mn-lt"/>
                <a:ea typeface="+mn-ea"/>
                <a:cs typeface="+mn-cs"/>
              </a:rPr>
              <a:t>Ultimately, those reviewing the application expect you to demonstrate that you’re qualified and able to take on what you propose, that the project is sound and well-planned, that you can adapt the project if you need to (and you probably will need to), and that it will have an impact. You need to show that you’ve done your homework to prepare for this project, regardless of how much experience you have doing similar projects. Lastly, your Fulbright-</a:t>
            </a:r>
            <a:r>
              <a:rPr lang="en-US" sz="1200" kern="1200" dirty="0" err="1">
                <a:solidFill>
                  <a:schemeClr val="tx1"/>
                </a:solidFill>
                <a:effectLst/>
                <a:latin typeface="+mn-lt"/>
                <a:ea typeface="+mn-ea"/>
                <a:cs typeface="+mn-cs"/>
              </a:rPr>
              <a:t>iness</a:t>
            </a:r>
            <a:r>
              <a:rPr lang="en-US" sz="1200" kern="1200" dirty="0">
                <a:solidFill>
                  <a:schemeClr val="tx1"/>
                </a:solidFill>
                <a:effectLst/>
                <a:latin typeface="+mn-lt"/>
                <a:ea typeface="+mn-ea"/>
                <a:cs typeface="+mn-cs"/>
              </a:rPr>
              <a:t>. Coined by some of our peer reviewers, this gets at your willingness to engage with the community while on your grant – and it’s an important aspect that is unique to Fulbright.</a:t>
            </a:r>
          </a:p>
          <a:p>
            <a:r>
              <a:rPr lang="en-US" sz="1200" kern="1200" dirty="0">
                <a:solidFill>
                  <a:schemeClr val="tx1"/>
                </a:solidFill>
                <a:effectLst/>
                <a:latin typeface="+mn-lt"/>
                <a:ea typeface="+mn-ea"/>
                <a:cs typeface="+mn-cs"/>
              </a:rPr>
              <a:t>Also, please remember that while your project statement needs to address the technical aspects that your peers expect, it still needs to be described in such a way that a layperson will understand easily.</a:t>
            </a:r>
          </a:p>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18</a:t>
            </a:fld>
            <a:endParaRPr lang="en-US"/>
          </a:p>
        </p:txBody>
      </p:sp>
    </p:spTree>
    <p:extLst>
      <p:ext uri="{BB962C8B-B14F-4D97-AF65-F5344CB8AC3E}">
        <p14:creationId xmlns:p14="http://schemas.microsoft.com/office/powerpoint/2010/main" val="466159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a:p>
            <a:pPr defTabSz="914266">
              <a:defRPr/>
            </a:pPr>
            <a:endParaRPr lang="en-US" dirty="0"/>
          </a:p>
          <a:p>
            <a:pPr defTabSz="914266">
              <a:defRPr/>
            </a:pPr>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19</a:t>
            </a:fld>
            <a:endParaRPr lang="en-US"/>
          </a:p>
        </p:txBody>
      </p:sp>
    </p:spTree>
    <p:extLst>
      <p:ext uri="{BB962C8B-B14F-4D97-AF65-F5344CB8AC3E}">
        <p14:creationId xmlns:p14="http://schemas.microsoft.com/office/powerpoint/2010/main" val="1485513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20</a:t>
            </a:fld>
            <a:endParaRPr lang="en-US"/>
          </a:p>
        </p:txBody>
      </p:sp>
    </p:spTree>
    <p:extLst>
      <p:ext uri="{BB962C8B-B14F-4D97-AF65-F5344CB8AC3E}">
        <p14:creationId xmlns:p14="http://schemas.microsoft.com/office/powerpoint/2010/main" val="4069412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300" dirty="0"/>
              <a:t>IIE/CIES </a:t>
            </a:r>
            <a:r>
              <a:rPr lang="en-US" sz="1900" dirty="0"/>
              <a:t>issues DS-2019s for the all Visiting Scholars and their dependents, provide Scholars with J-visa compliant health benefits plan, offers Fulbright Enrichment Opportunities </a:t>
            </a:r>
          </a:p>
          <a:p>
            <a:endParaRPr lang="en-US" sz="1900" dirty="0"/>
          </a:p>
          <a:p>
            <a:r>
              <a:rPr lang="en-US" sz="2300" dirty="0"/>
              <a:t>Host Institutions provide a</a:t>
            </a:r>
            <a:r>
              <a:rPr lang="en-US" sz="1900" dirty="0"/>
              <a:t>ccess to libraries and work space, exposure to student body and institution community, and include scholars in on-campus cultural activities</a:t>
            </a:r>
          </a:p>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21</a:t>
            </a:fld>
            <a:endParaRPr lang="en-US"/>
          </a:p>
        </p:txBody>
      </p:sp>
    </p:spTree>
    <p:extLst>
      <p:ext uri="{BB962C8B-B14F-4D97-AF65-F5344CB8AC3E}">
        <p14:creationId xmlns:p14="http://schemas.microsoft.com/office/powerpoint/2010/main" val="270252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i="1" dirty="0">
                <a:solidFill>
                  <a:srgbClr val="1B3A60"/>
                </a:solidFill>
                <a:ea typeface="Open Sans Semibold" pitchFamily="34" charset="0"/>
                <a:cs typeface="Open Sans Semibold" pitchFamily="34" charset="0"/>
              </a:rPr>
              <a:t>Photo Caption: </a:t>
            </a:r>
            <a:r>
              <a:rPr lang="en-US" b="1" i="1" dirty="0">
                <a:solidFill>
                  <a:srgbClr val="1B3A60"/>
                </a:solidFill>
                <a:ea typeface="Open Sans Semibold" pitchFamily="34" charset="0"/>
                <a:cs typeface="Open Sans Semibold" pitchFamily="34" charset="0"/>
              </a:rPr>
              <a:t>Left- </a:t>
            </a:r>
            <a:r>
              <a:rPr lang="en-US" dirty="0"/>
              <a:t>Dr. Joseph </a:t>
            </a:r>
            <a:r>
              <a:rPr lang="en-US" dirty="0" err="1"/>
              <a:t>Withey</a:t>
            </a:r>
            <a:r>
              <a:rPr lang="en-US" dirty="0"/>
              <a:t>, Associate Professor of English, East Carolina College, Greenville, North Carolina, discussing a planned book on Burmese dancing and dramatics with Kenneth Sein, one of Burma's leading dancers, during his Fulbright Research Scholar grant from July 1960-June 1961. </a:t>
            </a:r>
            <a:r>
              <a:rPr lang="en-US" b="1" i="1" dirty="0"/>
              <a:t>Right:</a:t>
            </a:r>
            <a:r>
              <a:rPr lang="en-US" b="1" dirty="0"/>
              <a:t> </a:t>
            </a:r>
            <a:r>
              <a:rPr lang="en-US" dirty="0"/>
              <a:t>Linda </a:t>
            </a:r>
            <a:r>
              <a:rPr lang="en-US" dirty="0" err="1"/>
              <a:t>Chamerlain</a:t>
            </a:r>
            <a:r>
              <a:rPr lang="en-US" dirty="0"/>
              <a:t>, Adjunct Professor at the University of Alaska and Director/Public Health Scientist, Alaska Family Violence Prevention Project, was a 2014-2016 Fulbright Arctic Scholar. </a:t>
            </a:r>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3</a:t>
            </a:fld>
            <a:endParaRPr lang="en-US"/>
          </a:p>
        </p:txBody>
      </p:sp>
    </p:spTree>
    <p:extLst>
      <p:ext uri="{BB962C8B-B14F-4D97-AF65-F5344CB8AC3E}">
        <p14:creationId xmlns:p14="http://schemas.microsoft.com/office/powerpoint/2010/main" val="285541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Photo</a:t>
            </a:r>
            <a:r>
              <a:rPr lang="en-US" b="0" i="1" baseline="0" dirty="0"/>
              <a:t> Caption: </a:t>
            </a:r>
            <a:r>
              <a:rPr lang="en-US" b="0" i="0" baseline="0" dirty="0"/>
              <a:t>Benjamin </a:t>
            </a:r>
            <a:r>
              <a:rPr lang="en-US" b="0" i="0" baseline="0" dirty="0" err="1"/>
              <a:t>Ayettey</a:t>
            </a:r>
            <a:r>
              <a:rPr lang="en-US" b="0" i="0" baseline="0" dirty="0"/>
              <a:t>, a dance instructor from Accra, Ghana, was a Scholar-In-Residence at Ohio Norther University from 2015-2016. </a:t>
            </a:r>
            <a:endParaRPr lang="en-US" b="0" i="1"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22</a:t>
            </a:fld>
            <a:endParaRPr lang="en-US"/>
          </a:p>
        </p:txBody>
      </p:sp>
    </p:spTree>
    <p:extLst>
      <p:ext uri="{BB962C8B-B14F-4D97-AF65-F5344CB8AC3E}">
        <p14:creationId xmlns:p14="http://schemas.microsoft.com/office/powerpoint/2010/main" val="1503179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23</a:t>
            </a:fld>
            <a:endParaRPr lang="en-US"/>
          </a:p>
        </p:txBody>
      </p:sp>
    </p:spTree>
    <p:extLst>
      <p:ext uri="{BB962C8B-B14F-4D97-AF65-F5344CB8AC3E}">
        <p14:creationId xmlns:p14="http://schemas.microsoft.com/office/powerpoint/2010/main" val="2674958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24</a:t>
            </a:fld>
            <a:endParaRPr lang="en-US"/>
          </a:p>
        </p:txBody>
      </p:sp>
    </p:spTree>
    <p:extLst>
      <p:ext uri="{BB962C8B-B14F-4D97-AF65-F5344CB8AC3E}">
        <p14:creationId xmlns:p14="http://schemas.microsoft.com/office/powerpoint/2010/main" val="59274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25</a:t>
            </a:fld>
            <a:endParaRPr lang="en-US"/>
          </a:p>
        </p:txBody>
      </p:sp>
    </p:spTree>
    <p:extLst>
      <p:ext uri="{BB962C8B-B14F-4D97-AF65-F5344CB8AC3E}">
        <p14:creationId xmlns:p14="http://schemas.microsoft.com/office/powerpoint/2010/main" val="3722474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4</a:t>
            </a:fld>
            <a:endParaRPr lang="en-US"/>
          </a:p>
        </p:txBody>
      </p:sp>
    </p:spTree>
    <p:extLst>
      <p:ext uri="{BB962C8B-B14F-4D97-AF65-F5344CB8AC3E}">
        <p14:creationId xmlns:p14="http://schemas.microsoft.com/office/powerpoint/2010/main" val="1287186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talking points. </a:t>
            </a:r>
          </a:p>
          <a:p>
            <a:endParaRPr lang="en-US" dirty="0"/>
          </a:p>
          <a:p>
            <a:r>
              <a:rPr lang="en-US" dirty="0"/>
              <a:t>This also includes </a:t>
            </a:r>
            <a:r>
              <a:rPr lang="en-US" sz="1200" kern="1200" dirty="0">
                <a:solidFill>
                  <a:schemeClr val="tx1"/>
                </a:solidFill>
                <a:effectLst/>
                <a:latin typeface="+mn-lt"/>
                <a:ea typeface="+mn-ea"/>
                <a:cs typeface="+mn-cs"/>
              </a:rPr>
              <a:t>VETERANS </a:t>
            </a:r>
          </a:p>
          <a:p>
            <a:r>
              <a:rPr lang="en-US" sz="1200" kern="1200" dirty="0">
                <a:solidFill>
                  <a:schemeClr val="tx1"/>
                </a:solidFill>
                <a:effectLst/>
                <a:latin typeface="+mn-lt"/>
                <a:ea typeface="+mn-ea"/>
                <a:cs typeface="+mn-cs"/>
              </a:rPr>
              <a:t>Candidates who have served in the Armed Forces of the United States will be given preference, provided their qualifications are approximately equivalent to those of other candidates.</a:t>
            </a:r>
          </a:p>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5</a:t>
            </a:fld>
            <a:endParaRPr lang="en-US"/>
          </a:p>
        </p:txBody>
      </p:sp>
    </p:spTree>
    <p:extLst>
      <p:ext uri="{BB962C8B-B14F-4D97-AF65-F5344CB8AC3E}">
        <p14:creationId xmlns:p14="http://schemas.microsoft.com/office/powerpoint/2010/main" val="2797443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6</a:t>
            </a:fld>
            <a:endParaRPr lang="en-US"/>
          </a:p>
        </p:txBody>
      </p:sp>
    </p:spTree>
    <p:extLst>
      <p:ext uri="{BB962C8B-B14F-4D97-AF65-F5344CB8AC3E}">
        <p14:creationId xmlns:p14="http://schemas.microsoft.com/office/powerpoint/2010/main" val="3287531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157"/>
              </a:spcBef>
            </a:pPr>
            <a:r>
              <a:rPr lang="en-US" sz="2300" dirty="0"/>
              <a:t>Degree as required by award</a:t>
            </a:r>
          </a:p>
          <a:p>
            <a:pPr lvl="1">
              <a:spcBef>
                <a:spcPts val="1157"/>
              </a:spcBef>
            </a:pPr>
            <a:r>
              <a:rPr lang="en-US" sz="1900" dirty="0"/>
              <a:t>Ph.D. or other terminal degree may be required</a:t>
            </a:r>
          </a:p>
          <a:p>
            <a:pPr lvl="1">
              <a:spcBef>
                <a:spcPts val="1157"/>
              </a:spcBef>
            </a:pPr>
            <a:r>
              <a:rPr lang="en-US" sz="1900" dirty="0"/>
              <a:t>Many awards are open to applicants with a Masters and professional or academic experience</a:t>
            </a:r>
          </a:p>
          <a:p>
            <a:pPr lvl="1">
              <a:spcBef>
                <a:spcPts val="1157"/>
              </a:spcBef>
            </a:pPr>
            <a:endParaRPr lang="en-US" sz="1900" dirty="0"/>
          </a:p>
          <a:p>
            <a:r>
              <a:rPr lang="en-US" sz="1200" kern="1200" dirty="0">
                <a:solidFill>
                  <a:schemeClr val="tx1"/>
                </a:solidFill>
                <a:effectLst/>
                <a:latin typeface="+mn-lt"/>
                <a:ea typeface="+mn-ea"/>
                <a:cs typeface="+mn-cs"/>
              </a:rPr>
              <a:t>VETERANS </a:t>
            </a:r>
          </a:p>
          <a:p>
            <a:r>
              <a:rPr lang="en-US" sz="1200" kern="1200" dirty="0">
                <a:solidFill>
                  <a:schemeClr val="tx1"/>
                </a:solidFill>
                <a:effectLst/>
                <a:latin typeface="+mn-lt"/>
                <a:ea typeface="+mn-ea"/>
                <a:cs typeface="+mn-cs"/>
              </a:rPr>
              <a:t>Candidates who have served in the Armed Forces of the United States will be given preference, provided their qualifications are approximately equivalent to those of other candidates.</a:t>
            </a:r>
          </a:p>
          <a:p>
            <a:pPr lvl="1">
              <a:spcBef>
                <a:spcPts val="1157"/>
              </a:spcBef>
            </a:pPr>
            <a:endParaRPr lang="en-US" sz="1900" dirty="0"/>
          </a:p>
          <a:p>
            <a:pPr defTabSz="914266">
              <a:defRPr/>
            </a:pPr>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7</a:t>
            </a:fld>
            <a:endParaRPr lang="en-US"/>
          </a:p>
        </p:txBody>
      </p:sp>
    </p:spTree>
    <p:extLst>
      <p:ext uri="{BB962C8B-B14F-4D97-AF65-F5344CB8AC3E}">
        <p14:creationId xmlns:p14="http://schemas.microsoft.com/office/powerpoint/2010/main" val="74125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8</a:t>
            </a:fld>
            <a:endParaRPr lang="en-US"/>
          </a:p>
        </p:txBody>
      </p:sp>
    </p:spTree>
    <p:extLst>
      <p:ext uri="{BB962C8B-B14F-4D97-AF65-F5344CB8AC3E}">
        <p14:creationId xmlns:p14="http://schemas.microsoft.com/office/powerpoint/2010/main" val="4100358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9</a:t>
            </a:fld>
            <a:endParaRPr lang="en-US"/>
          </a:p>
        </p:txBody>
      </p:sp>
    </p:spTree>
    <p:extLst>
      <p:ext uri="{BB962C8B-B14F-4D97-AF65-F5344CB8AC3E}">
        <p14:creationId xmlns:p14="http://schemas.microsoft.com/office/powerpoint/2010/main" val="1915801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10</a:t>
            </a:fld>
            <a:endParaRPr lang="en-US"/>
          </a:p>
        </p:txBody>
      </p:sp>
    </p:spTree>
    <p:extLst>
      <p:ext uri="{BB962C8B-B14F-4D97-AF65-F5344CB8AC3E}">
        <p14:creationId xmlns:p14="http://schemas.microsoft.com/office/powerpoint/2010/main" val="362828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alpha val="2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23" name="Picture 34"/>
          <p:cNvPicPr>
            <a:picLocks noChangeAspect="1"/>
          </p:cNvPicPr>
          <p:nvPr userDrawn="1"/>
        </p:nvPicPr>
        <p:blipFill rotWithShape="1">
          <a:blip r:embed="rId3" cstate="screen">
            <a:extLst>
              <a:ext uri="{28A0092B-C50C-407E-A947-70E740481C1C}">
                <a14:useLocalDpi xmlns:a14="http://schemas.microsoft.com/office/drawing/2010/main"/>
              </a:ext>
            </a:extLst>
          </a:blip>
          <a:srcRect t="-2"/>
          <a:stretch/>
        </p:blipFill>
        <p:spPr bwMode="auto">
          <a:xfrm>
            <a:off x="0" y="2422961"/>
            <a:ext cx="7010400" cy="203200"/>
          </a:xfrm>
          <a:prstGeom prst="rect">
            <a:avLst/>
          </a:prstGeom>
          <a:noFill/>
          <a:ln w="9525">
            <a:noFill/>
            <a:miter lim="800000"/>
            <a:headEnd/>
            <a:tailEnd/>
          </a:ln>
        </p:spPr>
      </p:pic>
      <p:sp>
        <p:nvSpPr>
          <p:cNvPr id="9" name="Text Placeholder 8"/>
          <p:cNvSpPr>
            <a:spLocks noGrp="1"/>
          </p:cNvSpPr>
          <p:nvPr>
            <p:ph type="body" sz="quarter" idx="10" hasCustomPrompt="1"/>
          </p:nvPr>
        </p:nvSpPr>
        <p:spPr>
          <a:xfrm>
            <a:off x="609600" y="1600200"/>
            <a:ext cx="8382000" cy="633218"/>
          </a:xfrm>
          <a:prstGeom prst="rect">
            <a:avLst/>
          </a:prstGeom>
        </p:spPr>
        <p:txBody>
          <a:bodyPr/>
          <a:lstStyle>
            <a:lvl1pPr marL="0" indent="0">
              <a:buNone/>
              <a:defRPr sz="3300">
                <a:solidFill>
                  <a:schemeClr val="bg1"/>
                </a:solidFill>
                <a:latin typeface="+mj-lt"/>
              </a:defRPr>
            </a:lvl1pPr>
          </a:lstStyle>
          <a:p>
            <a:pPr lvl="0"/>
            <a:r>
              <a:rPr lang="en-US" dirty="0"/>
              <a:t>Title</a:t>
            </a:r>
          </a:p>
        </p:txBody>
      </p:sp>
      <p:sp>
        <p:nvSpPr>
          <p:cNvPr id="15" name="Rectangle 14"/>
          <p:cNvSpPr/>
          <p:nvPr userDrawn="1"/>
        </p:nvSpPr>
        <p:spPr>
          <a:xfrm>
            <a:off x="0" y="6146800"/>
            <a:ext cx="9144000" cy="711200"/>
          </a:xfrm>
          <a:prstGeom prst="rect">
            <a:avLst/>
          </a:prstGeom>
          <a:solidFill>
            <a:schemeClr val="bg1">
              <a:lumMod val="85000"/>
            </a:scheme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143000" y="6248400"/>
            <a:ext cx="1676400" cy="533400"/>
          </a:xfrm>
          <a:prstGeom prst="rect">
            <a:avLst/>
          </a:prstGeom>
        </p:spPr>
      </p:pic>
      <p:pic>
        <p:nvPicPr>
          <p:cNvPr id="17" name="Picture 1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971752" y="6317480"/>
            <a:ext cx="1295398" cy="369840"/>
          </a:xfrm>
          <a:prstGeom prst="rect">
            <a:avLst/>
          </a:prstGeom>
        </p:spPr>
      </p:pic>
      <p:pic>
        <p:nvPicPr>
          <p:cNvPr id="18" name="Picture 1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22930" y="6146800"/>
            <a:ext cx="720070" cy="747433"/>
          </a:xfrm>
          <a:prstGeom prst="rect">
            <a:avLst/>
          </a:prstGeom>
        </p:spPr>
      </p:pic>
      <p:sp>
        <p:nvSpPr>
          <p:cNvPr id="20" name="Rectangle 19"/>
          <p:cNvSpPr/>
          <p:nvPr userDrawn="1"/>
        </p:nvSpPr>
        <p:spPr>
          <a:xfrm>
            <a:off x="-1732" y="2626161"/>
            <a:ext cx="9144000" cy="3518531"/>
          </a:xfrm>
          <a:prstGeom prst="rect">
            <a:avLst/>
          </a:prstGeom>
          <a:solidFill>
            <a:srgbClr val="D9D9D9">
              <a:alpha val="12157"/>
            </a:srgb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 name="Text Placeholder 13"/>
          <p:cNvSpPr>
            <a:spLocks noGrp="1"/>
          </p:cNvSpPr>
          <p:nvPr>
            <p:ph type="body" sz="quarter" idx="12" hasCustomPrompt="1"/>
          </p:nvPr>
        </p:nvSpPr>
        <p:spPr>
          <a:xfrm>
            <a:off x="609600" y="2895600"/>
            <a:ext cx="7948610" cy="2667000"/>
          </a:xfrm>
          <a:prstGeom prst="rect">
            <a:avLst/>
          </a:prstGeom>
        </p:spPr>
        <p:txBody>
          <a:bodyPr/>
          <a:lstStyle>
            <a:lvl1pPr marL="0" indent="0">
              <a:buNone/>
              <a:defRPr sz="2100" baseline="0">
                <a:solidFill>
                  <a:srgbClr val="1B5187"/>
                </a:solidFill>
                <a:latin typeface="+mj-lt"/>
              </a:defRPr>
            </a:lvl1pPr>
          </a:lstStyle>
          <a:p>
            <a:pPr lvl="0"/>
            <a:r>
              <a:rPr lang="en-US" dirty="0"/>
              <a:t>PRESENTER NAME </a:t>
            </a:r>
          </a:p>
          <a:p>
            <a:pPr lvl="0"/>
            <a:r>
              <a:rPr lang="en-US" dirty="0"/>
              <a:t>PRESENTER TITLE</a:t>
            </a:r>
          </a:p>
          <a:p>
            <a:pPr lvl="0"/>
            <a:r>
              <a:rPr lang="en-US" dirty="0"/>
              <a:t>INSTITUTE OF INTERNATIONAL EDUCATION/CIES</a:t>
            </a:r>
          </a:p>
          <a:p>
            <a:pPr lvl="0"/>
            <a:r>
              <a:rPr lang="en-US" dirty="0"/>
              <a:t>WASHINGTON, D.C.</a:t>
            </a:r>
            <a:br>
              <a:rPr lang="en-US" dirty="0"/>
            </a:br>
            <a:endParaRPr lang="en-US" dirty="0"/>
          </a:p>
          <a:p>
            <a:pPr lvl="0"/>
            <a:r>
              <a:rPr lang="en-US" dirty="0"/>
              <a:t>MONTH DD, YEAR</a:t>
            </a:r>
          </a:p>
        </p:txBody>
      </p:sp>
      <p:sp>
        <p:nvSpPr>
          <p:cNvPr id="21" name="Rectangle 20"/>
          <p:cNvSpPr/>
          <p:nvPr userDrawn="1"/>
        </p:nvSpPr>
        <p:spPr>
          <a:xfrm>
            <a:off x="-3464" y="-2108"/>
            <a:ext cx="9144000" cy="1207457"/>
          </a:xfrm>
          <a:prstGeom prst="rect">
            <a:avLst/>
          </a:prstGeom>
          <a:solidFill>
            <a:srgbClr val="D9D9D9">
              <a:alpha val="12157"/>
            </a:srgb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173687" y="6177938"/>
            <a:ext cx="1395410" cy="622931"/>
          </a:xfrm>
          <a:prstGeom prst="rect">
            <a:avLst/>
          </a:prstGeom>
        </p:spPr>
      </p:pic>
    </p:spTree>
    <p:extLst>
      <p:ext uri="{BB962C8B-B14F-4D97-AF65-F5344CB8AC3E}">
        <p14:creationId xmlns:p14="http://schemas.microsoft.com/office/powerpoint/2010/main" val="207636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Heading Section">
    <p:spTree>
      <p:nvGrpSpPr>
        <p:cNvPr id="1" name=""/>
        <p:cNvGrpSpPr/>
        <p:nvPr/>
      </p:nvGrpSpPr>
      <p:grpSpPr>
        <a:xfrm>
          <a:off x="0" y="0"/>
          <a:ext cx="0" cy="0"/>
          <a:chOff x="0" y="0"/>
          <a:chExt cx="0" cy="0"/>
        </a:xfrm>
      </p:grpSpPr>
      <p:pic>
        <p:nvPicPr>
          <p:cNvPr id="29" name="Picture 34"/>
          <p:cNvPicPr>
            <a:picLocks noChangeAspect="1"/>
          </p:cNvPicPr>
          <p:nvPr userDrawn="1"/>
        </p:nvPicPr>
        <p:blipFill rotWithShape="1">
          <a:blip r:embed="rId2" cstate="screen">
            <a:extLst>
              <a:ext uri="{28A0092B-C50C-407E-A947-70E740481C1C}">
                <a14:useLocalDpi xmlns:a14="http://schemas.microsoft.com/office/drawing/2010/main"/>
              </a:ext>
            </a:extLst>
          </a:blip>
          <a:srcRect t="-2"/>
          <a:stretch/>
        </p:blipFill>
        <p:spPr bwMode="auto">
          <a:xfrm>
            <a:off x="0" y="1511300"/>
            <a:ext cx="7010400" cy="203200"/>
          </a:xfrm>
          <a:prstGeom prst="rect">
            <a:avLst/>
          </a:prstGeom>
          <a:noFill/>
          <a:ln w="9525">
            <a:noFill/>
            <a:miter lim="800000"/>
            <a:headEnd/>
            <a:tailEnd/>
          </a:ln>
        </p:spPr>
      </p:pic>
      <p:pic>
        <p:nvPicPr>
          <p:cNvPr id="35" name="Picture 34"/>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019800"/>
            <a:ext cx="9144000" cy="127000"/>
          </a:xfrm>
          <a:prstGeom prst="rect">
            <a:avLst/>
          </a:prstGeom>
          <a:noFill/>
          <a:ln w="9525">
            <a:noFill/>
            <a:miter lim="800000"/>
            <a:headEnd/>
            <a:tailEnd/>
          </a:ln>
        </p:spPr>
      </p:pic>
      <p:sp>
        <p:nvSpPr>
          <p:cNvPr id="13" name="Content Placeholder 8"/>
          <p:cNvSpPr>
            <a:spLocks noGrp="1"/>
          </p:cNvSpPr>
          <p:nvPr>
            <p:ph sz="quarter" idx="12"/>
          </p:nvPr>
        </p:nvSpPr>
        <p:spPr>
          <a:xfrm>
            <a:off x="457200" y="1828800"/>
            <a:ext cx="8153400" cy="3886200"/>
          </a:xfrm>
          <a:prstGeom prst="rect">
            <a:avLst/>
          </a:prstGeom>
        </p:spPr>
        <p:txBody>
          <a:bodyPr/>
          <a:lstStyle>
            <a:lvl1pPr marL="342900" indent="-342900">
              <a:buClr>
                <a:srgbClr val="C84D0A"/>
              </a:buClr>
              <a:buFontTx/>
              <a:buBlip>
                <a:blip r:embed="rId4"/>
              </a:buBlip>
              <a:defRPr lang="en-US" sz="2000" kern="1200" dirty="0" smtClean="0">
                <a:solidFill>
                  <a:srgbClr val="1B3A60"/>
                </a:solidFill>
                <a:latin typeface="+mn-lt"/>
                <a:ea typeface="+mn-ea"/>
                <a:cs typeface="+mn-cs"/>
              </a:defRPr>
            </a:lvl1pPr>
            <a:lvl2pPr marL="742950" indent="-285750">
              <a:buClr>
                <a:srgbClr val="C84D0A"/>
              </a:buClr>
              <a:buFontTx/>
              <a:buBlip>
                <a:blip r:embed="rId4"/>
              </a:buBlip>
              <a:defRPr lang="en-US" sz="1800" kern="1200" dirty="0" smtClean="0">
                <a:solidFill>
                  <a:srgbClr val="1B3A60"/>
                </a:solidFill>
                <a:latin typeface="+mn-lt"/>
                <a:ea typeface="+mn-ea"/>
                <a:cs typeface="+mn-cs"/>
              </a:defRPr>
            </a:lvl2pPr>
            <a:lvl3pPr>
              <a:buClr>
                <a:srgbClr val="C84D0A"/>
              </a:buClr>
              <a:defRPr lang="en-US" sz="1800" kern="1200" dirty="0" smtClean="0">
                <a:solidFill>
                  <a:srgbClr val="1B3A60"/>
                </a:solidFill>
                <a:latin typeface="+mn-lt"/>
                <a:ea typeface="+mn-ea"/>
                <a:cs typeface="+mn-cs"/>
              </a:defRPr>
            </a:lvl3pPr>
            <a:lvl4pPr>
              <a:buClr>
                <a:srgbClr val="C84D0A"/>
              </a:buClr>
              <a:defRPr lang="en-US" sz="1800" kern="1200" dirty="0" smtClean="0">
                <a:solidFill>
                  <a:srgbClr val="1B3A60"/>
                </a:solidFill>
                <a:latin typeface="+mn-lt"/>
                <a:ea typeface="+mn-ea"/>
                <a:cs typeface="+mn-cs"/>
              </a:defRPr>
            </a:lvl4pPr>
            <a:lvl5pPr>
              <a:buClr>
                <a:srgbClr val="C84D0A"/>
              </a:buClr>
              <a:defRPr lang="en-US" sz="1800" kern="1200" dirty="0">
                <a:solidFill>
                  <a:srgbClr val="1B3A60"/>
                </a:solidFill>
                <a:latin typeface="+mn-lt"/>
                <a:ea typeface="+mn-ea"/>
                <a:cs typeface="+mn-cs"/>
              </a:defRPr>
            </a:lvl5pPr>
          </a:lstStyle>
          <a:p>
            <a:pPr lvl="0"/>
            <a:r>
              <a:rPr lang="en-US" dirty="0"/>
              <a:t>Click to edit Master text styles</a:t>
            </a:r>
          </a:p>
          <a:p>
            <a:pPr lvl="1"/>
            <a:r>
              <a:rPr lang="en-US" dirty="0"/>
              <a:t>Second level</a:t>
            </a:r>
          </a:p>
        </p:txBody>
      </p:sp>
      <p:pic>
        <p:nvPicPr>
          <p:cNvPr id="16" name="Picture 15"/>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0" y="228599"/>
            <a:ext cx="9144000" cy="97277"/>
          </a:xfrm>
          <a:prstGeom prst="rect">
            <a:avLst/>
          </a:prstGeom>
          <a:noFill/>
          <a:ln w="9525">
            <a:noFill/>
            <a:miter lim="800000"/>
            <a:headEnd/>
            <a:tailEnd/>
          </a:ln>
        </p:spPr>
      </p:pic>
      <p:sp>
        <p:nvSpPr>
          <p:cNvPr id="6" name="Text Placeholder 5"/>
          <p:cNvSpPr>
            <a:spLocks noGrp="1"/>
          </p:cNvSpPr>
          <p:nvPr>
            <p:ph type="body" sz="quarter" idx="13" hasCustomPrompt="1"/>
          </p:nvPr>
        </p:nvSpPr>
        <p:spPr>
          <a:xfrm>
            <a:off x="7162800" y="76200"/>
            <a:ext cx="1981200" cy="381000"/>
          </a:xfrm>
          <a:prstGeom prst="rect">
            <a:avLst/>
          </a:prstGeom>
          <a:solidFill>
            <a:schemeClr val="bg1"/>
          </a:solidFill>
        </p:spPr>
        <p:txBody>
          <a:bodyPr/>
          <a:lstStyle>
            <a:lvl1pPr marL="0" indent="0" algn="r">
              <a:buNone/>
              <a:defRPr sz="170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dirty="0"/>
              <a:t>Section Heading</a:t>
            </a:r>
          </a:p>
        </p:txBody>
      </p:sp>
      <p:pic>
        <p:nvPicPr>
          <p:cNvPr id="5" name="Picture 4"/>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660400"/>
            <a:ext cx="9144000" cy="863600"/>
          </a:xfrm>
          <a:prstGeom prst="rect">
            <a:avLst/>
          </a:prstGeom>
        </p:spPr>
      </p:pic>
      <p:sp>
        <p:nvSpPr>
          <p:cNvPr id="4" name="Text Placeholder 3"/>
          <p:cNvSpPr>
            <a:spLocks noGrp="1"/>
          </p:cNvSpPr>
          <p:nvPr>
            <p:ph type="body" sz="quarter" idx="11" hasCustomPrompt="1"/>
          </p:nvPr>
        </p:nvSpPr>
        <p:spPr>
          <a:xfrm>
            <a:off x="457200" y="762000"/>
            <a:ext cx="6705600" cy="596900"/>
          </a:xfrm>
          <a:prstGeom prst="rect">
            <a:avLst/>
          </a:prstGeom>
        </p:spPr>
        <p:txBody>
          <a:bodyPr/>
          <a:lstStyle>
            <a:lvl1pPr marL="0" indent="0" algn="l">
              <a:buNone/>
              <a:defRPr sz="3600">
                <a:solidFill>
                  <a:schemeClr val="bg1"/>
                </a:solidFill>
                <a:latin typeface="+mj-lt"/>
              </a:defRPr>
            </a:lvl1pPr>
          </a:lstStyle>
          <a:p>
            <a:pPr lvl="0"/>
            <a:r>
              <a:rPr lang="en-US" dirty="0"/>
              <a:t>Title</a:t>
            </a:r>
          </a:p>
        </p:txBody>
      </p:sp>
      <p:sp>
        <p:nvSpPr>
          <p:cNvPr id="17" name="Rectangle 16"/>
          <p:cNvSpPr/>
          <p:nvPr userDrawn="1"/>
        </p:nvSpPr>
        <p:spPr>
          <a:xfrm>
            <a:off x="0" y="6146800"/>
            <a:ext cx="9144000" cy="711200"/>
          </a:xfrm>
          <a:prstGeom prst="rect">
            <a:avLst/>
          </a:prstGeom>
          <a:solidFill>
            <a:srgbClr val="676767">
              <a:alpha val="20000"/>
            </a:srgb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143000" y="6248400"/>
            <a:ext cx="1676400" cy="533400"/>
          </a:xfrm>
          <a:prstGeom prst="rect">
            <a:avLst/>
          </a:prstGeom>
        </p:spPr>
      </p:pic>
      <p:pic>
        <p:nvPicPr>
          <p:cNvPr id="19" name="Picture 18"/>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971752" y="6317480"/>
            <a:ext cx="1295398" cy="369840"/>
          </a:xfrm>
          <a:prstGeom prst="rect">
            <a:avLst/>
          </a:prstGeom>
        </p:spPr>
      </p:pic>
      <p:pic>
        <p:nvPicPr>
          <p:cNvPr id="20" name="Picture 19"/>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22930" y="6146800"/>
            <a:ext cx="720070" cy="747433"/>
          </a:xfrm>
          <a:prstGeom prst="rect">
            <a:avLst/>
          </a:prstGeom>
        </p:spPr>
      </p:pic>
      <p:pic>
        <p:nvPicPr>
          <p:cNvPr id="14" name="Picture 13"/>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215190" y="6158869"/>
            <a:ext cx="1395410" cy="622931"/>
          </a:xfrm>
          <a:prstGeom prst="rect">
            <a:avLst/>
          </a:prstGeom>
        </p:spPr>
      </p:pic>
    </p:spTree>
    <p:extLst>
      <p:ext uri="{BB962C8B-B14F-4D97-AF65-F5344CB8AC3E}">
        <p14:creationId xmlns:p14="http://schemas.microsoft.com/office/powerpoint/2010/main" val="359012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ody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019800"/>
            <a:ext cx="9144000" cy="127000"/>
          </a:xfrm>
          <a:prstGeom prst="rect">
            <a:avLst/>
          </a:prstGeom>
          <a:noFill/>
          <a:ln w="9525">
            <a:noFill/>
            <a:miter lim="800000"/>
            <a:headEnd/>
            <a:tailEnd/>
          </a:ln>
        </p:spPr>
      </p:pic>
      <p:sp>
        <p:nvSpPr>
          <p:cNvPr id="4" name="Text Placeholder 3"/>
          <p:cNvSpPr>
            <a:spLocks noGrp="1"/>
          </p:cNvSpPr>
          <p:nvPr>
            <p:ph type="body" sz="quarter" idx="10"/>
          </p:nvPr>
        </p:nvSpPr>
        <p:spPr>
          <a:xfrm>
            <a:off x="533400" y="403130"/>
            <a:ext cx="7772400" cy="535616"/>
          </a:xfrm>
          <a:prstGeom prst="rect">
            <a:avLst/>
          </a:prstGeom>
        </p:spPr>
        <p:txBody>
          <a:bodyPr/>
          <a:lstStyle>
            <a:lvl1pPr marL="0" indent="0" algn="l">
              <a:buNone/>
              <a:defRPr lang="en-US" sz="3000" b="0" kern="0" dirty="0" smtClean="0">
                <a:solidFill>
                  <a:srgbClr val="C84D0A"/>
                </a:solidFill>
                <a:latin typeface="Open Sans" panose="020B0604020202020204" charset="0"/>
                <a:ea typeface="Open Sans" panose="020B0604020202020204" charset="0"/>
                <a:cs typeface="Open Sans" panose="020B0604020202020204" charset="0"/>
              </a:defRPr>
            </a:lvl1pPr>
          </a:lstStyle>
          <a:p>
            <a:pPr lvl="0"/>
            <a:r>
              <a:rPr lang="en-US" dirty="0"/>
              <a:t>Click to edit Master text styles</a:t>
            </a:r>
          </a:p>
        </p:txBody>
      </p:sp>
      <p:sp>
        <p:nvSpPr>
          <p:cNvPr id="9" name="Content Placeholder 8"/>
          <p:cNvSpPr>
            <a:spLocks noGrp="1"/>
          </p:cNvSpPr>
          <p:nvPr>
            <p:ph sz="quarter" idx="11"/>
          </p:nvPr>
        </p:nvSpPr>
        <p:spPr>
          <a:xfrm>
            <a:off x="533399" y="1257300"/>
            <a:ext cx="8172105" cy="4660899"/>
          </a:xfrm>
          <a:prstGeom prst="rect">
            <a:avLst/>
          </a:prstGeom>
        </p:spPr>
        <p:txBody>
          <a:bodyPr/>
          <a:lstStyle>
            <a:lvl1pPr marL="342900" indent="-342900">
              <a:buClr>
                <a:srgbClr val="C84D0A"/>
              </a:buClr>
              <a:buFontTx/>
              <a:buBlip>
                <a:blip r:embed="rId3"/>
              </a:buBlip>
              <a:defRPr lang="en-US" sz="2000" kern="1200" dirty="0" smtClean="0">
                <a:solidFill>
                  <a:srgbClr val="1B3A60"/>
                </a:solidFill>
                <a:latin typeface="+mn-lt"/>
                <a:ea typeface="+mn-ea"/>
                <a:cs typeface="+mn-cs"/>
              </a:defRPr>
            </a:lvl1pPr>
            <a:lvl2pPr marL="742950" indent="-285750">
              <a:buClr>
                <a:srgbClr val="C84D0A"/>
              </a:buClr>
              <a:buFontTx/>
              <a:buBlip>
                <a:blip r:embed="rId3"/>
              </a:buBlip>
              <a:defRPr lang="en-US" sz="1800" kern="1200" dirty="0" smtClean="0">
                <a:solidFill>
                  <a:srgbClr val="1B3A60"/>
                </a:solidFill>
                <a:latin typeface="+mn-lt"/>
                <a:ea typeface="+mn-ea"/>
                <a:cs typeface="+mn-cs"/>
              </a:defRPr>
            </a:lvl2pPr>
            <a:lvl3pPr>
              <a:buClr>
                <a:srgbClr val="C84D0A"/>
              </a:buClr>
              <a:defRPr lang="en-US" sz="1800" kern="1200" dirty="0" smtClean="0">
                <a:solidFill>
                  <a:srgbClr val="1B3A60"/>
                </a:solidFill>
                <a:latin typeface="+mn-lt"/>
                <a:ea typeface="+mn-ea"/>
                <a:cs typeface="+mn-cs"/>
              </a:defRPr>
            </a:lvl3pPr>
            <a:lvl4pPr>
              <a:buClr>
                <a:srgbClr val="C84D0A"/>
              </a:buClr>
              <a:defRPr lang="en-US" sz="1800" kern="1200" dirty="0" smtClean="0">
                <a:solidFill>
                  <a:srgbClr val="1B3A60"/>
                </a:solidFill>
                <a:latin typeface="+mn-lt"/>
                <a:ea typeface="+mn-ea"/>
                <a:cs typeface="+mn-cs"/>
              </a:defRPr>
            </a:lvl4pPr>
            <a:lvl5pPr>
              <a:buClr>
                <a:srgbClr val="C84D0A"/>
              </a:buClr>
              <a:defRPr lang="en-US" sz="1800" kern="1200" dirty="0">
                <a:solidFill>
                  <a:srgbClr val="1B3A60"/>
                </a:solidFill>
                <a:latin typeface="+mn-lt"/>
                <a:ea typeface="+mn-ea"/>
                <a:cs typeface="+mn-cs"/>
              </a:defRPr>
            </a:lvl5pPr>
          </a:lstStyle>
          <a:p>
            <a:pPr lvl="0"/>
            <a:r>
              <a:rPr lang="en-US" dirty="0"/>
              <a:t>Click to edit Master text styles</a:t>
            </a:r>
          </a:p>
          <a:p>
            <a:pPr lvl="1"/>
            <a:r>
              <a:rPr lang="en-US" dirty="0"/>
              <a:t>Second level</a:t>
            </a:r>
          </a:p>
        </p:txBody>
      </p:sp>
      <p:pic>
        <p:nvPicPr>
          <p:cNvPr id="22" name="Picture 2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0" y="228599"/>
            <a:ext cx="9144000" cy="97277"/>
          </a:xfrm>
          <a:prstGeom prst="rect">
            <a:avLst/>
          </a:prstGeom>
          <a:noFill/>
          <a:ln w="9525">
            <a:noFill/>
            <a:miter lim="800000"/>
            <a:headEnd/>
            <a:tailEnd/>
          </a:ln>
        </p:spPr>
      </p:pic>
      <p:sp>
        <p:nvSpPr>
          <p:cNvPr id="23" name="Text Placeholder 5"/>
          <p:cNvSpPr>
            <a:spLocks noGrp="1"/>
          </p:cNvSpPr>
          <p:nvPr>
            <p:ph type="body" sz="quarter" idx="13" hasCustomPrompt="1"/>
          </p:nvPr>
        </p:nvSpPr>
        <p:spPr>
          <a:xfrm>
            <a:off x="7162800" y="76200"/>
            <a:ext cx="1981200" cy="381000"/>
          </a:xfrm>
          <a:prstGeom prst="rect">
            <a:avLst/>
          </a:prstGeom>
          <a:solidFill>
            <a:schemeClr val="bg1"/>
          </a:solidFill>
        </p:spPr>
        <p:txBody>
          <a:bodyPr/>
          <a:lstStyle>
            <a:lvl1pPr marL="0" indent="0" algn="r">
              <a:buNone/>
              <a:defRPr sz="170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dirty="0"/>
              <a:t>Section Heading</a:t>
            </a:r>
          </a:p>
        </p:txBody>
      </p:sp>
      <p:sp>
        <p:nvSpPr>
          <p:cNvPr id="16" name="Rectangle 15"/>
          <p:cNvSpPr/>
          <p:nvPr userDrawn="1"/>
        </p:nvSpPr>
        <p:spPr>
          <a:xfrm>
            <a:off x="0" y="6146800"/>
            <a:ext cx="9144000" cy="711200"/>
          </a:xfrm>
          <a:prstGeom prst="rect">
            <a:avLst/>
          </a:prstGeom>
          <a:solidFill>
            <a:srgbClr val="676767">
              <a:alpha val="20000"/>
            </a:srgb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5" cstate="screen">
            <a:extLst>
              <a:ext uri="{28A0092B-C50C-407E-A947-70E740481C1C}">
                <a14:useLocalDpi xmlns:a14="http://schemas.microsoft.com/office/drawing/2010/main"/>
              </a:ext>
            </a:extLst>
          </a:blip>
          <a:srcRect l="10833" t="2633" r="5833" b="44763"/>
          <a:stretch/>
        </p:blipFill>
        <p:spPr>
          <a:xfrm>
            <a:off x="0" y="942226"/>
            <a:ext cx="7620000" cy="200774"/>
          </a:xfrm>
          <a:prstGeom prst="rect">
            <a:avLst/>
          </a:prstGeom>
        </p:spPr>
      </p:pic>
      <p:pic>
        <p:nvPicPr>
          <p:cNvPr id="13" name="Picture 12"/>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143000" y="6248400"/>
            <a:ext cx="1676400" cy="533400"/>
          </a:xfrm>
          <a:prstGeom prst="rect">
            <a:avLst/>
          </a:prstGeom>
        </p:spPr>
      </p:pic>
      <p:pic>
        <p:nvPicPr>
          <p:cNvPr id="14" name="Picture 13"/>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971752" y="6317480"/>
            <a:ext cx="1295398" cy="369840"/>
          </a:xfrm>
          <a:prstGeom prst="rect">
            <a:avLst/>
          </a:prstGeom>
        </p:spPr>
      </p:pic>
      <p:pic>
        <p:nvPicPr>
          <p:cNvPr id="15" name="Picture 14"/>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22930" y="6146800"/>
            <a:ext cx="720070" cy="747433"/>
          </a:xfrm>
          <a:prstGeom prst="rect">
            <a:avLst/>
          </a:prstGeom>
        </p:spPr>
      </p:pic>
      <p:pic>
        <p:nvPicPr>
          <p:cNvPr id="17" name="Picture 16"/>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262197" y="6177938"/>
            <a:ext cx="1395410" cy="622931"/>
          </a:xfrm>
          <a:prstGeom prst="rect">
            <a:avLst/>
          </a:prstGeom>
        </p:spPr>
      </p:pic>
    </p:spTree>
    <p:extLst>
      <p:ext uri="{BB962C8B-B14F-4D97-AF65-F5344CB8AC3E}">
        <p14:creationId xmlns:p14="http://schemas.microsoft.com/office/powerpoint/2010/main" val="374756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ection">
    <p:spTree>
      <p:nvGrpSpPr>
        <p:cNvPr id="1" name=""/>
        <p:cNvGrpSpPr/>
        <p:nvPr/>
      </p:nvGrpSpPr>
      <p:grpSpPr>
        <a:xfrm>
          <a:off x="0" y="0"/>
          <a:ext cx="0" cy="0"/>
          <a:chOff x="0" y="0"/>
          <a:chExt cx="0" cy="0"/>
        </a:xfrm>
      </p:grpSpPr>
      <p:pic>
        <p:nvPicPr>
          <p:cNvPr id="30" name="Picture 2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43800" y="914400"/>
            <a:ext cx="1422400" cy="444500"/>
          </a:xfrm>
          <a:prstGeom prst="rect">
            <a:avLst/>
          </a:prstGeom>
        </p:spPr>
      </p:pic>
      <p:pic>
        <p:nvPicPr>
          <p:cNvPr id="35" name="Picture 34"/>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019800"/>
            <a:ext cx="9144000" cy="127000"/>
          </a:xfrm>
          <a:prstGeom prst="rect">
            <a:avLst/>
          </a:prstGeom>
          <a:noFill/>
          <a:ln w="9525">
            <a:noFill/>
            <a:miter lim="800000"/>
            <a:headEnd/>
            <a:tailEnd/>
          </a:ln>
        </p:spPr>
      </p:pic>
      <p:sp>
        <p:nvSpPr>
          <p:cNvPr id="4" name="Text Placeholder 3"/>
          <p:cNvSpPr>
            <a:spLocks noGrp="1"/>
          </p:cNvSpPr>
          <p:nvPr>
            <p:ph type="body" sz="quarter" idx="11" hasCustomPrompt="1"/>
          </p:nvPr>
        </p:nvSpPr>
        <p:spPr>
          <a:xfrm>
            <a:off x="457200" y="762000"/>
            <a:ext cx="6705600" cy="596900"/>
          </a:xfrm>
          <a:prstGeom prst="rect">
            <a:avLst/>
          </a:prstGeom>
        </p:spPr>
        <p:txBody>
          <a:bodyPr/>
          <a:lstStyle>
            <a:lvl1pPr marL="0" indent="0" algn="l">
              <a:buNone/>
              <a:defRPr sz="3000">
                <a:solidFill>
                  <a:schemeClr val="bg1"/>
                </a:solidFill>
                <a:latin typeface="+mj-lt"/>
              </a:defRPr>
            </a:lvl1pPr>
          </a:lstStyle>
          <a:p>
            <a:pPr lvl="0"/>
            <a:r>
              <a:rPr lang="en-US" dirty="0"/>
              <a:t>Title</a:t>
            </a:r>
          </a:p>
        </p:txBody>
      </p:sp>
      <p:sp>
        <p:nvSpPr>
          <p:cNvPr id="13" name="Content Placeholder 8"/>
          <p:cNvSpPr>
            <a:spLocks noGrp="1"/>
          </p:cNvSpPr>
          <p:nvPr>
            <p:ph sz="quarter" idx="12"/>
          </p:nvPr>
        </p:nvSpPr>
        <p:spPr>
          <a:xfrm>
            <a:off x="457200" y="1981200"/>
            <a:ext cx="7772400" cy="3733800"/>
          </a:xfrm>
          <a:prstGeom prst="rect">
            <a:avLst/>
          </a:prstGeom>
        </p:spPr>
        <p:txBody>
          <a:bodyPr/>
          <a:lstStyle>
            <a:lvl1pPr>
              <a:buClr>
                <a:srgbClr val="C84D0A"/>
              </a:buClr>
              <a:defRPr lang="en-US" sz="2000" kern="1200" dirty="0" smtClean="0">
                <a:solidFill>
                  <a:srgbClr val="1B3A60"/>
                </a:solidFill>
                <a:latin typeface="+mn-lt"/>
                <a:ea typeface="+mn-ea"/>
                <a:cs typeface="+mn-cs"/>
              </a:defRPr>
            </a:lvl1pPr>
            <a:lvl2pPr marL="742950" indent="-285750">
              <a:buClr>
                <a:srgbClr val="C84D0A"/>
              </a:buClr>
              <a:buFont typeface="Arial" panose="020B0604020202020204" pitchFamily="34" charset="0"/>
              <a:buChar char="•"/>
              <a:defRPr lang="en-US" sz="1800" kern="1200" dirty="0" smtClean="0">
                <a:solidFill>
                  <a:srgbClr val="1B3A60"/>
                </a:solidFill>
                <a:latin typeface="+mn-lt"/>
                <a:ea typeface="+mn-ea"/>
                <a:cs typeface="+mn-cs"/>
              </a:defRPr>
            </a:lvl2pPr>
            <a:lvl3pPr>
              <a:buClr>
                <a:srgbClr val="C84D0A"/>
              </a:buClr>
              <a:defRPr lang="en-US" sz="1800" kern="1200" dirty="0" smtClean="0">
                <a:solidFill>
                  <a:srgbClr val="1B3A60"/>
                </a:solidFill>
                <a:latin typeface="+mn-lt"/>
                <a:ea typeface="+mn-ea"/>
                <a:cs typeface="+mn-cs"/>
              </a:defRPr>
            </a:lvl3pPr>
            <a:lvl4pPr>
              <a:buClr>
                <a:srgbClr val="C84D0A"/>
              </a:buClr>
              <a:defRPr lang="en-US" sz="1800" kern="1200" dirty="0" smtClean="0">
                <a:solidFill>
                  <a:srgbClr val="1B3A60"/>
                </a:solidFill>
                <a:latin typeface="+mn-lt"/>
                <a:ea typeface="+mn-ea"/>
                <a:cs typeface="+mn-cs"/>
              </a:defRPr>
            </a:lvl4pPr>
            <a:lvl5pPr>
              <a:buClr>
                <a:srgbClr val="C84D0A"/>
              </a:buClr>
              <a:defRPr lang="en-US" sz="1800" kern="1200" dirty="0">
                <a:solidFill>
                  <a:srgbClr val="1B3A60"/>
                </a:solidFill>
                <a:latin typeface="+mn-lt"/>
                <a:ea typeface="+mn-ea"/>
                <a:cs typeface="+mn-cs"/>
              </a:defRPr>
            </a:lvl5pPr>
          </a:lstStyle>
          <a:p>
            <a:pPr lvl="0"/>
            <a:r>
              <a:rPr lang="en-US" dirty="0"/>
              <a:t>Click to edit Master text styles</a:t>
            </a:r>
          </a:p>
          <a:p>
            <a:pPr lvl="1"/>
            <a:r>
              <a:rPr lang="en-US" dirty="0"/>
              <a:t>Second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59" r:id="rId4"/>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www.cies.org/project-statement-core-fulbright-scholar-program" TargetMode="External"/><Relationship Id="rId13" Type="http://schemas.openxmlformats.org/officeDocument/2006/relationships/image" Target="../media/image22.jpeg"/><Relationship Id="rId3" Type="http://schemas.openxmlformats.org/officeDocument/2006/relationships/hyperlink" Target="http://www.cies.org/" TargetMode="External"/><Relationship Id="rId7" Type="http://schemas.openxmlformats.org/officeDocument/2006/relationships/hyperlink" Target="http://www.cies.org/application-guidelines" TargetMode="External"/><Relationship Id="rId12" Type="http://schemas.openxmlformats.org/officeDocument/2006/relationships/hyperlink" Target="http://www.cies2.or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www.cies.org/sites/default/files/documents/application-instructions.pdf" TargetMode="External"/><Relationship Id="rId11" Type="http://schemas.openxmlformats.org/officeDocument/2006/relationships/hyperlink" Target="http://www.cies.org/blog-posts" TargetMode="External"/><Relationship Id="rId5" Type="http://schemas.openxmlformats.org/officeDocument/2006/relationships/hyperlink" Target="http://www.cies.org/application-login" TargetMode="External"/><Relationship Id="rId10" Type="http://schemas.openxmlformats.org/officeDocument/2006/relationships/hyperlink" Target="http://www.cies.org/event-type/webinar-schedule" TargetMode="External"/><Relationship Id="rId4" Type="http://schemas.openxmlformats.org/officeDocument/2006/relationships/hyperlink" Target="http://awards.cies.org/" TargetMode="External"/><Relationship Id="rId9" Type="http://schemas.openxmlformats.org/officeDocument/2006/relationships/hyperlink" Target="http://www.cies.org/project-statement-sample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cies.org/letters-invitation-developing-contacts-abroad" TargetMode="External"/><Relationship Id="rId2" Type="http://schemas.openxmlformats.org/officeDocument/2006/relationships/hyperlink" Target="http://www.cies.org/fulbright-scholars"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cies.org/fulbright-scholar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hyperlink" Target="mailto:olf@iie.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cies.org/program/fulbright-arctic-initiative" TargetMode="External"/><Relationship Id="rId7" Type="http://schemas.openxmlformats.org/officeDocument/2006/relationships/hyperlink" Target="http://www2.ed.gov/programs/iegpsddrap/index.html"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www.fulbrightteacherexchange.org/" TargetMode="External"/><Relationship Id="rId5" Type="http://schemas.openxmlformats.org/officeDocument/2006/relationships/hyperlink" Target="http://us.fulbrightonline.org/" TargetMode="External"/><Relationship Id="rId4" Type="http://schemas.openxmlformats.org/officeDocument/2006/relationships/hyperlink" Target="http://www.cies.org/program/fulbright-specialist-program"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www.cies2.org/s/1064/index.aspx" TargetMode="External"/><Relationship Id="rId7"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hyperlink" Target="https://www.cies.org/connect-with-fulbright" TargetMode="External"/><Relationship Id="rId4" Type="http://schemas.openxmlformats.org/officeDocument/2006/relationships/hyperlink" Target="http://www.cies.org/" TargetMode="Externa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ca.state.gov/files/bureau/chapter_600_-_3_-_2016_0.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9"/>
          <p:cNvSpPr>
            <a:spLocks noChangeArrowheads="1"/>
          </p:cNvSpPr>
          <p:nvPr/>
        </p:nvSpPr>
        <p:spPr bwMode="auto">
          <a:xfrm>
            <a:off x="-152400" y="-76200"/>
            <a:ext cx="9372600" cy="7086600"/>
          </a:xfrm>
          <a:prstGeom prst="rect">
            <a:avLst/>
          </a:prstGeom>
          <a:solidFill>
            <a:srgbClr val="0033A0"/>
          </a:solidFill>
          <a:ln w="9525">
            <a:solidFill>
              <a:schemeClr val="tx1"/>
            </a:solidFill>
            <a:miter lim="800000"/>
            <a:headEnd/>
            <a:tailEnd/>
          </a:ln>
        </p:spPr>
        <p:txBody>
          <a:bodyPr wrap="none" anchor="ctr"/>
          <a:lstStyle/>
          <a:p>
            <a:endParaRPr lang="en-US">
              <a:latin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8200" y="723900"/>
            <a:ext cx="7543800" cy="58293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381000"/>
            <a:ext cx="7772400" cy="486924"/>
          </a:xfrm>
        </p:spPr>
        <p:txBody>
          <a:bodyPr/>
          <a:lstStyle/>
          <a:p>
            <a:r>
              <a:rPr lang="en-US" dirty="0"/>
              <a:t>Fulbright Program Process</a:t>
            </a:r>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47095152"/>
              </p:ext>
            </p:extLst>
          </p:nvPr>
        </p:nvGraphicFramePr>
        <p:xfrm>
          <a:off x="76200" y="1257300"/>
          <a:ext cx="8991600" cy="453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quarter" idx="13"/>
          </p:nvPr>
        </p:nvSpPr>
        <p:spPr>
          <a:xfrm>
            <a:off x="6400800" y="76200"/>
            <a:ext cx="2743200" cy="381000"/>
          </a:xfrm>
        </p:spPr>
        <p:txBody>
          <a:bodyPr/>
          <a:lstStyle/>
          <a:p>
            <a:r>
              <a:rPr lang="en-US" dirty="0"/>
              <a:t>U.S. SCHOLAR PROGRAM</a:t>
            </a:r>
          </a:p>
        </p:txBody>
      </p:sp>
      <p:sp>
        <p:nvSpPr>
          <p:cNvPr id="6" name="Oval 5"/>
          <p:cNvSpPr/>
          <p:nvPr/>
        </p:nvSpPr>
        <p:spPr>
          <a:xfrm>
            <a:off x="685800" y="2133600"/>
            <a:ext cx="762000" cy="762000"/>
          </a:xfrm>
          <a:prstGeom prst="ellipse">
            <a:avLst/>
          </a:prstGeom>
          <a:ln>
            <a:solidFill>
              <a:srgbClr val="C84D0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48436" y="2252990"/>
            <a:ext cx="436728" cy="523220"/>
          </a:xfrm>
          <a:prstGeom prst="rect">
            <a:avLst/>
          </a:prstGeom>
          <a:noFill/>
        </p:spPr>
        <p:txBody>
          <a:bodyPr wrap="square" rtlCol="0">
            <a:spAutoFit/>
          </a:bodyPr>
          <a:lstStyle/>
          <a:p>
            <a:pPr algn="ctr"/>
            <a:r>
              <a:rPr lang="en-US" sz="2800" b="1" dirty="0">
                <a:solidFill>
                  <a:srgbClr val="C84D0A"/>
                </a:solidFill>
                <a:latin typeface="+mn-lt"/>
              </a:rPr>
              <a:t>1</a:t>
            </a:r>
            <a:endParaRPr lang="en-US" b="1" dirty="0">
              <a:solidFill>
                <a:srgbClr val="C84D0A"/>
              </a:solidFill>
              <a:latin typeface="+mn-lt"/>
            </a:endParaRPr>
          </a:p>
        </p:txBody>
      </p:sp>
      <p:sp>
        <p:nvSpPr>
          <p:cNvPr id="8" name="Oval 7"/>
          <p:cNvSpPr/>
          <p:nvPr/>
        </p:nvSpPr>
        <p:spPr>
          <a:xfrm>
            <a:off x="2819400" y="2133600"/>
            <a:ext cx="762000" cy="762000"/>
          </a:xfrm>
          <a:prstGeom prst="ellipse">
            <a:avLst/>
          </a:prstGeom>
          <a:ln>
            <a:solidFill>
              <a:srgbClr val="C84D0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2982036" y="2252990"/>
            <a:ext cx="436728" cy="523220"/>
          </a:xfrm>
          <a:prstGeom prst="rect">
            <a:avLst/>
          </a:prstGeom>
          <a:noFill/>
        </p:spPr>
        <p:txBody>
          <a:bodyPr wrap="square" rtlCol="0">
            <a:spAutoFit/>
          </a:bodyPr>
          <a:lstStyle/>
          <a:p>
            <a:pPr algn="ctr"/>
            <a:r>
              <a:rPr lang="en-US" sz="2800" b="1" dirty="0">
                <a:solidFill>
                  <a:srgbClr val="C84D0A"/>
                </a:solidFill>
                <a:latin typeface="+mn-lt"/>
              </a:rPr>
              <a:t>2</a:t>
            </a:r>
            <a:endParaRPr lang="en-US" b="1" dirty="0">
              <a:solidFill>
                <a:srgbClr val="C84D0A"/>
              </a:solidFill>
              <a:latin typeface="+mn-lt"/>
            </a:endParaRPr>
          </a:p>
        </p:txBody>
      </p:sp>
      <p:sp>
        <p:nvSpPr>
          <p:cNvPr id="10" name="Oval 9"/>
          <p:cNvSpPr/>
          <p:nvPr/>
        </p:nvSpPr>
        <p:spPr>
          <a:xfrm>
            <a:off x="4419600" y="2138149"/>
            <a:ext cx="762000" cy="762000"/>
          </a:xfrm>
          <a:prstGeom prst="ellipse">
            <a:avLst/>
          </a:prstGeom>
          <a:ln>
            <a:solidFill>
              <a:srgbClr val="C84D0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p:cNvSpPr txBox="1"/>
          <p:nvPr/>
        </p:nvSpPr>
        <p:spPr>
          <a:xfrm>
            <a:off x="4592472" y="2257539"/>
            <a:ext cx="436728" cy="523220"/>
          </a:xfrm>
          <a:prstGeom prst="rect">
            <a:avLst/>
          </a:prstGeom>
          <a:noFill/>
        </p:spPr>
        <p:txBody>
          <a:bodyPr wrap="square" rtlCol="0">
            <a:spAutoFit/>
          </a:bodyPr>
          <a:lstStyle/>
          <a:p>
            <a:pPr algn="ctr"/>
            <a:r>
              <a:rPr lang="en-US" sz="2800" b="1" dirty="0">
                <a:solidFill>
                  <a:srgbClr val="C84D0A"/>
                </a:solidFill>
                <a:latin typeface="+mn-lt"/>
              </a:rPr>
              <a:t>3</a:t>
            </a:r>
            <a:endParaRPr lang="en-US" b="1" dirty="0">
              <a:solidFill>
                <a:srgbClr val="C84D0A"/>
              </a:solidFill>
              <a:latin typeface="+mn-lt"/>
            </a:endParaRPr>
          </a:p>
        </p:txBody>
      </p:sp>
      <p:sp>
        <p:nvSpPr>
          <p:cNvPr id="12" name="Oval 11"/>
          <p:cNvSpPr/>
          <p:nvPr/>
        </p:nvSpPr>
        <p:spPr>
          <a:xfrm>
            <a:off x="6172200" y="2133600"/>
            <a:ext cx="762000" cy="762000"/>
          </a:xfrm>
          <a:prstGeom prst="ellipse">
            <a:avLst/>
          </a:prstGeom>
          <a:ln>
            <a:solidFill>
              <a:srgbClr val="C84D0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a:off x="6334836" y="2252990"/>
            <a:ext cx="436728" cy="523220"/>
          </a:xfrm>
          <a:prstGeom prst="rect">
            <a:avLst/>
          </a:prstGeom>
          <a:noFill/>
        </p:spPr>
        <p:txBody>
          <a:bodyPr wrap="square" rtlCol="0">
            <a:spAutoFit/>
          </a:bodyPr>
          <a:lstStyle/>
          <a:p>
            <a:pPr algn="ctr"/>
            <a:r>
              <a:rPr lang="en-US" sz="2800" b="1" dirty="0">
                <a:solidFill>
                  <a:srgbClr val="C84D0A"/>
                </a:solidFill>
                <a:latin typeface="+mn-lt"/>
              </a:rPr>
              <a:t>4</a:t>
            </a:r>
            <a:endParaRPr lang="en-US" b="1" dirty="0">
              <a:solidFill>
                <a:srgbClr val="C84D0A"/>
              </a:solidFill>
              <a:latin typeface="+mn-lt"/>
            </a:endParaRPr>
          </a:p>
        </p:txBody>
      </p:sp>
      <p:sp>
        <p:nvSpPr>
          <p:cNvPr id="14" name="Oval 13"/>
          <p:cNvSpPr/>
          <p:nvPr/>
        </p:nvSpPr>
        <p:spPr>
          <a:xfrm>
            <a:off x="7620000" y="2133600"/>
            <a:ext cx="762000" cy="762000"/>
          </a:xfrm>
          <a:prstGeom prst="ellipse">
            <a:avLst/>
          </a:prstGeom>
          <a:ln>
            <a:solidFill>
              <a:srgbClr val="C84D0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TextBox 14"/>
          <p:cNvSpPr txBox="1"/>
          <p:nvPr/>
        </p:nvSpPr>
        <p:spPr>
          <a:xfrm>
            <a:off x="7782636" y="2252990"/>
            <a:ext cx="436728" cy="523220"/>
          </a:xfrm>
          <a:prstGeom prst="rect">
            <a:avLst/>
          </a:prstGeom>
          <a:noFill/>
        </p:spPr>
        <p:txBody>
          <a:bodyPr wrap="square" rtlCol="0">
            <a:spAutoFit/>
          </a:bodyPr>
          <a:lstStyle/>
          <a:p>
            <a:pPr algn="ctr"/>
            <a:r>
              <a:rPr lang="en-US" sz="2800" b="1" dirty="0">
                <a:solidFill>
                  <a:srgbClr val="C84D0A"/>
                </a:solidFill>
                <a:latin typeface="+mn-lt"/>
              </a:rPr>
              <a:t>5</a:t>
            </a:r>
            <a:endParaRPr lang="en-US" b="1" dirty="0">
              <a:solidFill>
                <a:srgbClr val="C84D0A"/>
              </a:solidFill>
              <a:latin typeface="+mn-lt"/>
            </a:endParaRPr>
          </a:p>
        </p:txBody>
      </p:sp>
      <p:pic>
        <p:nvPicPr>
          <p:cNvPr id="18" name="Picture 1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45265" y="3351470"/>
            <a:ext cx="740391" cy="417071"/>
          </a:xfrm>
          <a:prstGeom prst="rect">
            <a:avLst/>
          </a:prstGeom>
        </p:spPr>
      </p:pic>
    </p:spTree>
    <p:extLst>
      <p:ext uri="{BB962C8B-B14F-4D97-AF65-F5344CB8AC3E}">
        <p14:creationId xmlns:p14="http://schemas.microsoft.com/office/powerpoint/2010/main" val="1681663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381000"/>
            <a:ext cx="7924800" cy="486924"/>
          </a:xfrm>
        </p:spPr>
        <p:txBody>
          <a:bodyPr/>
          <a:lstStyle/>
          <a:p>
            <a:r>
              <a:rPr lang="en-US" dirty="0"/>
              <a:t>Selecting the Right Award</a:t>
            </a:r>
          </a:p>
        </p:txBody>
      </p:sp>
      <p:sp>
        <p:nvSpPr>
          <p:cNvPr id="4" name="Text Placeholder 3"/>
          <p:cNvSpPr>
            <a:spLocks noGrp="1"/>
          </p:cNvSpPr>
          <p:nvPr>
            <p:ph type="body" sz="quarter" idx="13"/>
          </p:nvPr>
        </p:nvSpPr>
        <p:spPr>
          <a:xfrm>
            <a:off x="6400800" y="76200"/>
            <a:ext cx="2743200" cy="381000"/>
          </a:xfrm>
        </p:spPr>
        <p:txBody>
          <a:bodyPr/>
          <a:lstStyle/>
          <a:p>
            <a:r>
              <a:rPr lang="en-US" dirty="0"/>
              <a:t>U.S. SCHOLAR PROGRAM</a:t>
            </a:r>
          </a:p>
        </p:txBody>
      </p:sp>
      <p:sp>
        <p:nvSpPr>
          <p:cNvPr id="3" name="Content Placeholder 2"/>
          <p:cNvSpPr>
            <a:spLocks noGrp="1"/>
          </p:cNvSpPr>
          <p:nvPr>
            <p:ph sz="quarter" idx="11"/>
          </p:nvPr>
        </p:nvSpPr>
        <p:spPr>
          <a:xfrm>
            <a:off x="381000" y="1257300"/>
            <a:ext cx="8305800" cy="4660899"/>
          </a:xfrm>
        </p:spPr>
        <p:txBody>
          <a:bodyPr/>
          <a:lstStyle/>
          <a:p>
            <a:pPr lvl="0">
              <a:spcBef>
                <a:spcPts val="2000"/>
              </a:spcBef>
            </a:pPr>
            <a:r>
              <a:rPr lang="en-US" sz="2400" dirty="0">
                <a:latin typeface="Open Sans" pitchFamily="34" charset="0"/>
                <a:ea typeface="Open Sans" pitchFamily="34" charset="0"/>
                <a:cs typeface="Open Sans" pitchFamily="34" charset="0"/>
              </a:rPr>
              <a:t>Match your expertise, experience and proposal to the award description</a:t>
            </a:r>
          </a:p>
          <a:p>
            <a:pPr>
              <a:spcBef>
                <a:spcPts val="2000"/>
              </a:spcBef>
            </a:pPr>
            <a:r>
              <a:rPr lang="en-US" sz="2400" dirty="0"/>
              <a:t>Regional experience and language ability</a:t>
            </a:r>
          </a:p>
          <a:p>
            <a:pPr>
              <a:spcBef>
                <a:spcPts val="2000"/>
              </a:spcBef>
            </a:pPr>
            <a:r>
              <a:rPr lang="en-US" sz="2400" dirty="0"/>
              <a:t>Discipline preferences listed in the award</a:t>
            </a:r>
          </a:p>
          <a:p>
            <a:pPr>
              <a:spcBef>
                <a:spcPts val="2000"/>
              </a:spcBef>
            </a:pPr>
            <a:r>
              <a:rPr lang="en-US" sz="2400" dirty="0">
                <a:latin typeface="Open Sans" pitchFamily="34" charset="0"/>
                <a:ea typeface="Open Sans" pitchFamily="34" charset="0"/>
                <a:cs typeface="Open Sans" pitchFamily="34" charset="0"/>
              </a:rPr>
              <a:t>Relevance of the project to the country; why will host country benefit from your project?</a:t>
            </a:r>
            <a:endParaRPr lang="en-US" sz="2400" dirty="0"/>
          </a:p>
          <a:p>
            <a:pPr>
              <a:spcBef>
                <a:spcPts val="2000"/>
              </a:spcBef>
            </a:pPr>
            <a:r>
              <a:rPr lang="en-US" sz="2400" dirty="0"/>
              <a:t>Career level - early career, postdoctoral, mid-level, Distinguished Chair</a:t>
            </a:r>
          </a:p>
        </p:txBody>
      </p:sp>
    </p:spTree>
    <p:extLst>
      <p:ext uri="{BB962C8B-B14F-4D97-AF65-F5344CB8AC3E}">
        <p14:creationId xmlns:p14="http://schemas.microsoft.com/office/powerpoint/2010/main" val="2271240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 Fulbright that Works for You</a:t>
            </a:r>
          </a:p>
        </p:txBody>
      </p:sp>
      <p:sp>
        <p:nvSpPr>
          <p:cNvPr id="4" name="Text Placeholder 3"/>
          <p:cNvSpPr>
            <a:spLocks noGrp="1"/>
          </p:cNvSpPr>
          <p:nvPr>
            <p:ph type="body" sz="quarter" idx="13"/>
          </p:nvPr>
        </p:nvSpPr>
        <p:spPr>
          <a:xfrm>
            <a:off x="6477000" y="84576"/>
            <a:ext cx="2667000" cy="372624"/>
          </a:xfrm>
        </p:spPr>
        <p:txBody>
          <a:bodyPr/>
          <a:lstStyle/>
          <a:p>
            <a:r>
              <a:rPr lang="en-US" dirty="0"/>
              <a:t>U.S. SCHOLAR PROGRAM</a:t>
            </a:r>
          </a:p>
        </p:txBody>
      </p:sp>
      <p:sp>
        <p:nvSpPr>
          <p:cNvPr id="3" name="Content Placeholder 2"/>
          <p:cNvSpPr>
            <a:spLocks noGrp="1"/>
          </p:cNvSpPr>
          <p:nvPr>
            <p:ph sz="quarter" idx="11"/>
          </p:nvPr>
        </p:nvSpPr>
        <p:spPr>
          <a:xfrm>
            <a:off x="304800" y="1242709"/>
            <a:ext cx="8610600" cy="4660899"/>
          </a:xfrm>
        </p:spPr>
        <p:txBody>
          <a:bodyPr/>
          <a:lstStyle/>
          <a:p>
            <a:pPr>
              <a:spcBef>
                <a:spcPts val="1200"/>
              </a:spcBef>
            </a:pPr>
            <a:r>
              <a:rPr lang="en-US" sz="2000" dirty="0"/>
              <a:t>Flex option</a:t>
            </a:r>
          </a:p>
          <a:p>
            <a:pPr lvl="1">
              <a:spcBef>
                <a:spcPts val="600"/>
              </a:spcBef>
            </a:pPr>
            <a:r>
              <a:rPr lang="en-US" dirty="0"/>
              <a:t>Available in approximately 63 countries and 2 world areas</a:t>
            </a:r>
          </a:p>
          <a:p>
            <a:pPr lvl="1">
              <a:spcBef>
                <a:spcPts val="600"/>
              </a:spcBef>
            </a:pPr>
            <a:r>
              <a:rPr lang="en-US" dirty="0"/>
              <a:t>Allows multiple visits over two years</a:t>
            </a:r>
          </a:p>
          <a:p>
            <a:pPr>
              <a:spcBef>
                <a:spcPts val="1200"/>
              </a:spcBef>
            </a:pPr>
            <a:r>
              <a:rPr lang="en-US" dirty="0"/>
              <a:t>Awards throughout your career</a:t>
            </a:r>
            <a:r>
              <a:rPr lang="en-US" sz="2200" dirty="0"/>
              <a:t>:</a:t>
            </a:r>
          </a:p>
          <a:p>
            <a:pPr lvl="1">
              <a:spcBef>
                <a:spcPts val="600"/>
              </a:spcBef>
            </a:pPr>
            <a:r>
              <a:rPr lang="en-US" sz="2000" dirty="0"/>
              <a:t>Postdoctoral awards</a:t>
            </a:r>
          </a:p>
          <a:p>
            <a:pPr lvl="1">
              <a:spcBef>
                <a:spcPts val="600"/>
              </a:spcBef>
            </a:pPr>
            <a:r>
              <a:rPr lang="en-US" sz="2000" dirty="0"/>
              <a:t>Early Career </a:t>
            </a:r>
          </a:p>
          <a:p>
            <a:pPr lvl="1">
              <a:spcBef>
                <a:spcPts val="600"/>
              </a:spcBef>
            </a:pPr>
            <a:r>
              <a:rPr lang="en-US" sz="2000" dirty="0"/>
              <a:t>Distinguished Chair </a:t>
            </a:r>
            <a:endParaRPr lang="en-US" dirty="0"/>
          </a:p>
          <a:p>
            <a:pPr>
              <a:spcBef>
                <a:spcPts val="1200"/>
              </a:spcBef>
            </a:pPr>
            <a:r>
              <a:rPr lang="en-US" dirty="0"/>
              <a:t>Multi-country awards</a:t>
            </a:r>
          </a:p>
          <a:p>
            <a:pPr>
              <a:spcBef>
                <a:spcPts val="1200"/>
              </a:spcBef>
            </a:pPr>
            <a:r>
              <a:rPr lang="en-US" dirty="0"/>
              <a:t>Global Scholar Award</a:t>
            </a:r>
          </a:p>
          <a:p>
            <a:pPr>
              <a:spcBef>
                <a:spcPts val="1200"/>
              </a:spcBef>
            </a:pPr>
            <a:r>
              <a:rPr lang="en-US" dirty="0"/>
              <a:t>Home university affiliation is not required. Applications from artists and professionals, independent and emeriti scholars are welcomed!</a:t>
            </a:r>
          </a:p>
          <a:p>
            <a:endParaRPr lang="en-US"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14522" y="2362200"/>
            <a:ext cx="4000878"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28190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381000"/>
            <a:ext cx="7924800" cy="486924"/>
          </a:xfrm>
        </p:spPr>
        <p:txBody>
          <a:bodyPr/>
          <a:lstStyle/>
          <a:p>
            <a:r>
              <a:rPr lang="en-US" dirty="0"/>
              <a:t>Application Resources</a:t>
            </a:r>
          </a:p>
        </p:txBody>
      </p:sp>
      <p:sp>
        <p:nvSpPr>
          <p:cNvPr id="4" name="Text Placeholder 3"/>
          <p:cNvSpPr>
            <a:spLocks noGrp="1"/>
          </p:cNvSpPr>
          <p:nvPr>
            <p:ph type="body" sz="quarter" idx="13"/>
          </p:nvPr>
        </p:nvSpPr>
        <p:spPr>
          <a:xfrm>
            <a:off x="6400800" y="76200"/>
            <a:ext cx="2743200" cy="381000"/>
          </a:xfrm>
        </p:spPr>
        <p:txBody>
          <a:bodyPr/>
          <a:lstStyle/>
          <a:p>
            <a:r>
              <a:rPr lang="en-US" dirty="0"/>
              <a:t>U.S. SCHOLAR PROGRAM</a:t>
            </a:r>
          </a:p>
        </p:txBody>
      </p:sp>
      <p:sp>
        <p:nvSpPr>
          <p:cNvPr id="3" name="Content Placeholder 2"/>
          <p:cNvSpPr>
            <a:spLocks noGrp="1"/>
          </p:cNvSpPr>
          <p:nvPr>
            <p:ph sz="quarter" idx="11"/>
          </p:nvPr>
        </p:nvSpPr>
        <p:spPr>
          <a:xfrm>
            <a:off x="228600" y="1219200"/>
            <a:ext cx="7620000" cy="4800600"/>
          </a:xfrm>
        </p:spPr>
        <p:txBody>
          <a:bodyPr/>
          <a:lstStyle/>
          <a:p>
            <a:pPr>
              <a:spcBef>
                <a:spcPts val="2400"/>
              </a:spcBef>
            </a:pPr>
            <a:r>
              <a:rPr lang="en-US" sz="1800" dirty="0">
                <a:solidFill>
                  <a:srgbClr val="1B5187"/>
                </a:solidFill>
                <a:hlinkClick r:id="rId3"/>
              </a:rPr>
              <a:t>Fulbright Scholar Program website</a:t>
            </a:r>
            <a:r>
              <a:rPr lang="en-US" sz="1800" dirty="0"/>
              <a:t> and </a:t>
            </a:r>
            <a:r>
              <a:rPr lang="en-US" sz="1800" dirty="0">
                <a:hlinkClick r:id="rId4"/>
              </a:rPr>
              <a:t>Catalog of Awards </a:t>
            </a:r>
            <a:r>
              <a:rPr lang="en-US" sz="1800" dirty="0"/>
              <a:t> </a:t>
            </a:r>
          </a:p>
          <a:p>
            <a:pPr>
              <a:spcBef>
                <a:spcPts val="1200"/>
              </a:spcBef>
            </a:pPr>
            <a:r>
              <a:rPr lang="en-US" sz="1800" b="1" dirty="0"/>
              <a:t>Apply</a:t>
            </a:r>
          </a:p>
          <a:p>
            <a:pPr lvl="1">
              <a:spcBef>
                <a:spcPts val="1200"/>
              </a:spcBef>
            </a:pPr>
            <a:r>
              <a:rPr lang="en-US" dirty="0">
                <a:solidFill>
                  <a:srgbClr val="1B5187"/>
                </a:solidFill>
                <a:hlinkClick r:id="rId5"/>
              </a:rPr>
              <a:t>Application</a:t>
            </a:r>
            <a:r>
              <a:rPr lang="en-US" dirty="0">
                <a:solidFill>
                  <a:srgbClr val="1B5187"/>
                </a:solidFill>
              </a:rPr>
              <a:t> and </a:t>
            </a:r>
            <a:br>
              <a:rPr lang="en-US" dirty="0">
                <a:solidFill>
                  <a:srgbClr val="1B5187"/>
                </a:solidFill>
              </a:rPr>
            </a:br>
            <a:r>
              <a:rPr lang="en-US" dirty="0">
                <a:solidFill>
                  <a:srgbClr val="1B5187"/>
                </a:solidFill>
                <a:hlinkClick r:id="rId6"/>
              </a:rPr>
              <a:t>Application Instructions</a:t>
            </a:r>
            <a:endParaRPr lang="en-US" dirty="0"/>
          </a:p>
          <a:p>
            <a:pPr lvl="1">
              <a:spcBef>
                <a:spcPts val="1200"/>
              </a:spcBef>
            </a:pPr>
            <a:r>
              <a:rPr lang="en-US" dirty="0">
                <a:solidFill>
                  <a:srgbClr val="1B5187"/>
                </a:solidFill>
                <a:hlinkClick r:id="rId7"/>
              </a:rPr>
              <a:t>Application Guidelines</a:t>
            </a:r>
            <a:r>
              <a:rPr lang="en-US" dirty="0">
                <a:solidFill>
                  <a:srgbClr val="1B5187"/>
                </a:solidFill>
              </a:rPr>
              <a:t>, </a:t>
            </a:r>
            <a:br>
              <a:rPr lang="en-US" dirty="0">
                <a:solidFill>
                  <a:srgbClr val="1B5187"/>
                </a:solidFill>
              </a:rPr>
            </a:br>
            <a:r>
              <a:rPr lang="en-US" dirty="0">
                <a:solidFill>
                  <a:srgbClr val="1B5187"/>
                </a:solidFill>
                <a:hlinkClick r:id="rId8"/>
              </a:rPr>
              <a:t>Project Statement Guidance</a:t>
            </a:r>
            <a:r>
              <a:rPr lang="en-US" dirty="0">
                <a:solidFill>
                  <a:srgbClr val="1B5187"/>
                </a:solidFill>
              </a:rPr>
              <a:t> </a:t>
            </a:r>
            <a:br>
              <a:rPr lang="en-US" dirty="0">
                <a:solidFill>
                  <a:srgbClr val="1B5187"/>
                </a:solidFill>
              </a:rPr>
            </a:br>
            <a:r>
              <a:rPr lang="en-US" dirty="0">
                <a:solidFill>
                  <a:srgbClr val="1B5187"/>
                </a:solidFill>
              </a:rPr>
              <a:t>and </a:t>
            </a:r>
            <a:r>
              <a:rPr lang="en-US" dirty="0">
                <a:solidFill>
                  <a:srgbClr val="1B5187"/>
                </a:solidFill>
                <a:hlinkClick r:id="rId9"/>
              </a:rPr>
              <a:t>Samples</a:t>
            </a:r>
            <a:endParaRPr lang="en-US" dirty="0">
              <a:solidFill>
                <a:srgbClr val="1B5187"/>
              </a:solidFill>
            </a:endParaRPr>
          </a:p>
          <a:p>
            <a:pPr>
              <a:spcBef>
                <a:spcPts val="1200"/>
              </a:spcBef>
            </a:pPr>
            <a:r>
              <a:rPr lang="en-US" sz="1800" b="1" dirty="0"/>
              <a:t>Learn</a:t>
            </a:r>
          </a:p>
          <a:p>
            <a:pPr lvl="1">
              <a:spcBef>
                <a:spcPts val="1200"/>
              </a:spcBef>
            </a:pPr>
            <a:r>
              <a:rPr lang="en-US" dirty="0">
                <a:hlinkClick r:id="rId10"/>
              </a:rPr>
              <a:t>Webinars</a:t>
            </a:r>
            <a:endParaRPr lang="en-US" dirty="0"/>
          </a:p>
          <a:p>
            <a:pPr lvl="1">
              <a:spcBef>
                <a:spcPts val="1200"/>
              </a:spcBef>
            </a:pPr>
            <a:r>
              <a:rPr lang="en-US" sz="1800" dirty="0">
                <a:solidFill>
                  <a:srgbClr val="1B5187"/>
                </a:solidFill>
              </a:rPr>
              <a:t>The Fulbright Scholar </a:t>
            </a:r>
            <a:r>
              <a:rPr lang="en-US" sz="1800" dirty="0">
                <a:hlinkClick r:id="rId11"/>
              </a:rPr>
              <a:t>Blog</a:t>
            </a:r>
            <a:endParaRPr lang="en-US" sz="1800" dirty="0"/>
          </a:p>
          <a:p>
            <a:pPr>
              <a:spcBef>
                <a:spcPts val="1200"/>
              </a:spcBef>
            </a:pPr>
            <a:r>
              <a:rPr lang="en-US" sz="1800" b="1" dirty="0"/>
              <a:t>Connect</a:t>
            </a:r>
            <a:endParaRPr lang="en-US" sz="1800" b="1" dirty="0">
              <a:hlinkClick r:id="rId12"/>
            </a:endParaRPr>
          </a:p>
          <a:p>
            <a:pPr lvl="1">
              <a:spcBef>
                <a:spcPts val="1200"/>
              </a:spcBef>
            </a:pPr>
            <a:r>
              <a:rPr lang="en-US" sz="1600" dirty="0" err="1">
                <a:hlinkClick r:id="rId12"/>
              </a:rPr>
              <a:t>MyFulbright</a:t>
            </a:r>
            <a:endParaRPr lang="en-US" sz="1600" dirty="0">
              <a:solidFill>
                <a:srgbClr val="1B5187"/>
              </a:solidFill>
            </a:endParaRPr>
          </a:p>
        </p:txBody>
      </p:sp>
      <p:pic>
        <p:nvPicPr>
          <p:cNvPr id="5" name="Picture 4"/>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4724400" y="1909115"/>
            <a:ext cx="4267200" cy="29676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22641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381000"/>
            <a:ext cx="7924800" cy="486924"/>
          </a:xfrm>
        </p:spPr>
        <p:txBody>
          <a:bodyPr/>
          <a:lstStyle/>
          <a:p>
            <a:r>
              <a:rPr lang="en-US" dirty="0"/>
              <a:t>Application Components</a:t>
            </a:r>
          </a:p>
        </p:txBody>
      </p:sp>
      <p:sp>
        <p:nvSpPr>
          <p:cNvPr id="4" name="Text Placeholder 3"/>
          <p:cNvSpPr>
            <a:spLocks noGrp="1"/>
          </p:cNvSpPr>
          <p:nvPr>
            <p:ph type="body" sz="quarter" idx="13"/>
          </p:nvPr>
        </p:nvSpPr>
        <p:spPr>
          <a:xfrm>
            <a:off x="6400800" y="76200"/>
            <a:ext cx="2743200" cy="381000"/>
          </a:xfrm>
        </p:spPr>
        <p:txBody>
          <a:bodyPr/>
          <a:lstStyle/>
          <a:p>
            <a:r>
              <a:rPr lang="en-US" dirty="0"/>
              <a:t>U.S. SCHOLAR PROGRAM</a:t>
            </a:r>
          </a:p>
        </p:txBody>
      </p:sp>
      <p:sp>
        <p:nvSpPr>
          <p:cNvPr id="3" name="Content Placeholder 2"/>
          <p:cNvSpPr>
            <a:spLocks noGrp="1"/>
          </p:cNvSpPr>
          <p:nvPr>
            <p:ph sz="quarter" idx="11"/>
          </p:nvPr>
        </p:nvSpPr>
        <p:spPr>
          <a:xfrm>
            <a:off x="381000" y="1198125"/>
            <a:ext cx="8763000" cy="4745475"/>
          </a:xfrm>
        </p:spPr>
        <p:txBody>
          <a:bodyPr/>
          <a:lstStyle/>
          <a:p>
            <a:pPr lvl="0">
              <a:spcBef>
                <a:spcPts val="1100"/>
              </a:spcBef>
            </a:pPr>
            <a:r>
              <a:rPr lang="en-US" dirty="0"/>
              <a:t>Application Form</a:t>
            </a:r>
          </a:p>
          <a:p>
            <a:pPr lvl="0">
              <a:spcBef>
                <a:spcPts val="1100"/>
              </a:spcBef>
            </a:pPr>
            <a:r>
              <a:rPr lang="en-US" dirty="0"/>
              <a:t>Project Statement</a:t>
            </a:r>
          </a:p>
          <a:p>
            <a:pPr lvl="0">
              <a:spcBef>
                <a:spcPts val="1100"/>
              </a:spcBef>
            </a:pPr>
            <a:r>
              <a:rPr lang="en-US" dirty="0"/>
              <a:t>Curriculum Vitae or Resume</a:t>
            </a:r>
          </a:p>
          <a:p>
            <a:pPr lvl="0">
              <a:spcBef>
                <a:spcPts val="1100"/>
              </a:spcBef>
            </a:pPr>
            <a:r>
              <a:rPr lang="en-US" dirty="0"/>
              <a:t>Letters of Reference</a:t>
            </a:r>
          </a:p>
          <a:p>
            <a:pPr lvl="0">
              <a:spcBef>
                <a:spcPts val="1100"/>
              </a:spcBef>
            </a:pPr>
            <a:r>
              <a:rPr lang="en-US" dirty="0"/>
              <a:t>Additional components, depending on award</a:t>
            </a:r>
          </a:p>
          <a:p>
            <a:pPr lvl="1">
              <a:spcBef>
                <a:spcPts val="1100"/>
              </a:spcBef>
            </a:pPr>
            <a:r>
              <a:rPr lang="en-US" sz="2000" dirty="0"/>
              <a:t>Course Outlines or Syllabi (for teaching awards)</a:t>
            </a:r>
          </a:p>
          <a:p>
            <a:pPr lvl="1">
              <a:spcBef>
                <a:spcPts val="1100"/>
              </a:spcBef>
            </a:pPr>
            <a:r>
              <a:rPr lang="en-US" sz="2000" dirty="0"/>
              <a:t>Select Bibliography (for research awards)</a:t>
            </a:r>
          </a:p>
          <a:p>
            <a:pPr lvl="1">
              <a:spcBef>
                <a:spcPts val="800"/>
              </a:spcBef>
            </a:pPr>
            <a:r>
              <a:rPr lang="en-US" sz="2000" dirty="0"/>
              <a:t>Language Proficiency Report</a:t>
            </a:r>
          </a:p>
          <a:p>
            <a:pPr lvl="1">
              <a:spcBef>
                <a:spcPts val="800"/>
              </a:spcBef>
            </a:pPr>
            <a:r>
              <a:rPr lang="en-US" sz="2000" dirty="0"/>
              <a:t>Letter of Invitation</a:t>
            </a:r>
          </a:p>
          <a:p>
            <a:pPr lvl="1">
              <a:spcBef>
                <a:spcPts val="800"/>
              </a:spcBef>
            </a:pPr>
            <a:r>
              <a:rPr lang="en-US" sz="2000" dirty="0"/>
              <a:t>Supplemental materials for applicants in the Arts, Architecture, Writing and Journalism</a:t>
            </a:r>
          </a:p>
          <a:p>
            <a:pPr marL="0" lvl="0" indent="0">
              <a:spcBef>
                <a:spcPts val="2000"/>
              </a:spcBef>
              <a:buNone/>
            </a:pPr>
            <a:endParaRPr lang="en-US" sz="2400" dirty="0"/>
          </a:p>
        </p:txBody>
      </p:sp>
    </p:spTree>
    <p:extLst>
      <p:ext uri="{BB962C8B-B14F-4D97-AF65-F5344CB8AC3E}">
        <p14:creationId xmlns:p14="http://schemas.microsoft.com/office/powerpoint/2010/main" val="242644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381000"/>
            <a:ext cx="7924800" cy="486924"/>
          </a:xfrm>
        </p:spPr>
        <p:txBody>
          <a:bodyPr/>
          <a:lstStyle/>
          <a:p>
            <a:r>
              <a:rPr lang="en-US" dirty="0"/>
              <a:t>Project Statement</a:t>
            </a:r>
          </a:p>
        </p:txBody>
      </p:sp>
      <p:sp>
        <p:nvSpPr>
          <p:cNvPr id="4" name="Text Placeholder 3"/>
          <p:cNvSpPr>
            <a:spLocks noGrp="1"/>
          </p:cNvSpPr>
          <p:nvPr>
            <p:ph type="body" sz="quarter" idx="13"/>
          </p:nvPr>
        </p:nvSpPr>
        <p:spPr>
          <a:xfrm>
            <a:off x="6400800" y="76200"/>
            <a:ext cx="2743200" cy="381000"/>
          </a:xfrm>
        </p:spPr>
        <p:txBody>
          <a:bodyPr/>
          <a:lstStyle/>
          <a:p>
            <a:r>
              <a:rPr lang="en-US" dirty="0"/>
              <a:t>U.S. SCHOLAR PROGRAM</a:t>
            </a:r>
          </a:p>
        </p:txBody>
      </p:sp>
      <p:sp>
        <p:nvSpPr>
          <p:cNvPr id="3" name="Content Placeholder 2"/>
          <p:cNvSpPr>
            <a:spLocks noGrp="1"/>
          </p:cNvSpPr>
          <p:nvPr>
            <p:ph sz="quarter" idx="11"/>
          </p:nvPr>
        </p:nvSpPr>
        <p:spPr>
          <a:xfrm>
            <a:off x="304800" y="1304049"/>
            <a:ext cx="5562600" cy="4715751"/>
          </a:xfrm>
        </p:spPr>
        <p:txBody>
          <a:bodyPr/>
          <a:lstStyle/>
          <a:p>
            <a:pPr lvl="0">
              <a:spcBef>
                <a:spcPts val="1200"/>
              </a:spcBef>
            </a:pPr>
            <a:r>
              <a:rPr lang="en-US" dirty="0">
                <a:latin typeface="+mj-lt"/>
              </a:rPr>
              <a:t>Your opportunity to lay out your proposed </a:t>
            </a:r>
            <a:r>
              <a:rPr lang="en-US" b="1" dirty="0">
                <a:latin typeface="+mj-lt"/>
              </a:rPr>
              <a:t>project specifics</a:t>
            </a:r>
            <a:r>
              <a:rPr lang="en-US" dirty="0">
                <a:latin typeface="+mj-lt"/>
              </a:rPr>
              <a:t> in as much detail as possible</a:t>
            </a:r>
          </a:p>
          <a:p>
            <a:pPr>
              <a:spcBef>
                <a:spcPts val="1200"/>
              </a:spcBef>
            </a:pPr>
            <a:r>
              <a:rPr lang="en-US" dirty="0">
                <a:latin typeface="+mj-lt"/>
              </a:rPr>
              <a:t>Why Fulbright and why this country/institution/organizations?</a:t>
            </a:r>
          </a:p>
          <a:p>
            <a:pPr>
              <a:spcBef>
                <a:spcPts val="1200"/>
              </a:spcBef>
            </a:pPr>
            <a:r>
              <a:rPr lang="en-US" dirty="0">
                <a:latin typeface="+mj-lt"/>
                <a:ea typeface="Open Sans" pitchFamily="34" charset="0"/>
                <a:cs typeface="Open Sans" pitchFamily="34" charset="0"/>
              </a:rPr>
              <a:t>Focus on what you plan to </a:t>
            </a:r>
            <a:r>
              <a:rPr lang="en-US" b="1" dirty="0">
                <a:latin typeface="+mj-lt"/>
                <a:ea typeface="Open Sans" pitchFamily="34" charset="0"/>
                <a:cs typeface="Open Sans" pitchFamily="34" charset="0"/>
              </a:rPr>
              <a:t>do</a:t>
            </a:r>
            <a:r>
              <a:rPr lang="en-US" dirty="0">
                <a:latin typeface="+mj-lt"/>
                <a:ea typeface="Open Sans" pitchFamily="34" charset="0"/>
                <a:cs typeface="Open Sans" pitchFamily="34" charset="0"/>
              </a:rPr>
              <a:t>; the </a:t>
            </a:r>
            <a:br>
              <a:rPr lang="en-US" dirty="0">
                <a:latin typeface="+mj-lt"/>
                <a:ea typeface="Open Sans" pitchFamily="34" charset="0"/>
                <a:cs typeface="Open Sans" pitchFamily="34" charset="0"/>
              </a:rPr>
            </a:br>
            <a:r>
              <a:rPr lang="en-US" dirty="0">
                <a:latin typeface="+mj-lt"/>
                <a:ea typeface="Open Sans" pitchFamily="34" charset="0"/>
                <a:cs typeface="Open Sans" pitchFamily="34" charset="0"/>
              </a:rPr>
              <a:t>specific courses you plan to teach/the methods and goals of your research</a:t>
            </a:r>
          </a:p>
          <a:p>
            <a:pPr>
              <a:spcBef>
                <a:spcPts val="1200"/>
              </a:spcBef>
            </a:pPr>
            <a:r>
              <a:rPr lang="en-US" dirty="0">
                <a:latin typeface="+mj-lt"/>
              </a:rPr>
              <a:t>Outcomes from the grant - impact on hosts, home institution and you</a:t>
            </a:r>
          </a:p>
          <a:p>
            <a:pPr>
              <a:spcBef>
                <a:spcPts val="1200"/>
              </a:spcBef>
            </a:pPr>
            <a:r>
              <a:rPr lang="en-US" dirty="0">
                <a:latin typeface="+mj-lt"/>
              </a:rPr>
              <a:t>How adaptable are you?  How well will you deal with challenging situations?</a:t>
            </a:r>
          </a:p>
          <a:p>
            <a:endParaRPr lang="en-US" sz="2400" dirty="0"/>
          </a:p>
        </p:txBody>
      </p:sp>
      <p:pic>
        <p:nvPicPr>
          <p:cNvPr id="5" name="Picture 4"/>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486400" y="1981200"/>
            <a:ext cx="3445232"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4972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9983" y="423516"/>
            <a:ext cx="7924800" cy="589178"/>
          </a:xfrm>
        </p:spPr>
        <p:txBody>
          <a:bodyPr/>
          <a:lstStyle/>
          <a:p>
            <a:r>
              <a:rPr lang="en-US" dirty="0"/>
              <a:t>Affiliations and Invitations</a:t>
            </a:r>
          </a:p>
        </p:txBody>
      </p:sp>
      <p:sp>
        <p:nvSpPr>
          <p:cNvPr id="4" name="Text Placeholder 3"/>
          <p:cNvSpPr>
            <a:spLocks noGrp="1"/>
          </p:cNvSpPr>
          <p:nvPr>
            <p:ph type="body" sz="quarter" idx="13"/>
          </p:nvPr>
        </p:nvSpPr>
        <p:spPr>
          <a:xfrm>
            <a:off x="6400800" y="76200"/>
            <a:ext cx="2743200" cy="381000"/>
          </a:xfrm>
        </p:spPr>
        <p:txBody>
          <a:bodyPr/>
          <a:lstStyle/>
          <a:p>
            <a:r>
              <a:rPr lang="en-US" dirty="0"/>
              <a:t>U.S. SCHOLAR PROGRAM</a:t>
            </a:r>
          </a:p>
        </p:txBody>
      </p:sp>
      <p:sp>
        <p:nvSpPr>
          <p:cNvPr id="3" name="Content Placeholder 2"/>
          <p:cNvSpPr>
            <a:spLocks noGrp="1"/>
          </p:cNvSpPr>
          <p:nvPr>
            <p:ph sz="quarter" idx="11"/>
          </p:nvPr>
        </p:nvSpPr>
        <p:spPr>
          <a:xfrm>
            <a:off x="381000" y="1198125"/>
            <a:ext cx="8763000" cy="4745475"/>
          </a:xfrm>
        </p:spPr>
        <p:txBody>
          <a:bodyPr/>
          <a:lstStyle/>
          <a:p>
            <a:pPr marL="0" indent="0">
              <a:spcBef>
                <a:spcPts val="0"/>
              </a:spcBef>
              <a:buClr>
                <a:srgbClr val="CF4E07"/>
              </a:buClr>
              <a:buNone/>
            </a:pPr>
            <a:r>
              <a:rPr lang="en-US" dirty="0">
                <a:latin typeface="Open Sans" pitchFamily="34" charset="0"/>
                <a:ea typeface="Open Sans" pitchFamily="34" charset="0"/>
                <a:cs typeface="Open Sans" pitchFamily="34" charset="0"/>
              </a:rPr>
              <a:t>Host Institution:</a:t>
            </a:r>
          </a:p>
          <a:p>
            <a:pPr>
              <a:spcBef>
                <a:spcPts val="800"/>
              </a:spcBef>
              <a:buClr>
                <a:srgbClr val="CF4E07"/>
              </a:buClr>
            </a:pPr>
            <a:r>
              <a:rPr lang="en-US" dirty="0">
                <a:latin typeface="Open Sans" pitchFamily="34" charset="0"/>
                <a:ea typeface="Open Sans" pitchFamily="34" charset="0"/>
                <a:cs typeface="Open Sans" pitchFamily="34" charset="0"/>
              </a:rPr>
              <a:t>If a host is identified, it will be found under Location in the Catalog</a:t>
            </a:r>
          </a:p>
          <a:p>
            <a:pPr>
              <a:spcBef>
                <a:spcPts val="800"/>
              </a:spcBef>
              <a:buClr>
                <a:srgbClr val="CF4E07"/>
              </a:buClr>
            </a:pPr>
            <a:r>
              <a:rPr lang="en-US" dirty="0">
                <a:latin typeface="Open Sans" pitchFamily="34" charset="0"/>
                <a:ea typeface="Open Sans" pitchFamily="34" charset="0"/>
                <a:cs typeface="Open Sans" pitchFamily="34" charset="0"/>
              </a:rPr>
              <a:t>When a host is not identified, there are several resources to help find an affiliation:</a:t>
            </a:r>
          </a:p>
          <a:p>
            <a:pPr lvl="1">
              <a:spcBef>
                <a:spcPts val="800"/>
              </a:spcBef>
              <a:buClr>
                <a:srgbClr val="CF4E07"/>
              </a:buClr>
            </a:pPr>
            <a:r>
              <a:rPr lang="en-US" sz="2000" dirty="0">
                <a:latin typeface="Open Sans" pitchFamily="34" charset="0"/>
                <a:ea typeface="Open Sans" pitchFamily="34" charset="0"/>
                <a:cs typeface="Open Sans" pitchFamily="34" charset="0"/>
              </a:rPr>
              <a:t>International office on your campus</a:t>
            </a:r>
          </a:p>
          <a:p>
            <a:pPr lvl="1">
              <a:spcBef>
                <a:spcPts val="800"/>
              </a:spcBef>
              <a:buClr>
                <a:srgbClr val="CF4E07"/>
              </a:buClr>
            </a:pPr>
            <a:r>
              <a:rPr lang="en-US" sz="2000" dirty="0">
                <a:latin typeface="Open Sans" pitchFamily="34" charset="0"/>
                <a:ea typeface="Open Sans" pitchFamily="34" charset="0"/>
                <a:cs typeface="Open Sans" pitchFamily="34" charset="0"/>
              </a:rPr>
              <a:t>U.S. and Visiting </a:t>
            </a:r>
            <a:r>
              <a:rPr lang="en-US" sz="2000" dirty="0">
                <a:latin typeface="Open Sans" pitchFamily="34" charset="0"/>
                <a:ea typeface="Open Sans" pitchFamily="34" charset="0"/>
                <a:cs typeface="Open Sans" pitchFamily="34" charset="0"/>
                <a:hlinkClick r:id="rId2"/>
              </a:rPr>
              <a:t>Fulbright Scholar Directory</a:t>
            </a:r>
            <a:endParaRPr lang="en-US" sz="2000" dirty="0">
              <a:latin typeface="Open Sans" pitchFamily="34" charset="0"/>
              <a:ea typeface="Open Sans" pitchFamily="34" charset="0"/>
              <a:cs typeface="Open Sans" pitchFamily="34" charset="0"/>
            </a:endParaRPr>
          </a:p>
          <a:p>
            <a:pPr lvl="1">
              <a:spcBef>
                <a:spcPts val="800"/>
              </a:spcBef>
              <a:buClr>
                <a:srgbClr val="CF4E07"/>
              </a:buClr>
            </a:pPr>
            <a:r>
              <a:rPr lang="en-US" sz="2000" dirty="0">
                <a:latin typeface="Open Sans" pitchFamily="34" charset="0"/>
                <a:ea typeface="Open Sans" pitchFamily="34" charset="0"/>
                <a:cs typeface="Open Sans" pitchFamily="34" charset="0"/>
              </a:rPr>
              <a:t>Review award description for suggested hosts or resources</a:t>
            </a:r>
          </a:p>
          <a:p>
            <a:pPr marL="0" indent="0">
              <a:spcBef>
                <a:spcPts val="0"/>
              </a:spcBef>
              <a:buClr>
                <a:srgbClr val="CF4E07"/>
              </a:buClr>
              <a:buNone/>
            </a:pPr>
            <a:endParaRPr lang="en-US" dirty="0">
              <a:latin typeface="Open Sans" pitchFamily="34" charset="0"/>
              <a:ea typeface="Open Sans" pitchFamily="34" charset="0"/>
              <a:cs typeface="Open Sans" pitchFamily="34" charset="0"/>
              <a:hlinkClick r:id="rId3"/>
            </a:endParaRPr>
          </a:p>
          <a:p>
            <a:pPr marL="0" indent="0">
              <a:spcBef>
                <a:spcPts val="0"/>
              </a:spcBef>
              <a:buClr>
                <a:srgbClr val="CF4E07"/>
              </a:buClr>
              <a:buNone/>
            </a:pPr>
            <a:r>
              <a:rPr lang="en-US" dirty="0">
                <a:latin typeface="Open Sans" pitchFamily="34" charset="0"/>
                <a:ea typeface="Open Sans" pitchFamily="34" charset="0"/>
                <a:cs typeface="Open Sans" pitchFamily="34" charset="0"/>
                <a:hlinkClick r:id="rId3"/>
              </a:rPr>
              <a:t>Letter of Invitation</a:t>
            </a:r>
            <a:r>
              <a:rPr lang="en-US" dirty="0">
                <a:latin typeface="Open Sans" pitchFamily="34" charset="0"/>
                <a:ea typeface="Open Sans" pitchFamily="34" charset="0"/>
                <a:cs typeface="Open Sans" pitchFamily="34" charset="0"/>
              </a:rPr>
              <a:t>:</a:t>
            </a:r>
          </a:p>
          <a:p>
            <a:pPr>
              <a:spcBef>
                <a:spcPts val="800"/>
              </a:spcBef>
              <a:buClr>
                <a:srgbClr val="CF4E07"/>
              </a:buClr>
            </a:pPr>
            <a:r>
              <a:rPr lang="en-US" dirty="0">
                <a:latin typeface="Open Sans" pitchFamily="34" charset="0"/>
                <a:ea typeface="Open Sans" pitchFamily="34" charset="0"/>
                <a:cs typeface="Open Sans" pitchFamily="34" charset="0"/>
              </a:rPr>
              <a:t>Non-binding expression of interest from proposed host abroad</a:t>
            </a:r>
          </a:p>
          <a:p>
            <a:pPr>
              <a:spcBef>
                <a:spcPts val="800"/>
              </a:spcBef>
              <a:buClr>
                <a:srgbClr val="CF4E07"/>
              </a:buClr>
            </a:pPr>
            <a:r>
              <a:rPr lang="en-US" dirty="0">
                <a:latin typeface="Open Sans" pitchFamily="34" charset="0"/>
                <a:ea typeface="Open Sans" pitchFamily="34" charset="0"/>
                <a:cs typeface="Open Sans" pitchFamily="34" charset="0"/>
              </a:rPr>
              <a:t>Should come from person with whom you will be collaborating</a:t>
            </a:r>
          </a:p>
          <a:p>
            <a:pPr>
              <a:spcBef>
                <a:spcPts val="800"/>
              </a:spcBef>
              <a:buClr>
                <a:srgbClr val="CF4E07"/>
              </a:buClr>
            </a:pPr>
            <a:r>
              <a:rPr lang="en-US" dirty="0">
                <a:latin typeface="Open Sans" pitchFamily="34" charset="0"/>
                <a:ea typeface="Open Sans" pitchFamily="34" charset="0"/>
                <a:cs typeface="Open Sans" pitchFamily="34" charset="0"/>
              </a:rPr>
              <a:t>Should be on host institution letterhead</a:t>
            </a:r>
            <a:endParaRPr lang="en-US" dirty="0"/>
          </a:p>
        </p:txBody>
      </p:sp>
    </p:spTree>
    <p:extLst>
      <p:ext uri="{BB962C8B-B14F-4D97-AF65-F5344CB8AC3E}">
        <p14:creationId xmlns:p14="http://schemas.microsoft.com/office/powerpoint/2010/main" val="141259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381000"/>
            <a:ext cx="7924800" cy="486924"/>
          </a:xfrm>
        </p:spPr>
        <p:txBody>
          <a:bodyPr/>
          <a:lstStyle/>
          <a:p>
            <a:r>
              <a:rPr lang="en-US" dirty="0"/>
              <a:t>Submitting a Competitive Application</a:t>
            </a:r>
          </a:p>
        </p:txBody>
      </p:sp>
      <p:sp>
        <p:nvSpPr>
          <p:cNvPr id="4" name="Text Placeholder 3"/>
          <p:cNvSpPr>
            <a:spLocks noGrp="1"/>
          </p:cNvSpPr>
          <p:nvPr>
            <p:ph type="body" sz="quarter" idx="13"/>
          </p:nvPr>
        </p:nvSpPr>
        <p:spPr>
          <a:xfrm>
            <a:off x="6400800" y="76200"/>
            <a:ext cx="2743200" cy="381000"/>
          </a:xfrm>
        </p:spPr>
        <p:txBody>
          <a:bodyPr/>
          <a:lstStyle/>
          <a:p>
            <a:r>
              <a:rPr lang="en-US" dirty="0"/>
              <a:t>U.S. SCHOLAR PROGRAM</a:t>
            </a:r>
          </a:p>
        </p:txBody>
      </p:sp>
      <p:sp>
        <p:nvSpPr>
          <p:cNvPr id="3" name="Content Placeholder 2"/>
          <p:cNvSpPr>
            <a:spLocks noGrp="1"/>
          </p:cNvSpPr>
          <p:nvPr>
            <p:ph sz="quarter" idx="11"/>
          </p:nvPr>
        </p:nvSpPr>
        <p:spPr>
          <a:xfrm>
            <a:off x="381000" y="1295400"/>
            <a:ext cx="8763000" cy="4745475"/>
          </a:xfrm>
        </p:spPr>
        <p:txBody>
          <a:bodyPr/>
          <a:lstStyle/>
          <a:p>
            <a:pPr>
              <a:spcBef>
                <a:spcPts val="1000"/>
              </a:spcBef>
            </a:pPr>
            <a:r>
              <a:rPr lang="en-US" dirty="0"/>
              <a:t>Address the Fulbright goal of promoting mutual understanding</a:t>
            </a:r>
          </a:p>
          <a:p>
            <a:pPr>
              <a:spcBef>
                <a:spcPts val="1000"/>
              </a:spcBef>
            </a:pPr>
            <a:r>
              <a:rPr lang="en-US" dirty="0"/>
              <a:t>Why you are interested in a Fulbright and why in your proposed host country</a:t>
            </a:r>
          </a:p>
          <a:p>
            <a:pPr>
              <a:spcBef>
                <a:spcPts val="1000"/>
              </a:spcBef>
            </a:pPr>
            <a:r>
              <a:rPr lang="en-US" dirty="0"/>
              <a:t>Professional expertise and skills you can offer; benefits to the host institution and host country; exchange of knowledge and experience</a:t>
            </a:r>
          </a:p>
          <a:p>
            <a:pPr>
              <a:spcBef>
                <a:spcPts val="1000"/>
              </a:spcBef>
            </a:pPr>
            <a:r>
              <a:rPr lang="en-US" dirty="0"/>
              <a:t>Cultural diplomacy; demonstrated flexibility, adaptability</a:t>
            </a:r>
          </a:p>
          <a:p>
            <a:pPr>
              <a:spcBef>
                <a:spcPts val="1000"/>
              </a:spcBef>
            </a:pPr>
            <a:r>
              <a:rPr lang="en-US" dirty="0"/>
              <a:t>Outcomes, impact, and multiplier effect</a:t>
            </a:r>
          </a:p>
          <a:p>
            <a:pPr lvl="1">
              <a:spcBef>
                <a:spcPts val="400"/>
              </a:spcBef>
            </a:pPr>
            <a:r>
              <a:rPr lang="en-US" sz="1900" dirty="0"/>
              <a:t>for your professional development, home campus, students, field at large; for your host institution</a:t>
            </a:r>
          </a:p>
          <a:p>
            <a:pPr lvl="1">
              <a:spcBef>
                <a:spcPts val="400"/>
              </a:spcBef>
            </a:pPr>
            <a:r>
              <a:rPr lang="en-US" sz="1900" dirty="0"/>
              <a:t>future collaborations; linkages: personal, professional, institutional; plans for sustaining relationships</a:t>
            </a:r>
          </a:p>
          <a:p>
            <a:pPr lvl="1">
              <a:spcBef>
                <a:spcPts val="400"/>
              </a:spcBef>
            </a:pPr>
            <a:r>
              <a:rPr lang="en-US" sz="1900" dirty="0"/>
              <a:t>internationalizing campus and curriculum</a:t>
            </a:r>
          </a:p>
        </p:txBody>
      </p:sp>
    </p:spTree>
    <p:extLst>
      <p:ext uri="{BB962C8B-B14F-4D97-AF65-F5344CB8AC3E}">
        <p14:creationId xmlns:p14="http://schemas.microsoft.com/office/powerpoint/2010/main" val="3910170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441546"/>
            <a:ext cx="7924800" cy="472854"/>
          </a:xfrm>
        </p:spPr>
        <p:txBody>
          <a:bodyPr/>
          <a:lstStyle/>
          <a:p>
            <a:r>
              <a:rPr lang="en-US" dirty="0"/>
              <a:t>Review Process and Timeline</a:t>
            </a:r>
          </a:p>
        </p:txBody>
      </p:sp>
      <p:sp>
        <p:nvSpPr>
          <p:cNvPr id="4" name="Text Placeholder 3"/>
          <p:cNvSpPr>
            <a:spLocks noGrp="1"/>
          </p:cNvSpPr>
          <p:nvPr>
            <p:ph type="body" sz="quarter" idx="13"/>
          </p:nvPr>
        </p:nvSpPr>
        <p:spPr>
          <a:xfrm>
            <a:off x="6400800" y="76200"/>
            <a:ext cx="2743200" cy="381000"/>
          </a:xfrm>
        </p:spPr>
        <p:txBody>
          <a:bodyPr/>
          <a:lstStyle/>
          <a:p>
            <a:r>
              <a:rPr lang="en-US" dirty="0"/>
              <a:t>U.S. SCHOLAR PROGRAM</a:t>
            </a:r>
          </a:p>
        </p:txBody>
      </p:sp>
      <p:grpSp>
        <p:nvGrpSpPr>
          <p:cNvPr id="91" name="Group 90"/>
          <p:cNvGrpSpPr/>
          <p:nvPr/>
        </p:nvGrpSpPr>
        <p:grpSpPr>
          <a:xfrm>
            <a:off x="512932" y="1295400"/>
            <a:ext cx="8554868" cy="685800"/>
            <a:chOff x="512932" y="1219200"/>
            <a:chExt cx="8554868" cy="685800"/>
          </a:xfrm>
        </p:grpSpPr>
        <p:sp>
          <p:nvSpPr>
            <p:cNvPr id="61" name="TextBox 60"/>
            <p:cNvSpPr txBox="1"/>
            <p:nvPr/>
          </p:nvSpPr>
          <p:spPr>
            <a:xfrm>
              <a:off x="512932" y="1352490"/>
              <a:ext cx="1011068" cy="338554"/>
            </a:xfrm>
            <a:prstGeom prst="rect">
              <a:avLst/>
            </a:prstGeom>
            <a:noFill/>
          </p:spPr>
          <p:txBody>
            <a:bodyPr wrap="square" rtlCol="0">
              <a:spAutoFit/>
            </a:bodyPr>
            <a:lstStyle/>
            <a:p>
              <a:r>
                <a:rPr lang="en-US" sz="1600" b="1" dirty="0">
                  <a:solidFill>
                    <a:srgbClr val="C84D0A"/>
                  </a:solidFill>
                  <a:latin typeface="+mn-lt"/>
                </a:rPr>
                <a:t>SEPT. 16</a:t>
              </a:r>
            </a:p>
          </p:txBody>
        </p:sp>
        <p:sp>
          <p:nvSpPr>
            <p:cNvPr id="74" name="Arrow: Chevron 73"/>
            <p:cNvSpPr/>
            <p:nvPr/>
          </p:nvSpPr>
          <p:spPr>
            <a:xfrm>
              <a:off x="1718480" y="1219200"/>
              <a:ext cx="7349320" cy="685800"/>
            </a:xfrm>
            <a:prstGeom prst="chevron">
              <a:avLst/>
            </a:prstGeom>
            <a:solidFill>
              <a:srgbClr val="00355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80" name="TextBox 79"/>
            <p:cNvSpPr txBox="1"/>
            <p:nvPr/>
          </p:nvSpPr>
          <p:spPr>
            <a:xfrm>
              <a:off x="2081283" y="1348849"/>
              <a:ext cx="6477000" cy="369332"/>
            </a:xfrm>
            <a:prstGeom prst="rect">
              <a:avLst/>
            </a:prstGeom>
            <a:noFill/>
          </p:spPr>
          <p:txBody>
            <a:bodyPr wrap="square" rtlCol="0">
              <a:spAutoFit/>
            </a:bodyPr>
            <a:lstStyle/>
            <a:p>
              <a:r>
                <a:rPr lang="en-US" dirty="0">
                  <a:solidFill>
                    <a:schemeClr val="bg1"/>
                  </a:solidFill>
                  <a:latin typeface="+mn-lt"/>
                </a:rPr>
                <a:t>Application deadline</a:t>
              </a:r>
            </a:p>
          </p:txBody>
        </p:sp>
      </p:grpSp>
      <p:grpSp>
        <p:nvGrpSpPr>
          <p:cNvPr id="89" name="Group 88"/>
          <p:cNvGrpSpPr/>
          <p:nvPr/>
        </p:nvGrpSpPr>
        <p:grpSpPr>
          <a:xfrm>
            <a:off x="203864" y="2819400"/>
            <a:ext cx="8877139" cy="685800"/>
            <a:chOff x="224780" y="2746177"/>
            <a:chExt cx="8877139" cy="685800"/>
          </a:xfrm>
        </p:grpSpPr>
        <p:sp>
          <p:nvSpPr>
            <p:cNvPr id="65" name="TextBox 64"/>
            <p:cNvSpPr txBox="1"/>
            <p:nvPr/>
          </p:nvSpPr>
          <p:spPr>
            <a:xfrm>
              <a:off x="224780" y="2909159"/>
              <a:ext cx="1600199" cy="353943"/>
            </a:xfrm>
            <a:prstGeom prst="rect">
              <a:avLst/>
            </a:prstGeom>
            <a:noFill/>
          </p:spPr>
          <p:txBody>
            <a:bodyPr wrap="square" rtlCol="0">
              <a:spAutoFit/>
            </a:bodyPr>
            <a:lstStyle/>
            <a:p>
              <a:pPr algn="ctr"/>
              <a:r>
                <a:rPr lang="en-US" sz="1700" b="1" dirty="0">
                  <a:solidFill>
                    <a:srgbClr val="C84D0A"/>
                  </a:solidFill>
                  <a:latin typeface="+mn-lt"/>
                </a:rPr>
                <a:t>OCT. - NOV.</a:t>
              </a:r>
            </a:p>
          </p:txBody>
        </p:sp>
        <p:sp>
          <p:nvSpPr>
            <p:cNvPr id="76" name="Arrow: Chevron 75"/>
            <p:cNvSpPr/>
            <p:nvPr/>
          </p:nvSpPr>
          <p:spPr>
            <a:xfrm>
              <a:off x="1752599" y="2746177"/>
              <a:ext cx="7349320" cy="685800"/>
            </a:xfrm>
            <a:prstGeom prst="chevron">
              <a:avLst/>
            </a:prstGeom>
            <a:solidFill>
              <a:srgbClr val="00355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82" name="TextBox 81"/>
            <p:cNvSpPr txBox="1"/>
            <p:nvPr/>
          </p:nvSpPr>
          <p:spPr>
            <a:xfrm>
              <a:off x="2122226" y="2877730"/>
              <a:ext cx="6477000" cy="369332"/>
            </a:xfrm>
            <a:prstGeom prst="rect">
              <a:avLst/>
            </a:prstGeom>
            <a:noFill/>
          </p:spPr>
          <p:txBody>
            <a:bodyPr wrap="square" rtlCol="0">
              <a:spAutoFit/>
            </a:bodyPr>
            <a:lstStyle/>
            <a:p>
              <a:r>
                <a:rPr lang="en-US" dirty="0">
                  <a:solidFill>
                    <a:schemeClr val="bg1"/>
                  </a:solidFill>
                  <a:latin typeface="+mn-lt"/>
                </a:rPr>
                <a:t>U.S. peer </a:t>
              </a:r>
              <a:r>
                <a:rPr lang="en-US">
                  <a:solidFill>
                    <a:schemeClr val="bg1"/>
                  </a:solidFill>
                  <a:latin typeface="+mn-lt"/>
                </a:rPr>
                <a:t>review </a:t>
              </a:r>
              <a:endParaRPr lang="en-US" dirty="0">
                <a:solidFill>
                  <a:schemeClr val="bg1"/>
                </a:solidFill>
                <a:latin typeface="+mn-lt"/>
              </a:endParaRPr>
            </a:p>
          </p:txBody>
        </p:sp>
      </p:grpSp>
      <p:grpSp>
        <p:nvGrpSpPr>
          <p:cNvPr id="88" name="Group 87"/>
          <p:cNvGrpSpPr/>
          <p:nvPr/>
        </p:nvGrpSpPr>
        <p:grpSpPr>
          <a:xfrm>
            <a:off x="210250" y="3593682"/>
            <a:ext cx="8873319" cy="709578"/>
            <a:chOff x="228600" y="3491418"/>
            <a:chExt cx="8873319" cy="709578"/>
          </a:xfrm>
        </p:grpSpPr>
        <p:sp>
          <p:nvSpPr>
            <p:cNvPr id="67" name="TextBox 66"/>
            <p:cNvSpPr txBox="1"/>
            <p:nvPr/>
          </p:nvSpPr>
          <p:spPr>
            <a:xfrm>
              <a:off x="228600" y="3683385"/>
              <a:ext cx="1660476" cy="369332"/>
            </a:xfrm>
            <a:prstGeom prst="rect">
              <a:avLst/>
            </a:prstGeom>
            <a:noFill/>
          </p:spPr>
          <p:txBody>
            <a:bodyPr wrap="square" rtlCol="0">
              <a:spAutoFit/>
            </a:bodyPr>
            <a:lstStyle/>
            <a:p>
              <a:pPr algn="ctr"/>
              <a:r>
                <a:rPr lang="en-US" b="1" dirty="0">
                  <a:solidFill>
                    <a:srgbClr val="C84D0A"/>
                  </a:solidFill>
                  <a:latin typeface="+mn-lt"/>
                </a:rPr>
                <a:t>DEC.</a:t>
              </a:r>
              <a:r>
                <a:rPr lang="en-US" b="1" dirty="0">
                  <a:solidFill>
                    <a:schemeClr val="bg1"/>
                  </a:solidFill>
                  <a:latin typeface="+mn-lt"/>
                </a:rPr>
                <a:t>.</a:t>
              </a:r>
              <a:endParaRPr lang="en-US" sz="1600" b="1" dirty="0">
                <a:solidFill>
                  <a:schemeClr val="bg1"/>
                </a:solidFill>
                <a:latin typeface="+mn-lt"/>
              </a:endParaRPr>
            </a:p>
          </p:txBody>
        </p:sp>
        <p:sp>
          <p:nvSpPr>
            <p:cNvPr id="77" name="Arrow: Chevron 76"/>
            <p:cNvSpPr/>
            <p:nvPr/>
          </p:nvSpPr>
          <p:spPr>
            <a:xfrm>
              <a:off x="1752599" y="3491418"/>
              <a:ext cx="7349320" cy="709578"/>
            </a:xfrm>
            <a:prstGeom prst="chevron">
              <a:avLst/>
            </a:prstGeom>
            <a:solidFill>
              <a:srgbClr val="00355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83" name="TextBox 82"/>
            <p:cNvSpPr txBox="1"/>
            <p:nvPr/>
          </p:nvSpPr>
          <p:spPr>
            <a:xfrm>
              <a:off x="2081283" y="3583358"/>
              <a:ext cx="6757917" cy="569387"/>
            </a:xfrm>
            <a:prstGeom prst="rect">
              <a:avLst/>
            </a:prstGeom>
            <a:noFill/>
          </p:spPr>
          <p:txBody>
            <a:bodyPr wrap="square" rtlCol="0">
              <a:spAutoFit/>
            </a:bodyPr>
            <a:lstStyle/>
            <a:p>
              <a:pPr lvl="0"/>
              <a:r>
                <a:rPr lang="en-US" sz="1550" dirty="0">
                  <a:solidFill>
                    <a:schemeClr val="bg1"/>
                  </a:solidFill>
                  <a:latin typeface="+mn-lt"/>
                </a:rPr>
                <a:t>Applicants notified of status - Recommended applications are sent to host countries and to the J. William Fulbright Foreign Scholarship Board</a:t>
              </a:r>
            </a:p>
          </p:txBody>
        </p:sp>
      </p:grpSp>
      <p:grpSp>
        <p:nvGrpSpPr>
          <p:cNvPr id="87" name="Group 86"/>
          <p:cNvGrpSpPr/>
          <p:nvPr/>
        </p:nvGrpSpPr>
        <p:grpSpPr>
          <a:xfrm>
            <a:off x="-32984" y="4408524"/>
            <a:ext cx="9093959" cy="707157"/>
            <a:chOff x="-15924" y="4260574"/>
            <a:chExt cx="9093959" cy="713465"/>
          </a:xfrm>
        </p:grpSpPr>
        <p:sp>
          <p:nvSpPr>
            <p:cNvPr id="69" name="TextBox 68"/>
            <p:cNvSpPr txBox="1"/>
            <p:nvPr/>
          </p:nvSpPr>
          <p:spPr>
            <a:xfrm>
              <a:off x="-15924" y="4432144"/>
              <a:ext cx="2057400" cy="372627"/>
            </a:xfrm>
            <a:prstGeom prst="rect">
              <a:avLst/>
            </a:prstGeom>
            <a:noFill/>
          </p:spPr>
          <p:txBody>
            <a:bodyPr wrap="square" rtlCol="0">
              <a:spAutoFit/>
            </a:bodyPr>
            <a:lstStyle/>
            <a:p>
              <a:pPr algn="ctr"/>
              <a:r>
                <a:rPr lang="en-US" b="1" dirty="0">
                  <a:solidFill>
                    <a:srgbClr val="C84D0A"/>
                  </a:solidFill>
                  <a:latin typeface="+mn-lt"/>
                </a:rPr>
                <a:t>JAN. – APR.</a:t>
              </a:r>
              <a:endParaRPr lang="en-US" sz="1600" b="1" dirty="0">
                <a:solidFill>
                  <a:srgbClr val="C84D0A"/>
                </a:solidFill>
                <a:latin typeface="+mn-lt"/>
              </a:endParaRPr>
            </a:p>
          </p:txBody>
        </p:sp>
        <p:sp>
          <p:nvSpPr>
            <p:cNvPr id="78" name="Arrow: Chevron 77"/>
            <p:cNvSpPr/>
            <p:nvPr/>
          </p:nvSpPr>
          <p:spPr>
            <a:xfrm>
              <a:off x="1728715" y="4260574"/>
              <a:ext cx="7349320" cy="713465"/>
            </a:xfrm>
            <a:prstGeom prst="chevron">
              <a:avLst/>
            </a:prstGeom>
            <a:solidFill>
              <a:srgbClr val="00355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84" name="TextBox 83"/>
            <p:cNvSpPr txBox="1"/>
            <p:nvPr/>
          </p:nvSpPr>
          <p:spPr>
            <a:xfrm>
              <a:off x="2081283" y="4419600"/>
              <a:ext cx="6477000" cy="369332"/>
            </a:xfrm>
            <a:prstGeom prst="rect">
              <a:avLst/>
            </a:prstGeom>
            <a:noFill/>
          </p:spPr>
          <p:txBody>
            <a:bodyPr wrap="square" rtlCol="0">
              <a:spAutoFit/>
            </a:bodyPr>
            <a:lstStyle/>
            <a:p>
              <a:pPr lvl="0"/>
              <a:r>
                <a:rPr lang="en-US" dirty="0">
                  <a:solidFill>
                    <a:schemeClr val="bg1"/>
                  </a:solidFill>
                  <a:latin typeface="+mn-lt"/>
                </a:rPr>
                <a:t>Grantees notified of final approvals</a:t>
              </a:r>
            </a:p>
          </p:txBody>
        </p:sp>
      </p:grpSp>
      <p:grpSp>
        <p:nvGrpSpPr>
          <p:cNvPr id="86" name="Group 85"/>
          <p:cNvGrpSpPr/>
          <p:nvPr/>
        </p:nvGrpSpPr>
        <p:grpSpPr>
          <a:xfrm>
            <a:off x="23311" y="5219925"/>
            <a:ext cx="9022877" cy="706514"/>
            <a:chOff x="79042" y="5052432"/>
            <a:chExt cx="9022877" cy="706514"/>
          </a:xfrm>
        </p:grpSpPr>
        <p:sp>
          <p:nvSpPr>
            <p:cNvPr id="73" name="TextBox 72"/>
            <p:cNvSpPr txBox="1"/>
            <p:nvPr/>
          </p:nvSpPr>
          <p:spPr>
            <a:xfrm>
              <a:off x="79042" y="5235954"/>
              <a:ext cx="1981200" cy="369332"/>
            </a:xfrm>
            <a:prstGeom prst="rect">
              <a:avLst/>
            </a:prstGeom>
            <a:noFill/>
          </p:spPr>
          <p:txBody>
            <a:bodyPr wrap="square" rtlCol="0">
              <a:spAutoFit/>
            </a:bodyPr>
            <a:lstStyle/>
            <a:p>
              <a:pPr algn="ctr"/>
              <a:r>
                <a:rPr lang="en-US" b="1" dirty="0">
                  <a:solidFill>
                    <a:srgbClr val="C84D0A"/>
                  </a:solidFill>
                  <a:latin typeface="+mn-lt"/>
                </a:rPr>
                <a:t>MAY – onward</a:t>
              </a:r>
              <a:endParaRPr lang="en-US" sz="1600" b="1" dirty="0">
                <a:solidFill>
                  <a:srgbClr val="C84D0A"/>
                </a:solidFill>
                <a:latin typeface="+mn-lt"/>
              </a:endParaRPr>
            </a:p>
          </p:txBody>
        </p:sp>
        <p:sp>
          <p:nvSpPr>
            <p:cNvPr id="79" name="Arrow: Chevron 78"/>
            <p:cNvSpPr/>
            <p:nvPr/>
          </p:nvSpPr>
          <p:spPr>
            <a:xfrm>
              <a:off x="1752599" y="5052432"/>
              <a:ext cx="7349320" cy="706514"/>
            </a:xfrm>
            <a:prstGeom prst="chevron">
              <a:avLst/>
            </a:prstGeom>
            <a:solidFill>
              <a:srgbClr val="00355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85" name="Rectangle 84"/>
            <p:cNvSpPr/>
            <p:nvPr/>
          </p:nvSpPr>
          <p:spPr>
            <a:xfrm>
              <a:off x="2082419" y="5231380"/>
              <a:ext cx="3183051" cy="369332"/>
            </a:xfrm>
            <a:prstGeom prst="rect">
              <a:avLst/>
            </a:prstGeom>
          </p:spPr>
          <p:txBody>
            <a:bodyPr wrap="none">
              <a:spAutoFit/>
            </a:bodyPr>
            <a:lstStyle/>
            <a:p>
              <a:pPr lvl="0"/>
              <a:r>
                <a:rPr lang="en-US" dirty="0">
                  <a:solidFill>
                    <a:schemeClr val="bg1"/>
                  </a:solidFill>
                  <a:latin typeface="+mn-lt"/>
                </a:rPr>
                <a:t>Grantees prepare for grants</a:t>
              </a:r>
            </a:p>
          </p:txBody>
        </p:sp>
      </p:grpSp>
      <p:sp>
        <p:nvSpPr>
          <p:cNvPr id="3" name="Arrow: Pentagon 2"/>
          <p:cNvSpPr/>
          <p:nvPr/>
        </p:nvSpPr>
        <p:spPr>
          <a:xfrm>
            <a:off x="97808" y="1295400"/>
            <a:ext cx="8963167" cy="678698"/>
          </a:xfrm>
          <a:prstGeom prst="homePlate">
            <a:avLst/>
          </a:prstGeom>
          <a:noFill/>
          <a:ln>
            <a:solidFill>
              <a:srgbClr val="1B3A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Arrow: Pentagon 33"/>
          <p:cNvSpPr/>
          <p:nvPr/>
        </p:nvSpPr>
        <p:spPr>
          <a:xfrm>
            <a:off x="103695" y="2829211"/>
            <a:ext cx="2000532" cy="675491"/>
          </a:xfrm>
          <a:prstGeom prst="homePlate">
            <a:avLst/>
          </a:prstGeom>
          <a:noFill/>
          <a:ln>
            <a:solidFill>
              <a:srgbClr val="1B3A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Arrow: Pentagon 35"/>
          <p:cNvSpPr/>
          <p:nvPr/>
        </p:nvSpPr>
        <p:spPr>
          <a:xfrm>
            <a:off x="97808" y="3593682"/>
            <a:ext cx="8988132" cy="709578"/>
          </a:xfrm>
          <a:prstGeom prst="homePlate">
            <a:avLst/>
          </a:prstGeom>
          <a:noFill/>
          <a:ln>
            <a:solidFill>
              <a:srgbClr val="1B3A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Arrow: Pentagon 36"/>
          <p:cNvSpPr/>
          <p:nvPr/>
        </p:nvSpPr>
        <p:spPr>
          <a:xfrm>
            <a:off x="81940" y="4407504"/>
            <a:ext cx="8961976" cy="708177"/>
          </a:xfrm>
          <a:prstGeom prst="homePlate">
            <a:avLst/>
          </a:prstGeom>
          <a:noFill/>
          <a:ln>
            <a:solidFill>
              <a:srgbClr val="1B3A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Arrow: Pentagon 37"/>
          <p:cNvSpPr/>
          <p:nvPr/>
        </p:nvSpPr>
        <p:spPr>
          <a:xfrm>
            <a:off x="84212" y="5219925"/>
            <a:ext cx="8961976" cy="701359"/>
          </a:xfrm>
          <a:prstGeom prst="homePlate">
            <a:avLst/>
          </a:prstGeom>
          <a:noFill/>
          <a:ln>
            <a:solidFill>
              <a:srgbClr val="1B3A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968E232D-FA9C-4C16-BA25-6284D8964ADA}"/>
              </a:ext>
            </a:extLst>
          </p:cNvPr>
          <p:cNvGrpSpPr/>
          <p:nvPr/>
        </p:nvGrpSpPr>
        <p:grpSpPr>
          <a:xfrm>
            <a:off x="685800" y="2057400"/>
            <a:ext cx="8382000" cy="685800"/>
            <a:chOff x="685800" y="1219200"/>
            <a:chExt cx="8382000" cy="685800"/>
          </a:xfrm>
        </p:grpSpPr>
        <p:sp>
          <p:nvSpPr>
            <p:cNvPr id="30" name="TextBox 29">
              <a:extLst>
                <a:ext uri="{FF2B5EF4-FFF2-40B4-BE49-F238E27FC236}">
                  <a16:creationId xmlns:a16="http://schemas.microsoft.com/office/drawing/2014/main" id="{BCAE49ED-5782-4948-A3C5-1333D39513B9}"/>
                </a:ext>
              </a:extLst>
            </p:cNvPr>
            <p:cNvSpPr txBox="1"/>
            <p:nvPr/>
          </p:nvSpPr>
          <p:spPr>
            <a:xfrm>
              <a:off x="685800" y="1352490"/>
              <a:ext cx="914400" cy="338554"/>
            </a:xfrm>
            <a:prstGeom prst="rect">
              <a:avLst/>
            </a:prstGeom>
            <a:noFill/>
          </p:spPr>
          <p:txBody>
            <a:bodyPr wrap="square" rtlCol="0">
              <a:spAutoFit/>
            </a:bodyPr>
            <a:lstStyle/>
            <a:p>
              <a:r>
                <a:rPr lang="en-US" sz="1600" b="1" dirty="0">
                  <a:solidFill>
                    <a:srgbClr val="C84D0A"/>
                  </a:solidFill>
                  <a:latin typeface="+mn-lt"/>
                </a:rPr>
                <a:t>SEPT.</a:t>
              </a:r>
            </a:p>
          </p:txBody>
        </p:sp>
        <p:sp>
          <p:nvSpPr>
            <p:cNvPr id="31" name="Arrow: Chevron 30">
              <a:extLst>
                <a:ext uri="{FF2B5EF4-FFF2-40B4-BE49-F238E27FC236}">
                  <a16:creationId xmlns:a16="http://schemas.microsoft.com/office/drawing/2014/main" id="{EC4E4159-D349-4967-886F-2B979EF6A305}"/>
                </a:ext>
              </a:extLst>
            </p:cNvPr>
            <p:cNvSpPr/>
            <p:nvPr/>
          </p:nvSpPr>
          <p:spPr>
            <a:xfrm>
              <a:off x="1718480" y="1219200"/>
              <a:ext cx="7349320" cy="685800"/>
            </a:xfrm>
            <a:prstGeom prst="chevron">
              <a:avLst/>
            </a:prstGeom>
            <a:solidFill>
              <a:srgbClr val="00355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8C0FA739-302C-4BB6-B99E-35BFA4521AB2}"/>
                </a:ext>
              </a:extLst>
            </p:cNvPr>
            <p:cNvSpPr txBox="1"/>
            <p:nvPr/>
          </p:nvSpPr>
          <p:spPr>
            <a:xfrm>
              <a:off x="2081283" y="1348849"/>
              <a:ext cx="6477000" cy="369332"/>
            </a:xfrm>
            <a:prstGeom prst="rect">
              <a:avLst/>
            </a:prstGeom>
            <a:noFill/>
          </p:spPr>
          <p:txBody>
            <a:bodyPr wrap="square" rtlCol="0">
              <a:spAutoFit/>
            </a:bodyPr>
            <a:lstStyle/>
            <a:p>
              <a:r>
                <a:rPr lang="en-US" dirty="0">
                  <a:solidFill>
                    <a:schemeClr val="bg1"/>
                  </a:solidFill>
                  <a:latin typeface="+mn-lt"/>
                </a:rPr>
                <a:t>Program staff conduct technical reviews for completeness</a:t>
              </a:r>
            </a:p>
          </p:txBody>
        </p:sp>
      </p:grpSp>
      <p:sp>
        <p:nvSpPr>
          <p:cNvPr id="33" name="Arrow: Pentagon 32">
            <a:extLst>
              <a:ext uri="{FF2B5EF4-FFF2-40B4-BE49-F238E27FC236}">
                <a16:creationId xmlns:a16="http://schemas.microsoft.com/office/drawing/2014/main" id="{7FB76EBB-E1ED-4839-8658-074FDF1F7A2A}"/>
              </a:ext>
            </a:extLst>
          </p:cNvPr>
          <p:cNvSpPr/>
          <p:nvPr/>
        </p:nvSpPr>
        <p:spPr>
          <a:xfrm>
            <a:off x="97808" y="2057400"/>
            <a:ext cx="8963167" cy="678698"/>
          </a:xfrm>
          <a:prstGeom prst="homePlate">
            <a:avLst/>
          </a:prstGeom>
          <a:noFill/>
          <a:ln>
            <a:solidFill>
              <a:srgbClr val="1B3A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5460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465425"/>
            <a:ext cx="8831239" cy="546674"/>
          </a:xfrm>
        </p:spPr>
        <p:txBody>
          <a:bodyPr/>
          <a:lstStyle/>
          <a:p>
            <a:r>
              <a:rPr lang="en-US" sz="3200" dirty="0"/>
              <a:t>Administrator Seminars</a:t>
            </a:r>
          </a:p>
        </p:txBody>
      </p:sp>
      <p:sp>
        <p:nvSpPr>
          <p:cNvPr id="4" name="Text Placeholder 3"/>
          <p:cNvSpPr>
            <a:spLocks noGrp="1"/>
          </p:cNvSpPr>
          <p:nvPr>
            <p:ph type="body" sz="quarter" idx="13"/>
          </p:nvPr>
        </p:nvSpPr>
        <p:spPr>
          <a:xfrm>
            <a:off x="6400800" y="76200"/>
            <a:ext cx="2743200" cy="381000"/>
          </a:xfrm>
        </p:spPr>
        <p:txBody>
          <a:bodyPr/>
          <a:lstStyle/>
          <a:p>
            <a:r>
              <a:rPr lang="en-US" dirty="0"/>
              <a:t>U.S. SCHOLAR PROGRAM</a:t>
            </a:r>
          </a:p>
        </p:txBody>
      </p:sp>
      <p:sp>
        <p:nvSpPr>
          <p:cNvPr id="37" name="TextBox 36"/>
          <p:cNvSpPr txBox="1"/>
          <p:nvPr/>
        </p:nvSpPr>
        <p:spPr>
          <a:xfrm>
            <a:off x="1846996" y="2836353"/>
            <a:ext cx="7638197" cy="646331"/>
          </a:xfrm>
          <a:prstGeom prst="rect">
            <a:avLst/>
          </a:prstGeom>
          <a:noFill/>
        </p:spPr>
        <p:txBody>
          <a:bodyPr wrap="square" rtlCol="0">
            <a:spAutoFit/>
          </a:bodyPr>
          <a:lstStyle/>
          <a:p>
            <a:pPr lvl="0"/>
            <a:r>
              <a:rPr lang="en-US" dirty="0">
                <a:solidFill>
                  <a:schemeClr val="bg1"/>
                </a:solidFill>
                <a:latin typeface="+mn-lt"/>
              </a:rPr>
              <a:t>U.S. peer review committees discuss applications for a single geographical region </a:t>
            </a:r>
          </a:p>
        </p:txBody>
      </p:sp>
      <p:sp>
        <p:nvSpPr>
          <p:cNvPr id="3" name="Content Placeholder 2"/>
          <p:cNvSpPr>
            <a:spLocks noGrp="1"/>
          </p:cNvSpPr>
          <p:nvPr>
            <p:ph sz="quarter" idx="11"/>
          </p:nvPr>
        </p:nvSpPr>
        <p:spPr>
          <a:xfrm>
            <a:off x="228600" y="1371600"/>
            <a:ext cx="8077200" cy="4432299"/>
          </a:xfrm>
        </p:spPr>
        <p:txBody>
          <a:bodyPr anchor="t"/>
          <a:lstStyle/>
          <a:p>
            <a:pPr>
              <a:spcBef>
                <a:spcPts val="1800"/>
              </a:spcBef>
            </a:pPr>
            <a:r>
              <a:rPr lang="en-US" sz="2200" dirty="0"/>
              <a:t>International Education Administrator Seminars (IEA)</a:t>
            </a:r>
          </a:p>
          <a:p>
            <a:pPr lvl="1">
              <a:spcBef>
                <a:spcPts val="1200"/>
              </a:spcBef>
            </a:pPr>
            <a:r>
              <a:rPr lang="en-US" sz="2200"/>
              <a:t>India – Aug. 1</a:t>
            </a:r>
            <a:endParaRPr lang="en-US" sz="2200">
              <a:ea typeface="Open Sans"/>
              <a:cs typeface="Open Sans"/>
            </a:endParaRPr>
          </a:p>
          <a:p>
            <a:pPr lvl="1">
              <a:spcBef>
                <a:spcPts val="1200"/>
              </a:spcBef>
            </a:pPr>
            <a:r>
              <a:rPr lang="en-US" sz="2200"/>
              <a:t>Taiwan - Sept. 16</a:t>
            </a:r>
            <a:endParaRPr lang="en-US"/>
          </a:p>
          <a:p>
            <a:pPr lvl="1">
              <a:spcBef>
                <a:spcPts val="1200"/>
              </a:spcBef>
            </a:pPr>
            <a:r>
              <a:rPr lang="en-US" sz="2200" dirty="0"/>
              <a:t>Japan, Korea- Nov. 1</a:t>
            </a:r>
          </a:p>
          <a:p>
            <a:pPr lvl="1">
              <a:spcBef>
                <a:spcPts val="1200"/>
              </a:spcBef>
            </a:pPr>
            <a:r>
              <a:rPr lang="en-US" sz="2200" dirty="0"/>
              <a:t>France, Germany- Feb. 3</a:t>
            </a:r>
          </a:p>
          <a:p>
            <a:pPr>
              <a:spcBef>
                <a:spcPts val="1600"/>
              </a:spcBef>
            </a:pPr>
            <a:r>
              <a:rPr lang="en-US" sz="2200" dirty="0"/>
              <a:t>Russia Community College </a:t>
            </a:r>
            <a:br>
              <a:rPr lang="en-US" sz="2200" dirty="0"/>
            </a:br>
            <a:r>
              <a:rPr lang="en-US" sz="2200" dirty="0"/>
              <a:t>Administrators Seminar</a:t>
            </a:r>
          </a:p>
          <a:p>
            <a:pPr lvl="1">
              <a:spcBef>
                <a:spcPts val="1600"/>
              </a:spcBef>
            </a:pPr>
            <a:r>
              <a:rPr lang="en-US" sz="2200" dirty="0"/>
              <a:t>Oct. 15 </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1600" y="1870007"/>
            <a:ext cx="3505200" cy="32068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65188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09600" y="3048000"/>
            <a:ext cx="7948610" cy="2514600"/>
          </a:xfrm>
        </p:spPr>
        <p:txBody>
          <a:bodyPr/>
          <a:lstStyle/>
          <a:p>
            <a:pPr lvl="0"/>
            <a:r>
              <a:rPr lang="en-US" dirty="0">
                <a:solidFill>
                  <a:schemeClr val="accent2">
                    <a:lumMod val="75000"/>
                  </a:schemeClr>
                </a:solidFill>
              </a:rPr>
              <a:t>Dr. Catherine Martin				Rebecca Laumann</a:t>
            </a:r>
          </a:p>
          <a:p>
            <a:pPr lvl="0"/>
            <a:r>
              <a:rPr lang="en-US" dirty="0">
                <a:solidFill>
                  <a:schemeClr val="accent2">
                    <a:lumMod val="75000"/>
                  </a:schemeClr>
                </a:solidFill>
              </a:rPr>
              <a:t>Professor (Retired)				Interim Executive Director</a:t>
            </a:r>
          </a:p>
          <a:p>
            <a:r>
              <a:rPr lang="en-US" dirty="0">
                <a:solidFill>
                  <a:schemeClr val="accent2">
                    <a:lumMod val="75000"/>
                  </a:schemeClr>
                </a:solidFill>
              </a:rPr>
              <a:t>University of Memphis			Center for International 										Education Services</a:t>
            </a:r>
          </a:p>
          <a:p>
            <a:endParaRPr lang="en-US" sz="1000" dirty="0">
              <a:solidFill>
                <a:schemeClr val="accent2">
                  <a:lumMod val="75000"/>
                </a:schemeClr>
              </a:solidFill>
            </a:endParaRPr>
          </a:p>
          <a:p>
            <a:pPr lvl="0"/>
            <a:r>
              <a:rPr lang="en-US" dirty="0">
                <a:solidFill>
                  <a:schemeClr val="accent2">
                    <a:lumMod val="75000"/>
                  </a:schemeClr>
                </a:solidFill>
              </a:rPr>
              <a:t>March 29, 2019</a:t>
            </a:r>
          </a:p>
          <a:p>
            <a:pPr lvl="0"/>
            <a:r>
              <a:rPr lang="en-US" dirty="0">
                <a:solidFill>
                  <a:schemeClr val="accent2">
                    <a:lumMod val="75000"/>
                  </a:schemeClr>
                </a:solidFill>
              </a:rPr>
              <a:t>UC 234, Memphis, TN</a:t>
            </a:r>
          </a:p>
          <a:p>
            <a:pPr lvl="0"/>
            <a:endParaRPr lang="en-US" dirty="0">
              <a:solidFill>
                <a:schemeClr val="accent2">
                  <a:lumMod val="75000"/>
                </a:schemeClr>
              </a:solidFill>
            </a:endParaRPr>
          </a:p>
        </p:txBody>
      </p:sp>
      <p:sp>
        <p:nvSpPr>
          <p:cNvPr id="3" name="Text Placeholder 2"/>
          <p:cNvSpPr>
            <a:spLocks noGrp="1"/>
          </p:cNvSpPr>
          <p:nvPr>
            <p:ph type="body" sz="quarter" idx="10"/>
          </p:nvPr>
        </p:nvSpPr>
        <p:spPr/>
        <p:txBody>
          <a:bodyPr/>
          <a:lstStyle/>
          <a:p>
            <a:r>
              <a:rPr lang="en-US" dirty="0"/>
              <a:t>Fulbright Scholar Program Opportunities</a:t>
            </a:r>
          </a:p>
        </p:txBody>
      </p:sp>
    </p:spTree>
    <p:extLst>
      <p:ext uri="{BB962C8B-B14F-4D97-AF65-F5344CB8AC3E}">
        <p14:creationId xmlns:p14="http://schemas.microsoft.com/office/powerpoint/2010/main" val="1094622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4000240091"/>
              </p:ext>
            </p:extLst>
          </p:nvPr>
        </p:nvGraphicFramePr>
        <p:xfrm>
          <a:off x="4003217" y="2625484"/>
          <a:ext cx="4033162" cy="2615832"/>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rot="10800000" flipV="1">
            <a:off x="6019799" y="2576901"/>
            <a:ext cx="133349" cy="223535"/>
            <a:chOff x="933450" y="2017228"/>
            <a:chExt cx="238317" cy="192572"/>
          </a:xfrm>
        </p:grpSpPr>
        <p:cxnSp>
          <p:nvCxnSpPr>
            <p:cNvPr id="15" name="Straight Connector 14"/>
            <p:cNvCxnSpPr/>
            <p:nvPr/>
          </p:nvCxnSpPr>
          <p:spPr>
            <a:xfrm rot="16200000" flipH="1">
              <a:off x="1052609" y="1902337"/>
              <a:ext cx="0" cy="238317"/>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1161032" y="2017228"/>
              <a:ext cx="0" cy="192572"/>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rot="16200000" flipV="1">
            <a:off x="6905626" y="4694850"/>
            <a:ext cx="133349" cy="228601"/>
            <a:chOff x="933450" y="2017228"/>
            <a:chExt cx="238317" cy="192572"/>
          </a:xfrm>
        </p:grpSpPr>
        <p:cxnSp>
          <p:nvCxnSpPr>
            <p:cNvPr id="26" name="Straight Connector 25"/>
            <p:cNvCxnSpPr/>
            <p:nvPr/>
          </p:nvCxnSpPr>
          <p:spPr>
            <a:xfrm rot="16200000" flipH="1">
              <a:off x="1052609" y="1902337"/>
              <a:ext cx="0" cy="238317"/>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1161032" y="2017228"/>
              <a:ext cx="0" cy="192572"/>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sp>
        <p:nvSpPr>
          <p:cNvPr id="3" name="Text Placeholder 2"/>
          <p:cNvSpPr>
            <a:spLocks noGrp="1"/>
          </p:cNvSpPr>
          <p:nvPr>
            <p:ph type="body" sz="quarter" idx="13"/>
          </p:nvPr>
        </p:nvSpPr>
        <p:spPr>
          <a:xfrm>
            <a:off x="6019800" y="76200"/>
            <a:ext cx="3124200" cy="457200"/>
          </a:xfrm>
        </p:spPr>
        <p:txBody>
          <a:bodyPr/>
          <a:lstStyle/>
          <a:p>
            <a:r>
              <a:rPr lang="en-US" dirty="0"/>
              <a:t>VISITING SCHOLAR PROGRAM</a:t>
            </a:r>
          </a:p>
        </p:txBody>
      </p:sp>
      <p:sp>
        <p:nvSpPr>
          <p:cNvPr id="4" name="Text Placeholder 3"/>
          <p:cNvSpPr>
            <a:spLocks noGrp="1"/>
          </p:cNvSpPr>
          <p:nvPr>
            <p:ph type="body" sz="quarter" idx="11"/>
          </p:nvPr>
        </p:nvSpPr>
        <p:spPr>
          <a:xfrm>
            <a:off x="304800" y="762000"/>
            <a:ext cx="8001000" cy="596900"/>
          </a:xfrm>
        </p:spPr>
        <p:txBody>
          <a:bodyPr/>
          <a:lstStyle/>
          <a:p>
            <a:r>
              <a:rPr lang="en-US" dirty="0"/>
              <a:t>Visiting (Non-U.S.) Scholar Programs</a:t>
            </a:r>
          </a:p>
        </p:txBody>
      </p:sp>
      <p:sp>
        <p:nvSpPr>
          <p:cNvPr id="6" name="Content Placeholder 1"/>
          <p:cNvSpPr>
            <a:spLocks noGrp="1"/>
          </p:cNvSpPr>
          <p:nvPr>
            <p:ph sz="quarter" idx="12"/>
          </p:nvPr>
        </p:nvSpPr>
        <p:spPr>
          <a:xfrm>
            <a:off x="123681" y="1839951"/>
            <a:ext cx="4981719" cy="3886200"/>
          </a:xfrm>
        </p:spPr>
        <p:txBody>
          <a:bodyPr/>
          <a:lstStyle/>
          <a:p>
            <a:pPr>
              <a:spcBef>
                <a:spcPts val="3000"/>
              </a:spcBef>
            </a:pPr>
            <a:r>
              <a:rPr lang="en-US" sz="2200" dirty="0"/>
              <a:t>Fulbright Visiting Scholar Program</a:t>
            </a:r>
          </a:p>
          <a:p>
            <a:pPr>
              <a:spcBef>
                <a:spcPts val="3000"/>
              </a:spcBef>
            </a:pPr>
            <a:r>
              <a:rPr lang="en-US" sz="2200" dirty="0"/>
              <a:t>Fulbright Scholar-In-Residence </a:t>
            </a:r>
            <a:br>
              <a:rPr lang="en-US" sz="2200" dirty="0"/>
            </a:br>
            <a:r>
              <a:rPr lang="en-US" sz="2200" dirty="0"/>
              <a:t>(S-I-R) Program</a:t>
            </a:r>
          </a:p>
          <a:p>
            <a:pPr>
              <a:spcBef>
                <a:spcPts val="3000"/>
              </a:spcBef>
            </a:pPr>
            <a:r>
              <a:rPr lang="en-US" sz="2200" dirty="0"/>
              <a:t>Outreach Lecturing Fund (OLF)</a:t>
            </a:r>
          </a:p>
        </p:txBody>
      </p:sp>
      <p:sp>
        <p:nvSpPr>
          <p:cNvPr id="10" name="TextBox 9"/>
          <p:cNvSpPr txBox="1"/>
          <p:nvPr/>
        </p:nvSpPr>
        <p:spPr>
          <a:xfrm rot="-60000">
            <a:off x="5327682" y="3404902"/>
            <a:ext cx="1382066" cy="1154162"/>
          </a:xfrm>
          <a:prstGeom prst="rect">
            <a:avLst/>
          </a:prstGeom>
          <a:noFill/>
        </p:spPr>
        <p:txBody>
          <a:bodyPr wrap="square" rtlCol="0">
            <a:spAutoFit/>
          </a:bodyPr>
          <a:lstStyle/>
          <a:p>
            <a:pPr algn="ctr"/>
            <a:r>
              <a:rPr lang="en-US" sz="1600" b="1" dirty="0">
                <a:solidFill>
                  <a:schemeClr val="tx2"/>
                </a:solidFill>
                <a:latin typeface="+mj-lt"/>
              </a:rPr>
              <a:t>Percentage </a:t>
            </a:r>
          </a:p>
          <a:p>
            <a:pPr algn="ctr"/>
            <a:r>
              <a:rPr lang="en-US" sz="1600" b="1" dirty="0">
                <a:solidFill>
                  <a:schemeClr val="tx2"/>
                </a:solidFill>
                <a:latin typeface="+mj-lt"/>
              </a:rPr>
              <a:t>of Visiting Scholars</a:t>
            </a:r>
            <a:br>
              <a:rPr lang="en-US" sz="1600" b="1" dirty="0">
                <a:solidFill>
                  <a:schemeClr val="tx2"/>
                </a:solidFill>
                <a:latin typeface="+mj-lt"/>
              </a:rPr>
            </a:br>
            <a:endParaRPr lang="en-US" sz="500" b="1" dirty="0">
              <a:solidFill>
                <a:schemeClr val="tx2"/>
              </a:solidFill>
              <a:latin typeface="+mj-lt"/>
            </a:endParaRPr>
          </a:p>
          <a:p>
            <a:pPr algn="ctr"/>
            <a:r>
              <a:rPr lang="en-US" sz="1600" b="1" dirty="0">
                <a:solidFill>
                  <a:schemeClr val="tx2"/>
                </a:solidFill>
                <a:latin typeface="+mj-lt"/>
              </a:rPr>
              <a:t>2018-2019</a:t>
            </a:r>
            <a:endParaRPr lang="en-US" sz="850" b="1" dirty="0">
              <a:solidFill>
                <a:schemeClr val="tx2"/>
              </a:solidFill>
              <a:latin typeface="+mj-lt"/>
            </a:endParaRPr>
          </a:p>
        </p:txBody>
      </p:sp>
      <p:sp>
        <p:nvSpPr>
          <p:cNvPr id="24" name="TextBox 23"/>
          <p:cNvSpPr txBox="1"/>
          <p:nvPr/>
        </p:nvSpPr>
        <p:spPr>
          <a:xfrm>
            <a:off x="6857999" y="4875825"/>
            <a:ext cx="2126933" cy="461665"/>
          </a:xfrm>
          <a:prstGeom prst="rect">
            <a:avLst/>
          </a:prstGeom>
          <a:noFill/>
        </p:spPr>
        <p:txBody>
          <a:bodyPr wrap="square" rtlCol="0">
            <a:spAutoFit/>
          </a:bodyPr>
          <a:lstStyle/>
          <a:p>
            <a:r>
              <a:rPr lang="en-US" sz="1200" b="1" dirty="0">
                <a:solidFill>
                  <a:schemeClr val="tx2"/>
                </a:solidFill>
                <a:latin typeface="+mj-lt"/>
              </a:rPr>
              <a:t>96% Visiting Scholar Program</a:t>
            </a:r>
          </a:p>
        </p:txBody>
      </p:sp>
      <p:sp>
        <p:nvSpPr>
          <p:cNvPr id="46" name="TextBox 45"/>
          <p:cNvSpPr txBox="1"/>
          <p:nvPr/>
        </p:nvSpPr>
        <p:spPr>
          <a:xfrm>
            <a:off x="6096000" y="2438400"/>
            <a:ext cx="2152694" cy="276999"/>
          </a:xfrm>
          <a:prstGeom prst="rect">
            <a:avLst/>
          </a:prstGeom>
          <a:noFill/>
        </p:spPr>
        <p:txBody>
          <a:bodyPr wrap="square" rtlCol="0">
            <a:spAutoFit/>
          </a:bodyPr>
          <a:lstStyle/>
          <a:p>
            <a:r>
              <a:rPr lang="en-US" sz="1200" b="1" dirty="0">
                <a:solidFill>
                  <a:schemeClr val="tx2"/>
                </a:solidFill>
                <a:latin typeface="+mj-lt"/>
              </a:rPr>
              <a:t>4% Scholar-In-Residence</a:t>
            </a:r>
          </a:p>
        </p:txBody>
      </p:sp>
    </p:spTree>
    <p:extLst>
      <p:ext uri="{BB962C8B-B14F-4D97-AF65-F5344CB8AC3E}">
        <p14:creationId xmlns:p14="http://schemas.microsoft.com/office/powerpoint/2010/main" val="2631678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p:nvPr>
            <p:extLst>
              <p:ext uri="{D42A27DB-BD31-4B8C-83A1-F6EECF244321}">
                <p14:modId xmlns:p14="http://schemas.microsoft.com/office/powerpoint/2010/main" val="1059671161"/>
              </p:ext>
            </p:extLst>
          </p:nvPr>
        </p:nvGraphicFramePr>
        <p:xfrm>
          <a:off x="3596775" y="2118574"/>
          <a:ext cx="4376062" cy="283823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rot="16200000" flipV="1">
            <a:off x="5287141" y="2101412"/>
            <a:ext cx="260674" cy="137844"/>
            <a:chOff x="933450" y="2017224"/>
            <a:chExt cx="238317" cy="192572"/>
          </a:xfrm>
        </p:grpSpPr>
        <p:cxnSp>
          <p:nvCxnSpPr>
            <p:cNvPr id="11" name="Straight Connector 10"/>
            <p:cNvCxnSpPr/>
            <p:nvPr/>
          </p:nvCxnSpPr>
          <p:spPr>
            <a:xfrm rot="16200000" flipH="1">
              <a:off x="1052609" y="1902337"/>
              <a:ext cx="0" cy="238317"/>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1166338" y="2017224"/>
              <a:ext cx="0" cy="192572"/>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rot="16200000">
            <a:off x="5722101" y="2056390"/>
            <a:ext cx="266916" cy="90041"/>
            <a:chOff x="933450" y="2017220"/>
            <a:chExt cx="238317" cy="192572"/>
          </a:xfrm>
        </p:grpSpPr>
        <p:cxnSp>
          <p:nvCxnSpPr>
            <p:cNvPr id="14" name="Straight Connector 13"/>
            <p:cNvCxnSpPr/>
            <p:nvPr/>
          </p:nvCxnSpPr>
          <p:spPr>
            <a:xfrm rot="16200000" flipH="1">
              <a:off x="1052609" y="1902337"/>
              <a:ext cx="0" cy="238317"/>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1166338" y="2017224"/>
              <a:ext cx="0" cy="192572"/>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rot="16200000">
            <a:off x="6184606" y="2119025"/>
            <a:ext cx="196717" cy="170263"/>
            <a:chOff x="933450" y="2017224"/>
            <a:chExt cx="238317" cy="192572"/>
          </a:xfrm>
        </p:grpSpPr>
        <p:cxnSp>
          <p:nvCxnSpPr>
            <p:cNvPr id="17" name="Straight Connector 16"/>
            <p:cNvCxnSpPr/>
            <p:nvPr/>
          </p:nvCxnSpPr>
          <p:spPr>
            <a:xfrm rot="16200000" flipH="1">
              <a:off x="1052609" y="1902337"/>
              <a:ext cx="0" cy="238317"/>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1166338" y="2017224"/>
              <a:ext cx="0" cy="192572"/>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sp>
        <p:nvSpPr>
          <p:cNvPr id="2" name="Text Placeholder 1"/>
          <p:cNvSpPr>
            <a:spLocks noGrp="1"/>
          </p:cNvSpPr>
          <p:nvPr>
            <p:ph type="body" sz="quarter" idx="10"/>
          </p:nvPr>
        </p:nvSpPr>
        <p:spPr>
          <a:xfrm>
            <a:off x="228600" y="403130"/>
            <a:ext cx="7772400" cy="535616"/>
          </a:xfrm>
        </p:spPr>
        <p:txBody>
          <a:bodyPr/>
          <a:lstStyle/>
          <a:p>
            <a:r>
              <a:rPr lang="en-US" dirty="0"/>
              <a:t>Fulbright Visiting Scholar Program</a:t>
            </a:r>
          </a:p>
          <a:p>
            <a:endParaRPr lang="en-US" dirty="0"/>
          </a:p>
        </p:txBody>
      </p:sp>
      <p:sp>
        <p:nvSpPr>
          <p:cNvPr id="3" name="Content Placeholder 2"/>
          <p:cNvSpPr>
            <a:spLocks noGrp="1"/>
          </p:cNvSpPr>
          <p:nvPr>
            <p:ph sz="quarter" idx="11"/>
          </p:nvPr>
        </p:nvSpPr>
        <p:spPr>
          <a:xfrm>
            <a:off x="76199" y="1435101"/>
            <a:ext cx="4864013" cy="4660899"/>
          </a:xfrm>
        </p:spPr>
        <p:txBody>
          <a:bodyPr/>
          <a:lstStyle/>
          <a:p>
            <a:pPr>
              <a:spcBef>
                <a:spcPts val="1200"/>
              </a:spcBef>
            </a:pPr>
            <a:r>
              <a:rPr lang="en-US" sz="2800" dirty="0"/>
              <a:t>Purpose and Application </a:t>
            </a:r>
          </a:p>
          <a:p>
            <a:pPr lvl="1">
              <a:spcBef>
                <a:spcPts val="1200"/>
              </a:spcBef>
            </a:pPr>
            <a:r>
              <a:rPr lang="en-US" sz="2200" dirty="0"/>
              <a:t>Visiting Scholars from other countries engage in research and teaching activities on</a:t>
            </a:r>
            <a:br>
              <a:rPr lang="en-US" sz="2200" dirty="0"/>
            </a:br>
            <a:r>
              <a:rPr lang="en-US" sz="2200" dirty="0"/>
              <a:t>U.S. campuses</a:t>
            </a:r>
          </a:p>
          <a:p>
            <a:pPr lvl="1">
              <a:spcBef>
                <a:spcPts val="1200"/>
              </a:spcBef>
            </a:pPr>
            <a:r>
              <a:rPr lang="en-US" sz="2200" dirty="0"/>
              <a:t>Visiting Scholars apply through the Fulbright Commission or U.S. Embassy in their home countries</a:t>
            </a:r>
          </a:p>
        </p:txBody>
      </p:sp>
      <p:sp>
        <p:nvSpPr>
          <p:cNvPr id="4" name="Text Placeholder 2"/>
          <p:cNvSpPr>
            <a:spLocks noGrp="1"/>
          </p:cNvSpPr>
          <p:nvPr>
            <p:ph type="body" sz="quarter" idx="13"/>
          </p:nvPr>
        </p:nvSpPr>
        <p:spPr>
          <a:xfrm>
            <a:off x="5943600" y="76200"/>
            <a:ext cx="3200400" cy="381000"/>
          </a:xfrm>
        </p:spPr>
        <p:txBody>
          <a:bodyPr/>
          <a:lstStyle/>
          <a:p>
            <a:r>
              <a:rPr lang="en-US" dirty="0"/>
              <a:t>VISITING SCHOLAR PROGRAM</a:t>
            </a: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55895" y="2362200"/>
            <a:ext cx="1735705" cy="2333655"/>
          </a:xfrm>
          <a:prstGeom prst="rect">
            <a:avLst/>
          </a:prstGeom>
        </p:spPr>
      </p:pic>
      <p:sp>
        <p:nvSpPr>
          <p:cNvPr id="8" name="TextBox 7"/>
          <p:cNvSpPr txBox="1"/>
          <p:nvPr/>
        </p:nvSpPr>
        <p:spPr>
          <a:xfrm>
            <a:off x="4898767" y="2915039"/>
            <a:ext cx="1772078" cy="1154162"/>
          </a:xfrm>
          <a:prstGeom prst="rect">
            <a:avLst/>
          </a:prstGeom>
          <a:noFill/>
        </p:spPr>
        <p:txBody>
          <a:bodyPr wrap="square" rtlCol="0">
            <a:spAutoFit/>
          </a:bodyPr>
          <a:lstStyle/>
          <a:p>
            <a:pPr algn="ctr"/>
            <a:r>
              <a:rPr lang="en-US" sz="1600" b="1" dirty="0">
                <a:solidFill>
                  <a:schemeClr val="tx2"/>
                </a:solidFill>
                <a:latin typeface="+mj-lt"/>
              </a:rPr>
              <a:t>Percentage </a:t>
            </a:r>
          </a:p>
          <a:p>
            <a:pPr algn="ctr"/>
            <a:r>
              <a:rPr lang="en-US" sz="1600" b="1" dirty="0">
                <a:solidFill>
                  <a:schemeClr val="tx2"/>
                </a:solidFill>
                <a:latin typeface="+mj-lt"/>
              </a:rPr>
              <a:t>of Visiting Scholar Activity</a:t>
            </a:r>
            <a:br>
              <a:rPr lang="en-US" sz="1600" b="1" dirty="0">
                <a:solidFill>
                  <a:schemeClr val="tx2"/>
                </a:solidFill>
                <a:latin typeface="+mj-lt"/>
              </a:rPr>
            </a:br>
            <a:endParaRPr lang="en-US" sz="500" b="1" dirty="0">
              <a:solidFill>
                <a:schemeClr val="tx2"/>
              </a:solidFill>
              <a:latin typeface="+mj-lt"/>
            </a:endParaRPr>
          </a:p>
          <a:p>
            <a:pPr algn="ctr"/>
            <a:r>
              <a:rPr lang="en-US" sz="1600" b="1" dirty="0">
                <a:solidFill>
                  <a:schemeClr val="tx2"/>
                </a:solidFill>
                <a:latin typeface="+mj-lt"/>
              </a:rPr>
              <a:t>2018-2019</a:t>
            </a:r>
            <a:endParaRPr lang="en-US" sz="850" b="1" dirty="0">
              <a:solidFill>
                <a:schemeClr val="tx2"/>
              </a:solidFill>
              <a:latin typeface="+mj-lt"/>
            </a:endParaRPr>
          </a:p>
        </p:txBody>
      </p:sp>
      <p:sp>
        <p:nvSpPr>
          <p:cNvPr id="9" name="TextBox 8"/>
          <p:cNvSpPr txBox="1"/>
          <p:nvPr/>
        </p:nvSpPr>
        <p:spPr>
          <a:xfrm>
            <a:off x="6324600" y="1964874"/>
            <a:ext cx="525375" cy="276999"/>
          </a:xfrm>
          <a:prstGeom prst="rect">
            <a:avLst/>
          </a:prstGeom>
          <a:noFill/>
        </p:spPr>
        <p:txBody>
          <a:bodyPr wrap="square" rtlCol="0">
            <a:spAutoFit/>
          </a:bodyPr>
          <a:lstStyle/>
          <a:p>
            <a:r>
              <a:rPr lang="en-US" sz="1200" b="1" dirty="0">
                <a:solidFill>
                  <a:schemeClr val="tx2"/>
                </a:solidFill>
                <a:latin typeface="+mj-lt"/>
              </a:rPr>
              <a:t>10%</a:t>
            </a:r>
          </a:p>
        </p:txBody>
      </p:sp>
      <p:sp>
        <p:nvSpPr>
          <p:cNvPr id="22" name="TextBox 21"/>
          <p:cNvSpPr txBox="1"/>
          <p:nvPr/>
        </p:nvSpPr>
        <p:spPr>
          <a:xfrm>
            <a:off x="5824965" y="1829452"/>
            <a:ext cx="423435" cy="276999"/>
          </a:xfrm>
          <a:prstGeom prst="rect">
            <a:avLst/>
          </a:prstGeom>
          <a:noFill/>
        </p:spPr>
        <p:txBody>
          <a:bodyPr wrap="square" rtlCol="0">
            <a:spAutoFit/>
          </a:bodyPr>
          <a:lstStyle/>
          <a:p>
            <a:r>
              <a:rPr lang="en-US" sz="1200" b="1" dirty="0">
                <a:solidFill>
                  <a:schemeClr val="tx2"/>
                </a:solidFill>
                <a:latin typeface="+mj-lt"/>
              </a:rPr>
              <a:t>2%</a:t>
            </a:r>
          </a:p>
        </p:txBody>
      </p:sp>
      <p:sp>
        <p:nvSpPr>
          <p:cNvPr id="23" name="TextBox 22"/>
          <p:cNvSpPr txBox="1"/>
          <p:nvPr/>
        </p:nvSpPr>
        <p:spPr>
          <a:xfrm>
            <a:off x="4877708" y="1893334"/>
            <a:ext cx="552878" cy="276999"/>
          </a:xfrm>
          <a:prstGeom prst="rect">
            <a:avLst/>
          </a:prstGeom>
          <a:noFill/>
        </p:spPr>
        <p:txBody>
          <a:bodyPr wrap="square" rtlCol="0">
            <a:spAutoFit/>
          </a:bodyPr>
          <a:lstStyle/>
          <a:p>
            <a:r>
              <a:rPr lang="en-US" sz="1200" b="1" dirty="0">
                <a:solidFill>
                  <a:schemeClr val="tx2"/>
                </a:solidFill>
                <a:latin typeface="+mj-lt"/>
              </a:rPr>
              <a:t>88%</a:t>
            </a:r>
          </a:p>
        </p:txBody>
      </p:sp>
    </p:spTree>
    <p:extLst>
      <p:ext uri="{BB962C8B-B14F-4D97-AF65-F5344CB8AC3E}">
        <p14:creationId xmlns:p14="http://schemas.microsoft.com/office/powerpoint/2010/main" val="714587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381000"/>
            <a:ext cx="7772400" cy="533400"/>
          </a:xfrm>
        </p:spPr>
        <p:txBody>
          <a:bodyPr/>
          <a:lstStyle/>
          <a:p>
            <a:r>
              <a:rPr lang="en-US" dirty="0"/>
              <a:t>Scholar-In-Residence Program</a:t>
            </a:r>
          </a:p>
          <a:p>
            <a:endParaRPr lang="en-US" dirty="0"/>
          </a:p>
        </p:txBody>
      </p:sp>
      <p:sp>
        <p:nvSpPr>
          <p:cNvPr id="4" name="Text Placeholder 3"/>
          <p:cNvSpPr>
            <a:spLocks noGrp="1"/>
          </p:cNvSpPr>
          <p:nvPr>
            <p:ph type="body" sz="quarter" idx="13"/>
          </p:nvPr>
        </p:nvSpPr>
        <p:spPr>
          <a:xfrm>
            <a:off x="6019800" y="76200"/>
            <a:ext cx="3124200" cy="381000"/>
          </a:xfrm>
        </p:spPr>
        <p:txBody>
          <a:bodyPr/>
          <a:lstStyle/>
          <a:p>
            <a:r>
              <a:rPr lang="en-US" dirty="0"/>
              <a:t>VISITING SCHOLAR PROGRAM</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00600" y="1752600"/>
            <a:ext cx="4114800" cy="2690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p:cNvSpPr>
            <a:spLocks noGrp="1"/>
          </p:cNvSpPr>
          <p:nvPr>
            <p:ph sz="quarter" idx="11"/>
          </p:nvPr>
        </p:nvSpPr>
        <p:spPr>
          <a:xfrm>
            <a:off x="228600" y="1143000"/>
            <a:ext cx="8610600" cy="4800600"/>
          </a:xfrm>
        </p:spPr>
        <p:txBody>
          <a:bodyPr/>
          <a:lstStyle/>
          <a:p>
            <a:pPr>
              <a:spcBef>
                <a:spcPts val="250"/>
              </a:spcBef>
            </a:pPr>
            <a:r>
              <a:rPr lang="en-US" sz="1800" dirty="0"/>
              <a:t>Brings scholars and professionals from abroad to campuses that do not often host visiting scholars</a:t>
            </a:r>
            <a:br>
              <a:rPr lang="en-US" sz="1800" dirty="0"/>
            </a:br>
            <a:endParaRPr lang="en-US" sz="1400" dirty="0"/>
          </a:p>
          <a:p>
            <a:pPr>
              <a:spcBef>
                <a:spcPts val="250"/>
              </a:spcBef>
            </a:pPr>
            <a:r>
              <a:rPr lang="en-US" sz="1800" dirty="0"/>
              <a:t>Involves colleges and universities </a:t>
            </a:r>
            <a:br>
              <a:rPr lang="en-US" sz="1800" dirty="0"/>
            </a:br>
            <a:r>
              <a:rPr lang="en-US" sz="1800" dirty="0"/>
              <a:t>that serve student populations </a:t>
            </a:r>
            <a:br>
              <a:rPr lang="en-US" sz="1800" dirty="0"/>
            </a:br>
            <a:r>
              <a:rPr lang="en-US" sz="1800" dirty="0"/>
              <a:t>underrepresented in international </a:t>
            </a:r>
            <a:br>
              <a:rPr lang="en-US" sz="1800" dirty="0"/>
            </a:br>
            <a:r>
              <a:rPr lang="en-US" sz="1800" dirty="0"/>
              <a:t>exchange programs</a:t>
            </a:r>
            <a:br>
              <a:rPr lang="en-US" sz="1800" dirty="0"/>
            </a:br>
            <a:endParaRPr lang="en-US" sz="1400" dirty="0"/>
          </a:p>
          <a:p>
            <a:pPr>
              <a:spcBef>
                <a:spcPts val="250"/>
              </a:spcBef>
            </a:pPr>
            <a:r>
              <a:rPr lang="en-US" sz="1800" dirty="0"/>
              <a:t>S-I-R grantees </a:t>
            </a:r>
          </a:p>
          <a:p>
            <a:pPr lvl="1"/>
            <a:r>
              <a:rPr lang="en-US" dirty="0"/>
              <a:t>Primarily teach undergraduates</a:t>
            </a:r>
          </a:p>
          <a:p>
            <a:pPr lvl="1"/>
            <a:r>
              <a:rPr lang="en-US" dirty="0"/>
              <a:t>Provide cross-cultural/</a:t>
            </a:r>
            <a:br>
              <a:rPr lang="en-US" dirty="0"/>
            </a:br>
            <a:r>
              <a:rPr lang="en-US" dirty="0"/>
              <a:t>international perspective</a:t>
            </a:r>
            <a:br>
              <a:rPr lang="en-US" dirty="0"/>
            </a:br>
            <a:endParaRPr lang="en-US" sz="1400" dirty="0"/>
          </a:p>
          <a:p>
            <a:pPr>
              <a:spcBef>
                <a:spcPts val="250"/>
              </a:spcBef>
            </a:pPr>
            <a:r>
              <a:rPr lang="en-US" sz="1800" dirty="0"/>
              <a:t>Application is made by the interested U.S. institution</a:t>
            </a:r>
          </a:p>
          <a:p>
            <a:pPr lvl="1">
              <a:spcBef>
                <a:spcPts val="300"/>
              </a:spcBef>
            </a:pPr>
            <a:r>
              <a:rPr lang="en-US" dirty="0"/>
              <a:t>1 semester or full academic year options</a:t>
            </a:r>
            <a:br>
              <a:rPr lang="en-US" dirty="0"/>
            </a:br>
            <a:endParaRPr lang="en-US" sz="1400" dirty="0"/>
          </a:p>
          <a:p>
            <a:pPr>
              <a:spcBef>
                <a:spcPts val="250"/>
              </a:spcBef>
            </a:pPr>
            <a:r>
              <a:rPr lang="en-US" sz="1800" dirty="0"/>
              <a:t>Deadline is </a:t>
            </a:r>
            <a:r>
              <a:rPr lang="en-US" sz="1800" b="1" dirty="0"/>
              <a:t>November 1</a:t>
            </a:r>
            <a:r>
              <a:rPr lang="en-US" sz="1800" dirty="0"/>
              <a:t>; Email: sir@iie.org</a:t>
            </a:r>
            <a:endParaRPr lang="en-US" sz="1800" b="1" dirty="0"/>
          </a:p>
          <a:p>
            <a:pPr marL="0" indent="0">
              <a:buNone/>
            </a:pPr>
            <a:endParaRPr lang="en-US" dirty="0"/>
          </a:p>
        </p:txBody>
      </p:sp>
    </p:spTree>
    <p:extLst>
      <p:ext uri="{BB962C8B-B14F-4D97-AF65-F5344CB8AC3E}">
        <p14:creationId xmlns:p14="http://schemas.microsoft.com/office/powerpoint/2010/main" val="3467472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403130"/>
            <a:ext cx="7772400" cy="535616"/>
          </a:xfrm>
        </p:spPr>
        <p:txBody>
          <a:bodyPr/>
          <a:lstStyle/>
          <a:p>
            <a:r>
              <a:rPr lang="en-US" dirty="0"/>
              <a:t>Outreach Lecturing Fund (OLF)</a:t>
            </a:r>
          </a:p>
          <a:p>
            <a:endParaRPr lang="en-US" dirty="0"/>
          </a:p>
        </p:txBody>
      </p:sp>
      <p:sp>
        <p:nvSpPr>
          <p:cNvPr id="3" name="Content Placeholder 2"/>
          <p:cNvSpPr>
            <a:spLocks noGrp="1"/>
          </p:cNvSpPr>
          <p:nvPr>
            <p:ph sz="quarter" idx="11"/>
          </p:nvPr>
        </p:nvSpPr>
        <p:spPr>
          <a:xfrm>
            <a:off x="228600" y="1219200"/>
            <a:ext cx="8229600" cy="4953000"/>
          </a:xfrm>
        </p:spPr>
        <p:txBody>
          <a:bodyPr/>
          <a:lstStyle/>
          <a:p>
            <a:pPr marL="0">
              <a:spcBef>
                <a:spcPts val="0"/>
              </a:spcBef>
            </a:pPr>
            <a:r>
              <a:rPr lang="en-US" sz="1900" dirty="0"/>
              <a:t>Travel grant for Fulbright Visiting Scholars already in the U.S. for</a:t>
            </a:r>
            <a:br>
              <a:rPr lang="en-US" sz="1900" dirty="0"/>
            </a:br>
            <a:r>
              <a:rPr lang="en-US" sz="1900" dirty="0"/>
              <a:t>     short-term guest teaching</a:t>
            </a:r>
          </a:p>
          <a:p>
            <a:pPr marL="0" indent="0">
              <a:spcBef>
                <a:spcPts val="0"/>
              </a:spcBef>
              <a:buNone/>
            </a:pPr>
            <a:endParaRPr lang="en-US" sz="1600" dirty="0"/>
          </a:p>
          <a:p>
            <a:pPr marL="0">
              <a:spcBef>
                <a:spcPts val="0"/>
              </a:spcBef>
            </a:pPr>
            <a:r>
              <a:rPr lang="en-US" sz="1900" dirty="0"/>
              <a:t>Institutionally driven application by </a:t>
            </a:r>
            <a:br>
              <a:rPr lang="en-US" sz="1900" dirty="0"/>
            </a:br>
            <a:r>
              <a:rPr lang="en-US" sz="1900" dirty="0"/>
              <a:t>      U.S. Host Institutions</a:t>
            </a:r>
            <a:br>
              <a:rPr lang="en-US" sz="1900" dirty="0"/>
            </a:br>
            <a:endParaRPr lang="en-US" sz="1600" dirty="0"/>
          </a:p>
          <a:p>
            <a:pPr>
              <a:spcBef>
                <a:spcPts val="250"/>
              </a:spcBef>
            </a:pPr>
            <a:r>
              <a:rPr lang="en-US" sz="1900" dirty="0"/>
              <a:t>Scholars can meet, lecture and </a:t>
            </a:r>
            <a:br>
              <a:rPr lang="en-US" sz="1900" dirty="0"/>
            </a:br>
            <a:r>
              <a:rPr lang="en-US" sz="1900" dirty="0"/>
              <a:t>exchange ideas with</a:t>
            </a:r>
          </a:p>
          <a:p>
            <a:pPr lvl="1"/>
            <a:r>
              <a:rPr lang="en-US" sz="1900" dirty="0"/>
              <a:t>Faculty and students</a:t>
            </a:r>
          </a:p>
          <a:p>
            <a:pPr lvl="1"/>
            <a:r>
              <a:rPr lang="en-US" sz="1900" dirty="0"/>
              <a:t>Community organizations</a:t>
            </a:r>
          </a:p>
          <a:p>
            <a:pPr lvl="1"/>
            <a:r>
              <a:rPr lang="en-US" sz="1900" dirty="0"/>
              <a:t>K-12 schools</a:t>
            </a:r>
            <a:br>
              <a:rPr lang="en-US" sz="1900" dirty="0"/>
            </a:br>
            <a:endParaRPr lang="en-US" sz="1600" dirty="0"/>
          </a:p>
          <a:p>
            <a:pPr marL="0">
              <a:spcBef>
                <a:spcPts val="0"/>
              </a:spcBef>
            </a:pPr>
            <a:r>
              <a:rPr lang="en-US" sz="1900" dirty="0"/>
              <a:t>View the </a:t>
            </a:r>
            <a:r>
              <a:rPr lang="en-US" sz="1900" dirty="0">
                <a:hlinkClick r:id="rId3"/>
              </a:rPr>
              <a:t>online scholar directory</a:t>
            </a:r>
            <a:r>
              <a:rPr lang="en-US" sz="1900" dirty="0"/>
              <a:t> for a list of 900+ scholars who are </a:t>
            </a:r>
          </a:p>
          <a:p>
            <a:pPr marL="0" indent="0">
              <a:spcBef>
                <a:spcPts val="0"/>
              </a:spcBef>
              <a:buNone/>
            </a:pPr>
            <a:r>
              <a:rPr lang="en-US" sz="1900" dirty="0"/>
              <a:t>      currently in country.   </a:t>
            </a:r>
            <a:br>
              <a:rPr lang="en-US" sz="1900" dirty="0"/>
            </a:br>
            <a:endParaRPr lang="en-US" sz="1600" dirty="0"/>
          </a:p>
          <a:p>
            <a:pPr marL="0">
              <a:spcBef>
                <a:spcPts val="0"/>
              </a:spcBef>
            </a:pPr>
            <a:r>
              <a:rPr lang="en-US" sz="1900" dirty="0"/>
              <a:t>Email: </a:t>
            </a:r>
            <a:r>
              <a:rPr lang="en-US" sz="1900" dirty="0">
                <a:hlinkClick r:id="rId4"/>
              </a:rPr>
              <a:t>olf@iie.org</a:t>
            </a:r>
            <a:r>
              <a:rPr lang="en-US" sz="1900" dirty="0"/>
              <a:t> </a:t>
            </a:r>
            <a:endParaRPr lang="en-US" dirty="0"/>
          </a:p>
        </p:txBody>
      </p:sp>
      <p:sp>
        <p:nvSpPr>
          <p:cNvPr id="4" name="Text Placeholder 3"/>
          <p:cNvSpPr>
            <a:spLocks noGrp="1"/>
          </p:cNvSpPr>
          <p:nvPr>
            <p:ph type="body" sz="quarter" idx="13"/>
          </p:nvPr>
        </p:nvSpPr>
        <p:spPr>
          <a:xfrm>
            <a:off x="6019800" y="76200"/>
            <a:ext cx="3124200" cy="381000"/>
          </a:xfrm>
        </p:spPr>
        <p:txBody>
          <a:bodyPr/>
          <a:lstStyle/>
          <a:p>
            <a:r>
              <a:rPr lang="en-US" dirty="0"/>
              <a:t>VISITING SCHOLAR PROGRAM</a:t>
            </a:r>
          </a:p>
        </p:txBody>
      </p:sp>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410200" y="1676400"/>
            <a:ext cx="3048000" cy="29094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88629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Other Fulbright Programs</a:t>
            </a:r>
          </a:p>
          <a:p>
            <a:endParaRPr lang="en-US" dirty="0"/>
          </a:p>
        </p:txBody>
      </p:sp>
      <p:sp>
        <p:nvSpPr>
          <p:cNvPr id="3" name="Content Placeholder 2"/>
          <p:cNvSpPr>
            <a:spLocks noGrp="1"/>
          </p:cNvSpPr>
          <p:nvPr>
            <p:ph sz="quarter" idx="11"/>
          </p:nvPr>
        </p:nvSpPr>
        <p:spPr>
          <a:xfrm>
            <a:off x="533400" y="1219200"/>
            <a:ext cx="8001000" cy="4973782"/>
          </a:xfrm>
        </p:spPr>
        <p:txBody>
          <a:bodyPr/>
          <a:lstStyle/>
          <a:p>
            <a:r>
              <a:rPr lang="en-US" sz="1800" b="1" u="sng" dirty="0">
                <a:hlinkClick r:id="rId3"/>
              </a:rPr>
              <a:t>Fulbright Arctic Initiative</a:t>
            </a:r>
            <a:endParaRPr lang="en-US" sz="1800" b="1" u="sng" dirty="0">
              <a:hlinkClick r:id="rId4"/>
            </a:endParaRPr>
          </a:p>
          <a:p>
            <a:pPr lvl="1"/>
            <a:r>
              <a:rPr lang="en-US" sz="1600" dirty="0"/>
              <a:t>Collaborative research opportunity that brings together a network of scholars, professionals and applied researchers to research Arctic issues</a:t>
            </a:r>
          </a:p>
          <a:p>
            <a:pPr lvl="1"/>
            <a:endParaRPr lang="en-US" sz="800" dirty="0">
              <a:hlinkClick r:id="rId4"/>
            </a:endParaRPr>
          </a:p>
          <a:p>
            <a:r>
              <a:rPr lang="en-US" sz="1800" b="1" u="sng" dirty="0">
                <a:hlinkClick r:id="rId4"/>
              </a:rPr>
              <a:t>Fulbright Specialist Program</a:t>
            </a:r>
            <a:endParaRPr lang="en-US" sz="1800" b="1" u="sng" dirty="0"/>
          </a:p>
          <a:p>
            <a:pPr lvl="1"/>
            <a:r>
              <a:rPr lang="en-US" sz="1600" dirty="0"/>
              <a:t>Short term program that promotes linkages between U.S. scholars and professionals and their counterparts at host institutions overseas </a:t>
            </a:r>
            <a:endParaRPr lang="en-US" sz="1600" u="sng" dirty="0"/>
          </a:p>
          <a:p>
            <a:endParaRPr lang="en-US" sz="800" b="1" dirty="0">
              <a:hlinkClick r:id="rId5"/>
            </a:endParaRPr>
          </a:p>
          <a:p>
            <a:r>
              <a:rPr lang="en-US" sz="1800" b="1" dirty="0">
                <a:hlinkClick r:id="rId5"/>
              </a:rPr>
              <a:t>Fulbright U.S. Student Program</a:t>
            </a:r>
            <a:endParaRPr lang="en-US" sz="1800" b="1" dirty="0"/>
          </a:p>
          <a:p>
            <a:pPr lvl="1"/>
            <a:r>
              <a:rPr lang="en-US" sz="1600" dirty="0"/>
              <a:t>Recent graduates, postgraduate candidates through dissertation level, developing professionals and artists to study and research abroad</a:t>
            </a:r>
          </a:p>
          <a:p>
            <a:endParaRPr lang="en-US" sz="800" b="1" dirty="0">
              <a:hlinkClick r:id="rId6"/>
            </a:endParaRPr>
          </a:p>
          <a:p>
            <a:r>
              <a:rPr lang="en-US" sz="1800" b="1" dirty="0">
                <a:hlinkClick r:id="rId6"/>
              </a:rPr>
              <a:t>Fulbright Distinguished Awards in Teaching Program</a:t>
            </a:r>
            <a:endParaRPr lang="en-US" sz="1800" b="1" dirty="0"/>
          </a:p>
          <a:p>
            <a:pPr lvl="1"/>
            <a:r>
              <a:rPr lang="en-US" sz="1600" dirty="0"/>
              <a:t>Principally for primary- and secondary-level educators</a:t>
            </a:r>
          </a:p>
          <a:p>
            <a:endParaRPr lang="en-US" sz="800" b="1" dirty="0">
              <a:hlinkClick r:id="rId7"/>
            </a:endParaRPr>
          </a:p>
          <a:p>
            <a:r>
              <a:rPr lang="en-US" sz="1800" b="1" dirty="0">
                <a:hlinkClick r:id="rId7"/>
              </a:rPr>
              <a:t>Fulbright-Hays Awards</a:t>
            </a:r>
            <a:endParaRPr lang="en-US" sz="1800" b="1" dirty="0"/>
          </a:p>
          <a:p>
            <a:pPr lvl="1"/>
            <a:r>
              <a:rPr lang="en-US" sz="1600" dirty="0"/>
              <a:t>Faculty research, group projects and seminars in designated social sciences and humanities fields</a:t>
            </a:r>
            <a:br>
              <a:rPr lang="en-US" sz="1700" dirty="0"/>
            </a:br>
            <a:endParaRPr lang="en-US" sz="400" dirty="0"/>
          </a:p>
        </p:txBody>
      </p:sp>
      <p:sp>
        <p:nvSpPr>
          <p:cNvPr id="4" name="Text Placeholder 3"/>
          <p:cNvSpPr>
            <a:spLocks noGrp="1"/>
          </p:cNvSpPr>
          <p:nvPr>
            <p:ph type="body" sz="quarter" idx="13"/>
          </p:nvPr>
        </p:nvSpPr>
        <p:spPr/>
        <p:txBody>
          <a:bodyPr/>
          <a:lstStyle/>
          <a:p>
            <a:r>
              <a:rPr lang="en-US" sz="1600" dirty="0"/>
              <a:t>FULBRIGHT FAMILY</a:t>
            </a:r>
          </a:p>
        </p:txBody>
      </p:sp>
    </p:spTree>
    <p:extLst>
      <p:ext uri="{BB962C8B-B14F-4D97-AF65-F5344CB8AC3E}">
        <p14:creationId xmlns:p14="http://schemas.microsoft.com/office/powerpoint/2010/main" val="175340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600" dirty="0"/>
              <a:t>Stay Connected to the Fulbright Scholar Program</a:t>
            </a:r>
          </a:p>
        </p:txBody>
      </p:sp>
      <p:sp>
        <p:nvSpPr>
          <p:cNvPr id="8" name="Content Placeholder 7"/>
          <p:cNvSpPr>
            <a:spLocks noGrp="1"/>
          </p:cNvSpPr>
          <p:nvPr>
            <p:ph sz="quarter" idx="11"/>
          </p:nvPr>
        </p:nvSpPr>
        <p:spPr>
          <a:xfrm>
            <a:off x="533400" y="1295400"/>
            <a:ext cx="8229600" cy="3200400"/>
          </a:xfrm>
        </p:spPr>
        <p:txBody>
          <a:bodyPr/>
          <a:lstStyle/>
          <a:p>
            <a:pPr>
              <a:spcBef>
                <a:spcPts val="2400"/>
              </a:spcBef>
            </a:pPr>
            <a:r>
              <a:rPr lang="en-US" sz="2400" dirty="0"/>
              <a:t>Join MyFulbright at </a:t>
            </a:r>
            <a:r>
              <a:rPr lang="en-US" sz="2400" dirty="0">
                <a:hlinkClick r:id="rId3"/>
              </a:rPr>
              <a:t>cies2.org</a:t>
            </a:r>
            <a:endParaRPr lang="en-US" sz="2400" dirty="0"/>
          </a:p>
          <a:p>
            <a:pPr>
              <a:spcBef>
                <a:spcPts val="2400"/>
              </a:spcBef>
            </a:pPr>
            <a:r>
              <a:rPr lang="en-US" sz="2400" dirty="0"/>
              <a:t>Email me at rlaumann@memphis.edu</a:t>
            </a:r>
          </a:p>
          <a:p>
            <a:pPr>
              <a:spcBef>
                <a:spcPts val="2400"/>
              </a:spcBef>
            </a:pPr>
            <a:r>
              <a:rPr lang="en-US" sz="2400" dirty="0"/>
              <a:t>Visit us at </a:t>
            </a:r>
            <a:r>
              <a:rPr lang="en-US" sz="2400" dirty="0">
                <a:hlinkClick r:id="rId4"/>
              </a:rPr>
              <a:t>www.cies.org</a:t>
            </a:r>
            <a:r>
              <a:rPr lang="en-US" sz="2400" dirty="0"/>
              <a:t> to learn more about the </a:t>
            </a:r>
            <a:br>
              <a:rPr lang="en-US" sz="2400" dirty="0"/>
            </a:br>
            <a:r>
              <a:rPr lang="en-US" sz="2400" dirty="0"/>
              <a:t>Fulbright U.S. Scholar Program</a:t>
            </a:r>
          </a:p>
          <a:p>
            <a:pPr>
              <a:spcBef>
                <a:spcPts val="2400"/>
              </a:spcBef>
            </a:pPr>
            <a:r>
              <a:rPr lang="en-US" sz="2400" dirty="0">
                <a:hlinkClick r:id="rId5"/>
              </a:rPr>
              <a:t>Refer your colleagues</a:t>
            </a:r>
            <a:endParaRPr lang="en-US" sz="2400" dirty="0"/>
          </a:p>
        </p:txBody>
      </p:sp>
      <p:sp>
        <p:nvSpPr>
          <p:cNvPr id="3" name="Text Placeholder 2"/>
          <p:cNvSpPr>
            <a:spLocks noGrp="1"/>
          </p:cNvSpPr>
          <p:nvPr>
            <p:ph type="body" sz="quarter" idx="13"/>
          </p:nvPr>
        </p:nvSpPr>
        <p:spPr>
          <a:xfrm>
            <a:off x="7772400" y="76200"/>
            <a:ext cx="1371600" cy="381000"/>
          </a:xfrm>
        </p:spPr>
        <p:txBody>
          <a:bodyPr/>
          <a:lstStyle/>
          <a:p>
            <a:r>
              <a:rPr lang="en-US" dirty="0"/>
              <a:t>NEXT STEPS</a:t>
            </a:r>
          </a:p>
        </p:txBody>
      </p:sp>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2500" y="4566097"/>
            <a:ext cx="838200" cy="844103"/>
          </a:xfrm>
          <a:prstGeom prst="rect">
            <a:avLst/>
          </a:prstGeom>
        </p:spPr>
      </p:pic>
      <p:pic>
        <p:nvPicPr>
          <p:cNvPr id="5" name="Picture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00500" y="4572000"/>
            <a:ext cx="838200" cy="838200"/>
          </a:xfrm>
          <a:prstGeom prst="rect">
            <a:avLst/>
          </a:prstGeom>
        </p:spPr>
      </p:pic>
      <p:pic>
        <p:nvPicPr>
          <p:cNvPr id="6" name="Picture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10400" y="4566097"/>
            <a:ext cx="838200" cy="838200"/>
          </a:xfrm>
          <a:prstGeom prst="rect">
            <a:avLst/>
          </a:prstGeom>
        </p:spPr>
      </p:pic>
      <p:sp>
        <p:nvSpPr>
          <p:cNvPr id="9" name="Content Placeholder 7"/>
          <p:cNvSpPr txBox="1">
            <a:spLocks/>
          </p:cNvSpPr>
          <p:nvPr/>
        </p:nvSpPr>
        <p:spPr>
          <a:xfrm>
            <a:off x="76200" y="5497470"/>
            <a:ext cx="9067800" cy="522330"/>
          </a:xfrm>
          <a:prstGeom prst="rect">
            <a:avLst/>
          </a:prstGeom>
        </p:spPr>
        <p:txBody>
          <a:bodyPr/>
          <a:lstStyle>
            <a:lvl1pPr marL="342900" indent="-342900" algn="l" defTabSz="457200" rtl="0" eaLnBrk="0" fontAlgn="base" hangingPunct="0">
              <a:spcBef>
                <a:spcPct val="20000"/>
              </a:spcBef>
              <a:spcAft>
                <a:spcPct val="0"/>
              </a:spcAft>
              <a:buClr>
                <a:srgbClr val="C84D0A"/>
              </a:buClr>
              <a:buFontTx/>
              <a:buBlip>
                <a:blip r:embed="rId9"/>
              </a:buBlip>
              <a:defRPr lang="en-US" sz="2000" kern="1200" dirty="0" smtClean="0">
                <a:solidFill>
                  <a:srgbClr val="1B3A60"/>
                </a:solidFill>
                <a:latin typeface="+mn-lt"/>
                <a:ea typeface="+mn-ea"/>
                <a:cs typeface="+mn-cs"/>
              </a:defRPr>
            </a:lvl1pPr>
            <a:lvl2pPr marL="742950" indent="-285750" algn="l" defTabSz="457200" rtl="0" eaLnBrk="0" fontAlgn="base" hangingPunct="0">
              <a:spcBef>
                <a:spcPct val="20000"/>
              </a:spcBef>
              <a:spcAft>
                <a:spcPct val="0"/>
              </a:spcAft>
              <a:buClr>
                <a:srgbClr val="C84D0A"/>
              </a:buClr>
              <a:buFontTx/>
              <a:buBlip>
                <a:blip r:embed="rId9"/>
              </a:buBlip>
              <a:defRPr lang="en-US" sz="1800" kern="1200" dirty="0" smtClean="0">
                <a:solidFill>
                  <a:srgbClr val="1B3A60"/>
                </a:solidFill>
                <a:latin typeface="+mn-lt"/>
                <a:ea typeface="+mn-ea"/>
                <a:cs typeface="+mn-cs"/>
              </a:defRPr>
            </a:lvl2pPr>
            <a:lvl3pPr marL="1143000" indent="-228600" algn="l" defTabSz="457200" rtl="0" eaLnBrk="0" fontAlgn="base" hangingPunct="0">
              <a:spcBef>
                <a:spcPct val="20000"/>
              </a:spcBef>
              <a:spcAft>
                <a:spcPct val="0"/>
              </a:spcAft>
              <a:buClr>
                <a:srgbClr val="C84D0A"/>
              </a:buClr>
              <a:buFont typeface="Arial" charset="0"/>
              <a:buChar char="•"/>
              <a:defRPr lang="en-US" sz="1800" kern="1200" dirty="0" smtClean="0">
                <a:solidFill>
                  <a:srgbClr val="1B3A60"/>
                </a:solidFill>
                <a:latin typeface="+mn-lt"/>
                <a:ea typeface="+mn-ea"/>
                <a:cs typeface="+mn-cs"/>
              </a:defRPr>
            </a:lvl3pPr>
            <a:lvl4pPr marL="1600200" indent="-228600" algn="l" defTabSz="457200" rtl="0" eaLnBrk="0" fontAlgn="base" hangingPunct="0">
              <a:spcBef>
                <a:spcPct val="20000"/>
              </a:spcBef>
              <a:spcAft>
                <a:spcPct val="0"/>
              </a:spcAft>
              <a:buClr>
                <a:srgbClr val="C84D0A"/>
              </a:buClr>
              <a:buFont typeface="Arial" charset="0"/>
              <a:buChar char="–"/>
              <a:defRPr lang="en-US" sz="1800" kern="1200" dirty="0" smtClean="0">
                <a:solidFill>
                  <a:srgbClr val="1B3A60"/>
                </a:solidFill>
                <a:latin typeface="+mn-lt"/>
                <a:ea typeface="+mn-ea"/>
                <a:cs typeface="+mn-cs"/>
              </a:defRPr>
            </a:lvl4pPr>
            <a:lvl5pPr marL="2057400" indent="-228600" algn="l" defTabSz="457200" rtl="0" eaLnBrk="0" fontAlgn="base" hangingPunct="0">
              <a:spcBef>
                <a:spcPct val="20000"/>
              </a:spcBef>
              <a:spcAft>
                <a:spcPct val="0"/>
              </a:spcAft>
              <a:buClr>
                <a:srgbClr val="C84D0A"/>
              </a:buClr>
              <a:buFont typeface="Arial" charset="0"/>
              <a:buChar char="»"/>
              <a:defRPr lang="en-US" sz="1800" kern="1200" dirty="0">
                <a:solidFill>
                  <a:srgbClr val="1B3A6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2400"/>
              </a:spcBef>
              <a:buNone/>
            </a:pPr>
            <a:r>
              <a:rPr lang="en-US" sz="2100" dirty="0"/>
              <a:t>The Fulbright Program	@</a:t>
            </a:r>
            <a:r>
              <a:rPr lang="en-US" sz="2100" dirty="0" err="1"/>
              <a:t>FulbrightPrgrm</a:t>
            </a:r>
            <a:r>
              <a:rPr lang="en-US" sz="2100" dirty="0"/>
              <a:t>      @</a:t>
            </a:r>
            <a:r>
              <a:rPr lang="en-US" sz="2100" dirty="0" err="1"/>
              <a:t>the_fulbright_program</a:t>
            </a:r>
            <a:endParaRPr lang="en-US" sz="2100" dirty="0"/>
          </a:p>
        </p:txBody>
      </p:sp>
    </p:spTree>
    <p:extLst>
      <p:ext uri="{BB962C8B-B14F-4D97-AF65-F5344CB8AC3E}">
        <p14:creationId xmlns:p14="http://schemas.microsoft.com/office/powerpoint/2010/main" val="2303959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381000"/>
            <a:ext cx="7696200" cy="533400"/>
          </a:xfrm>
        </p:spPr>
        <p:txBody>
          <a:bodyPr/>
          <a:lstStyle/>
          <a:p>
            <a:r>
              <a:rPr lang="en-US" dirty="0"/>
              <a:t>The Fulbright Program</a:t>
            </a:r>
          </a:p>
        </p:txBody>
      </p:sp>
      <p:sp>
        <p:nvSpPr>
          <p:cNvPr id="4" name="Text Placeholder 3"/>
          <p:cNvSpPr>
            <a:spLocks noGrp="1"/>
          </p:cNvSpPr>
          <p:nvPr>
            <p:ph type="body" sz="quarter" idx="13"/>
          </p:nvPr>
        </p:nvSpPr>
        <p:spPr>
          <a:xfrm>
            <a:off x="7391400" y="76200"/>
            <a:ext cx="1752600" cy="381000"/>
          </a:xfrm>
        </p:spPr>
        <p:txBody>
          <a:bodyPr/>
          <a:lstStyle/>
          <a:p>
            <a:r>
              <a:rPr lang="en-US" dirty="0"/>
              <a:t>INTRODUCTION</a:t>
            </a:r>
          </a:p>
        </p:txBody>
      </p:sp>
      <p:sp>
        <p:nvSpPr>
          <p:cNvPr id="11" name="Rectangle 10"/>
          <p:cNvSpPr/>
          <p:nvPr/>
        </p:nvSpPr>
        <p:spPr>
          <a:xfrm>
            <a:off x="762000" y="1352550"/>
            <a:ext cx="7444335" cy="1988627"/>
          </a:xfrm>
          <a:prstGeom prst="rect">
            <a:avLst/>
          </a:prstGeom>
          <a:noFill/>
          <a:ln w="6032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Content Placeholder 7"/>
          <p:cNvPicPr>
            <a:picLocks noGrp="1" noChangeAspect="1"/>
          </p:cNvPicPr>
          <p:nvPr>
            <p:ph sz="quarter" idx="11"/>
          </p:nvPr>
        </p:nvPicPr>
        <p:blipFill rotWithShape="1">
          <a:blip r:embed="rId3" cstate="screen">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a:stretch/>
        </p:blipFill>
        <p:spPr>
          <a:xfrm>
            <a:off x="457200" y="1384838"/>
            <a:ext cx="4038600" cy="2613978"/>
          </a:xfrm>
        </p:spPr>
      </p:pic>
      <p:pic>
        <p:nvPicPr>
          <p:cNvPr id="12" name="Picture 11"/>
          <p:cNvPicPr>
            <a:picLocks noChangeAspect="1"/>
          </p:cNvPicPr>
          <p:nvPr/>
        </p:nvPicPr>
        <p:blipFill rotWithShape="1">
          <a:blip r:embed="rId5" cstate="screen">
            <a:extLst>
              <a:ext uri="{BEBA8EAE-BF5A-486C-A8C5-ECC9F3942E4B}">
                <a14:imgProps xmlns:a14="http://schemas.microsoft.com/office/drawing/2010/main">
                  <a14:imgLayer r:embed="rId6">
                    <a14:imgEffect>
                      <a14:saturation sat="150000"/>
                    </a14:imgEffect>
                  </a14:imgLayer>
                </a14:imgProps>
              </a:ext>
              <a:ext uri="{28A0092B-C50C-407E-A947-70E740481C1C}">
                <a14:useLocalDpi xmlns:a14="http://schemas.microsoft.com/office/drawing/2010/main"/>
              </a:ext>
            </a:extLst>
          </a:blip>
          <a:srcRect l="4879" t="18899"/>
          <a:stretch/>
        </p:blipFill>
        <p:spPr>
          <a:xfrm>
            <a:off x="4572000" y="1384838"/>
            <a:ext cx="4038600" cy="2582510"/>
          </a:xfrm>
          <a:prstGeom prst="rect">
            <a:avLst/>
          </a:prstGeom>
        </p:spPr>
      </p:pic>
      <p:sp>
        <p:nvSpPr>
          <p:cNvPr id="10" name="Content Placeholder 2"/>
          <p:cNvSpPr txBox="1">
            <a:spLocks/>
          </p:cNvSpPr>
          <p:nvPr/>
        </p:nvSpPr>
        <p:spPr>
          <a:xfrm>
            <a:off x="228600" y="4114800"/>
            <a:ext cx="8915400" cy="1600200"/>
          </a:xfrm>
          <a:prstGeom prst="rect">
            <a:avLst/>
          </a:prstGeom>
        </p:spPr>
        <p:txBody>
          <a:bodyPr/>
          <a:lstStyle>
            <a:lvl1pPr marL="342900" indent="-342900" algn="l" defTabSz="457200" rtl="0" eaLnBrk="0" fontAlgn="base" hangingPunct="0">
              <a:spcBef>
                <a:spcPct val="20000"/>
              </a:spcBef>
              <a:spcAft>
                <a:spcPct val="0"/>
              </a:spcAft>
              <a:buClr>
                <a:srgbClr val="C84D0A"/>
              </a:buClr>
              <a:buFontTx/>
              <a:buBlip>
                <a:blip r:embed="rId7"/>
              </a:buBlip>
              <a:defRPr lang="en-US" sz="2000" kern="1200" dirty="0" smtClean="0">
                <a:solidFill>
                  <a:srgbClr val="1B3A60"/>
                </a:solidFill>
                <a:latin typeface="+mn-lt"/>
                <a:ea typeface="+mn-ea"/>
                <a:cs typeface="+mn-cs"/>
              </a:defRPr>
            </a:lvl1pPr>
            <a:lvl2pPr marL="742950" indent="-285750" algn="l" defTabSz="457200" rtl="0" eaLnBrk="0" fontAlgn="base" hangingPunct="0">
              <a:spcBef>
                <a:spcPct val="20000"/>
              </a:spcBef>
              <a:spcAft>
                <a:spcPct val="0"/>
              </a:spcAft>
              <a:buClr>
                <a:srgbClr val="C84D0A"/>
              </a:buClr>
              <a:buFontTx/>
              <a:buBlip>
                <a:blip r:embed="rId7"/>
              </a:buBlip>
              <a:defRPr lang="en-US" sz="1800" kern="1200" dirty="0" smtClean="0">
                <a:solidFill>
                  <a:srgbClr val="1B3A60"/>
                </a:solidFill>
                <a:latin typeface="+mn-lt"/>
                <a:ea typeface="+mn-ea"/>
                <a:cs typeface="+mn-cs"/>
              </a:defRPr>
            </a:lvl2pPr>
            <a:lvl3pPr marL="1143000" indent="-228600" algn="l" defTabSz="457200" rtl="0" eaLnBrk="0" fontAlgn="base" hangingPunct="0">
              <a:spcBef>
                <a:spcPct val="20000"/>
              </a:spcBef>
              <a:spcAft>
                <a:spcPct val="0"/>
              </a:spcAft>
              <a:buClr>
                <a:srgbClr val="C84D0A"/>
              </a:buClr>
              <a:buFont typeface="Arial" charset="0"/>
              <a:buChar char="•"/>
              <a:defRPr lang="en-US" sz="1800" kern="1200" dirty="0" smtClean="0">
                <a:solidFill>
                  <a:srgbClr val="1B3A60"/>
                </a:solidFill>
                <a:latin typeface="+mn-lt"/>
                <a:ea typeface="+mn-ea"/>
                <a:cs typeface="+mn-cs"/>
              </a:defRPr>
            </a:lvl3pPr>
            <a:lvl4pPr marL="1600200" indent="-228600" algn="l" defTabSz="457200" rtl="0" eaLnBrk="0" fontAlgn="base" hangingPunct="0">
              <a:spcBef>
                <a:spcPct val="20000"/>
              </a:spcBef>
              <a:spcAft>
                <a:spcPct val="0"/>
              </a:spcAft>
              <a:buClr>
                <a:srgbClr val="C84D0A"/>
              </a:buClr>
              <a:buFont typeface="Arial" charset="0"/>
              <a:buChar char="–"/>
              <a:defRPr lang="en-US" sz="1800" kern="1200" dirty="0" smtClean="0">
                <a:solidFill>
                  <a:srgbClr val="1B3A60"/>
                </a:solidFill>
                <a:latin typeface="+mn-lt"/>
                <a:ea typeface="+mn-ea"/>
                <a:cs typeface="+mn-cs"/>
              </a:defRPr>
            </a:lvl4pPr>
            <a:lvl5pPr marL="2057400" indent="-228600" algn="l" defTabSz="457200" rtl="0" eaLnBrk="0" fontAlgn="base" hangingPunct="0">
              <a:spcBef>
                <a:spcPct val="20000"/>
              </a:spcBef>
              <a:spcAft>
                <a:spcPct val="0"/>
              </a:spcAft>
              <a:buClr>
                <a:srgbClr val="C84D0A"/>
              </a:buClr>
              <a:buFont typeface="Arial" charset="0"/>
              <a:buChar char="»"/>
              <a:defRPr lang="en-US" sz="1800" kern="1200" dirty="0">
                <a:solidFill>
                  <a:srgbClr val="1B3A6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dirty="0"/>
              <a:t>Established 1946 to expand and strengthen the relationships between the people of the United States and citizens of the rest of the world</a:t>
            </a:r>
            <a:br>
              <a:rPr lang="en-US" dirty="0"/>
            </a:br>
            <a:endParaRPr lang="en-US" sz="1600" dirty="0"/>
          </a:p>
          <a:p>
            <a:pPr>
              <a:spcBef>
                <a:spcPts val="0"/>
              </a:spcBef>
            </a:pPr>
            <a:r>
              <a:rPr lang="en-US" dirty="0"/>
              <a:t>Sponsored by U.S. Department of State’s Bureau of Educational and Cultural Affairs and administered by the Institute of International Education’s Council for International Exchange of Scholars (CIES)</a:t>
            </a:r>
          </a:p>
        </p:txBody>
      </p:sp>
    </p:spTree>
    <p:extLst>
      <p:ext uri="{BB962C8B-B14F-4D97-AF65-F5344CB8AC3E}">
        <p14:creationId xmlns:p14="http://schemas.microsoft.com/office/powerpoint/2010/main" val="2130333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386831"/>
            <a:ext cx="7772400" cy="661141"/>
          </a:xfrm>
        </p:spPr>
        <p:txBody>
          <a:bodyPr/>
          <a:lstStyle/>
          <a:p>
            <a:r>
              <a:rPr lang="en-US" dirty="0"/>
              <a:t>Fulbright in Numbers</a:t>
            </a:r>
          </a:p>
        </p:txBody>
      </p:sp>
      <p:sp>
        <p:nvSpPr>
          <p:cNvPr id="4" name="Text Placeholder 3"/>
          <p:cNvSpPr>
            <a:spLocks noGrp="1"/>
          </p:cNvSpPr>
          <p:nvPr>
            <p:ph type="body" sz="quarter" idx="13"/>
          </p:nvPr>
        </p:nvSpPr>
        <p:spPr>
          <a:xfrm>
            <a:off x="7391400" y="76200"/>
            <a:ext cx="1752600" cy="381000"/>
          </a:xfrm>
        </p:spPr>
        <p:txBody>
          <a:bodyPr/>
          <a:lstStyle/>
          <a:p>
            <a:r>
              <a:rPr lang="en-US" dirty="0"/>
              <a:t>INTRODUCTION</a:t>
            </a:r>
          </a:p>
        </p:txBody>
      </p:sp>
      <p:sp>
        <p:nvSpPr>
          <p:cNvPr id="6" name="TextBox 5"/>
          <p:cNvSpPr txBox="1"/>
          <p:nvPr/>
        </p:nvSpPr>
        <p:spPr>
          <a:xfrm>
            <a:off x="2475470" y="1398103"/>
            <a:ext cx="2057400" cy="4278094"/>
          </a:xfrm>
          <a:prstGeom prst="rect">
            <a:avLst/>
          </a:prstGeom>
          <a:noFill/>
        </p:spPr>
        <p:txBody>
          <a:bodyPr wrap="square" rtlCol="0">
            <a:spAutoFit/>
          </a:bodyPr>
          <a:lstStyle/>
          <a:p>
            <a:r>
              <a:rPr lang="en-US" sz="2500" b="1" dirty="0">
                <a:solidFill>
                  <a:srgbClr val="E3452F"/>
                </a:solidFill>
                <a:latin typeface="+mj-lt"/>
              </a:rPr>
              <a:t>380,000+</a:t>
            </a:r>
            <a:br>
              <a:rPr lang="en-US" dirty="0">
                <a:latin typeface="+mj-lt"/>
              </a:rPr>
            </a:br>
            <a:r>
              <a:rPr lang="en-US" sz="1600" dirty="0" err="1">
                <a:solidFill>
                  <a:srgbClr val="1B3A60"/>
                </a:solidFill>
                <a:latin typeface="+mj-lt"/>
              </a:rPr>
              <a:t>Fulbrights</a:t>
            </a:r>
            <a:r>
              <a:rPr lang="en-US" sz="1600" dirty="0">
                <a:solidFill>
                  <a:srgbClr val="1B3A60"/>
                </a:solidFill>
                <a:latin typeface="+mj-lt"/>
              </a:rPr>
              <a:t> awarded</a:t>
            </a:r>
            <a:br>
              <a:rPr lang="en-US" sz="1600" dirty="0">
                <a:solidFill>
                  <a:srgbClr val="1B3A60"/>
                </a:solidFill>
                <a:latin typeface="+mj-lt"/>
              </a:rPr>
            </a:br>
            <a:r>
              <a:rPr lang="en-US" sz="1600" dirty="0">
                <a:solidFill>
                  <a:srgbClr val="1B3A60"/>
                </a:solidFill>
                <a:latin typeface="+mj-lt"/>
              </a:rPr>
              <a:t>since 1946 </a:t>
            </a:r>
            <a:br>
              <a:rPr lang="en-US" sz="300" dirty="0">
                <a:solidFill>
                  <a:srgbClr val="1B3A60"/>
                </a:solidFill>
                <a:latin typeface="+mj-lt"/>
              </a:rPr>
            </a:br>
            <a:br>
              <a:rPr lang="en-US" sz="300" dirty="0">
                <a:solidFill>
                  <a:srgbClr val="1B3A60"/>
                </a:solidFill>
                <a:latin typeface="+mj-lt"/>
              </a:rPr>
            </a:br>
            <a:br>
              <a:rPr lang="en-US" sz="300" dirty="0">
                <a:solidFill>
                  <a:srgbClr val="1B3A60"/>
                </a:solidFill>
                <a:latin typeface="+mj-lt"/>
              </a:rPr>
            </a:br>
            <a:br>
              <a:rPr lang="en-US" sz="300" dirty="0">
                <a:solidFill>
                  <a:srgbClr val="1B3A60"/>
                </a:solidFill>
                <a:latin typeface="+mj-lt"/>
              </a:rPr>
            </a:br>
            <a:br>
              <a:rPr lang="en-US" sz="300" dirty="0">
                <a:solidFill>
                  <a:srgbClr val="1B3A60"/>
                </a:solidFill>
                <a:latin typeface="+mj-lt"/>
              </a:rPr>
            </a:br>
            <a:r>
              <a:rPr lang="en-US" sz="2500" b="1" dirty="0">
                <a:solidFill>
                  <a:srgbClr val="E3452F"/>
                </a:solidFill>
                <a:latin typeface="+mj-lt"/>
              </a:rPr>
              <a:t>800</a:t>
            </a:r>
          </a:p>
          <a:p>
            <a:r>
              <a:rPr lang="en-US" sz="1600" dirty="0">
                <a:solidFill>
                  <a:srgbClr val="1B3A60"/>
                </a:solidFill>
                <a:latin typeface="+mj-lt"/>
              </a:rPr>
              <a:t>U.S. Scholar </a:t>
            </a:r>
            <a:br>
              <a:rPr lang="en-US" sz="1600" dirty="0">
                <a:solidFill>
                  <a:srgbClr val="1B3A60"/>
                </a:solidFill>
                <a:latin typeface="+mj-lt"/>
              </a:rPr>
            </a:br>
            <a:r>
              <a:rPr lang="en-US" sz="1600" dirty="0">
                <a:solidFill>
                  <a:srgbClr val="1B3A60"/>
                </a:solidFill>
                <a:latin typeface="+mj-lt"/>
              </a:rPr>
              <a:t>grants annually</a:t>
            </a:r>
          </a:p>
          <a:p>
            <a:endParaRPr lang="en-US" sz="1600" dirty="0">
              <a:solidFill>
                <a:srgbClr val="1B3A60"/>
              </a:solidFill>
              <a:latin typeface="+mj-lt"/>
            </a:endParaRPr>
          </a:p>
          <a:p>
            <a:r>
              <a:rPr lang="en-US" sz="2500" b="1" dirty="0">
                <a:solidFill>
                  <a:srgbClr val="E3452F"/>
                </a:solidFill>
                <a:latin typeface="+mj-lt"/>
              </a:rPr>
              <a:t>160</a:t>
            </a:r>
          </a:p>
          <a:p>
            <a:r>
              <a:rPr lang="en-US" sz="1600" dirty="0">
                <a:solidFill>
                  <a:srgbClr val="1B3A60"/>
                </a:solidFill>
                <a:latin typeface="+mj-lt"/>
              </a:rPr>
              <a:t>Participants</a:t>
            </a:r>
            <a:br>
              <a:rPr lang="en-US" sz="1600" dirty="0">
                <a:solidFill>
                  <a:srgbClr val="1B3A60"/>
                </a:solidFill>
                <a:latin typeface="+mj-lt"/>
              </a:rPr>
            </a:br>
            <a:r>
              <a:rPr lang="en-US" sz="1600" dirty="0">
                <a:solidFill>
                  <a:srgbClr val="1B3A60"/>
                </a:solidFill>
                <a:latin typeface="+mj-lt"/>
              </a:rPr>
              <a:t>countries</a:t>
            </a:r>
          </a:p>
          <a:p>
            <a:endParaRPr lang="en-US" sz="1600" dirty="0">
              <a:solidFill>
                <a:srgbClr val="1B3A60"/>
              </a:solidFill>
              <a:latin typeface="+mj-lt"/>
            </a:endParaRPr>
          </a:p>
          <a:p>
            <a:r>
              <a:rPr lang="en-US" sz="2500" b="1" dirty="0">
                <a:solidFill>
                  <a:srgbClr val="E3452F"/>
                </a:solidFill>
                <a:latin typeface="+mj-lt"/>
              </a:rPr>
              <a:t>37</a:t>
            </a:r>
          </a:p>
          <a:p>
            <a:r>
              <a:rPr lang="en-US" sz="1600" dirty="0">
                <a:solidFill>
                  <a:srgbClr val="1B3A60"/>
                </a:solidFill>
                <a:latin typeface="+mj-lt"/>
              </a:rPr>
              <a:t>Heads of State or</a:t>
            </a:r>
            <a:br>
              <a:rPr lang="en-US" sz="1600" dirty="0">
                <a:solidFill>
                  <a:srgbClr val="1B3A60"/>
                </a:solidFill>
                <a:latin typeface="+mj-lt"/>
              </a:rPr>
            </a:br>
            <a:r>
              <a:rPr lang="en-US" sz="1600" dirty="0">
                <a:solidFill>
                  <a:srgbClr val="1B3A60"/>
                </a:solidFill>
                <a:latin typeface="+mj-lt"/>
              </a:rPr>
              <a:t>Government</a:t>
            </a:r>
          </a:p>
        </p:txBody>
      </p:sp>
      <p:sp>
        <p:nvSpPr>
          <p:cNvPr id="8" name="TextBox 7"/>
          <p:cNvSpPr txBox="1"/>
          <p:nvPr/>
        </p:nvSpPr>
        <p:spPr>
          <a:xfrm>
            <a:off x="6123342" y="1332906"/>
            <a:ext cx="2286000" cy="4585871"/>
          </a:xfrm>
          <a:prstGeom prst="rect">
            <a:avLst/>
          </a:prstGeom>
          <a:noFill/>
        </p:spPr>
        <p:txBody>
          <a:bodyPr wrap="square" rtlCol="0">
            <a:spAutoFit/>
          </a:bodyPr>
          <a:lstStyle/>
          <a:p>
            <a:r>
              <a:rPr lang="en-US" sz="2500" b="1" dirty="0">
                <a:solidFill>
                  <a:srgbClr val="E3452F"/>
                </a:solidFill>
                <a:latin typeface="+mj-lt"/>
              </a:rPr>
              <a:t>59</a:t>
            </a:r>
            <a:br>
              <a:rPr lang="en-US" dirty="0">
                <a:latin typeface="+mj-lt"/>
              </a:rPr>
            </a:br>
            <a:r>
              <a:rPr lang="en-US" sz="1600" dirty="0">
                <a:solidFill>
                  <a:srgbClr val="1B3A60"/>
                </a:solidFill>
                <a:latin typeface="+mj-lt"/>
              </a:rPr>
              <a:t>Nobel </a:t>
            </a:r>
            <a:br>
              <a:rPr lang="en-US" sz="1600" dirty="0">
                <a:solidFill>
                  <a:srgbClr val="1B3A60"/>
                </a:solidFill>
                <a:latin typeface="+mj-lt"/>
              </a:rPr>
            </a:br>
            <a:r>
              <a:rPr lang="en-US" sz="1600" dirty="0">
                <a:solidFill>
                  <a:srgbClr val="1B3A60"/>
                </a:solidFill>
                <a:latin typeface="+mj-lt"/>
              </a:rPr>
              <a:t>Laureates</a:t>
            </a:r>
            <a:endParaRPr lang="en-US" sz="300" dirty="0">
              <a:solidFill>
                <a:srgbClr val="1B3A60"/>
              </a:solidFill>
              <a:latin typeface="+mj-lt"/>
            </a:endParaRPr>
          </a:p>
          <a:p>
            <a:endParaRPr lang="en-US" sz="1600" b="1" dirty="0">
              <a:solidFill>
                <a:srgbClr val="1B3A60"/>
              </a:solidFill>
              <a:latin typeface="+mj-lt"/>
            </a:endParaRPr>
          </a:p>
          <a:p>
            <a:r>
              <a:rPr lang="en-US" sz="2500" b="1" dirty="0">
                <a:solidFill>
                  <a:srgbClr val="E3452F"/>
                </a:solidFill>
                <a:latin typeface="+mj-lt"/>
              </a:rPr>
              <a:t>84</a:t>
            </a:r>
          </a:p>
          <a:p>
            <a:r>
              <a:rPr lang="en-US" sz="1600" dirty="0">
                <a:solidFill>
                  <a:srgbClr val="1B3A60"/>
                </a:solidFill>
                <a:latin typeface="+mj-lt"/>
              </a:rPr>
              <a:t>Pulitzer Prize </a:t>
            </a:r>
            <a:br>
              <a:rPr lang="en-US" sz="1600" dirty="0">
                <a:solidFill>
                  <a:srgbClr val="1B3A60"/>
                </a:solidFill>
                <a:latin typeface="+mj-lt"/>
              </a:rPr>
            </a:br>
            <a:r>
              <a:rPr lang="en-US" sz="1600" dirty="0">
                <a:solidFill>
                  <a:srgbClr val="1B3A60"/>
                </a:solidFill>
                <a:latin typeface="+mj-lt"/>
              </a:rPr>
              <a:t>recipients </a:t>
            </a:r>
          </a:p>
          <a:p>
            <a:endParaRPr lang="en-US" sz="1600" dirty="0">
              <a:solidFill>
                <a:srgbClr val="1B3A60"/>
              </a:solidFill>
              <a:latin typeface="+mj-lt"/>
            </a:endParaRPr>
          </a:p>
          <a:p>
            <a:r>
              <a:rPr lang="en-US" sz="2500" b="1" dirty="0">
                <a:solidFill>
                  <a:srgbClr val="E3452F"/>
                </a:solidFill>
                <a:latin typeface="+mj-lt"/>
              </a:rPr>
              <a:t>71</a:t>
            </a:r>
          </a:p>
          <a:p>
            <a:r>
              <a:rPr lang="en-US" sz="1600" dirty="0">
                <a:solidFill>
                  <a:srgbClr val="1B3A60"/>
                </a:solidFill>
                <a:latin typeface="+mj-lt"/>
              </a:rPr>
              <a:t>MacArthur</a:t>
            </a:r>
            <a:br>
              <a:rPr lang="en-US" sz="1600" dirty="0">
                <a:solidFill>
                  <a:srgbClr val="1B3A60"/>
                </a:solidFill>
                <a:latin typeface="+mj-lt"/>
              </a:rPr>
            </a:br>
            <a:r>
              <a:rPr lang="en-US" sz="1600" dirty="0">
                <a:solidFill>
                  <a:srgbClr val="1B3A60"/>
                </a:solidFill>
                <a:latin typeface="+mj-lt"/>
              </a:rPr>
              <a:t>Fellows</a:t>
            </a:r>
          </a:p>
          <a:p>
            <a:endParaRPr lang="en-US" sz="1600" dirty="0">
              <a:solidFill>
                <a:srgbClr val="1B3A60"/>
              </a:solidFill>
              <a:latin typeface="+mj-lt"/>
            </a:endParaRPr>
          </a:p>
          <a:p>
            <a:r>
              <a:rPr lang="en-US" sz="2500" b="1" dirty="0">
                <a:solidFill>
                  <a:srgbClr val="E3452F"/>
                </a:solidFill>
                <a:latin typeface="+mj-lt"/>
              </a:rPr>
              <a:t>16</a:t>
            </a:r>
          </a:p>
          <a:p>
            <a:r>
              <a:rPr lang="en-US" sz="1600" dirty="0">
                <a:solidFill>
                  <a:srgbClr val="1B3A60"/>
                </a:solidFill>
                <a:latin typeface="+mj-lt"/>
              </a:rPr>
              <a:t>Presidential Medal of</a:t>
            </a:r>
            <a:br>
              <a:rPr lang="en-US" sz="1600" dirty="0">
                <a:solidFill>
                  <a:srgbClr val="1B3A60"/>
                </a:solidFill>
                <a:latin typeface="+mj-lt"/>
              </a:rPr>
            </a:br>
            <a:r>
              <a:rPr lang="en-US" sz="1600" dirty="0">
                <a:solidFill>
                  <a:srgbClr val="1B3A60"/>
                </a:solidFill>
                <a:latin typeface="+mj-lt"/>
              </a:rPr>
              <a:t>Freedom recipients</a:t>
            </a:r>
            <a:endParaRPr lang="en-US" dirty="0">
              <a:latin typeface="+mj-lt"/>
            </a:endParaRPr>
          </a:p>
          <a:p>
            <a:endParaRPr lang="en-US" dirty="0">
              <a:latin typeface="+mj-lt"/>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6800" y="1219200"/>
            <a:ext cx="1293340" cy="4589872"/>
          </a:xfrm>
          <a:prstGeom prst="rect">
            <a:avLst/>
          </a:prstGeom>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85270" y="1277528"/>
            <a:ext cx="1361973" cy="4445581"/>
          </a:xfrm>
          <a:prstGeom prst="rect">
            <a:avLst/>
          </a:prstGeom>
        </p:spPr>
      </p:pic>
    </p:spTree>
    <p:extLst>
      <p:ext uri="{BB962C8B-B14F-4D97-AF65-F5344CB8AC3E}">
        <p14:creationId xmlns:p14="http://schemas.microsoft.com/office/powerpoint/2010/main" val="1496067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71EAA5-DB22-4A33-BC3E-0CBD2657E2AF}"/>
              </a:ext>
            </a:extLst>
          </p:cNvPr>
          <p:cNvSpPr>
            <a:spLocks noGrp="1"/>
          </p:cNvSpPr>
          <p:nvPr>
            <p:ph type="body" sz="quarter" idx="10"/>
          </p:nvPr>
        </p:nvSpPr>
        <p:spPr/>
        <p:txBody>
          <a:bodyPr/>
          <a:lstStyle/>
          <a:p>
            <a:r>
              <a:rPr lang="en-US" dirty="0"/>
              <a:t>Diversity and Inclusion</a:t>
            </a:r>
          </a:p>
        </p:txBody>
      </p:sp>
      <p:sp>
        <p:nvSpPr>
          <p:cNvPr id="3" name="Content Placeholder 2">
            <a:extLst>
              <a:ext uri="{FF2B5EF4-FFF2-40B4-BE49-F238E27FC236}">
                <a16:creationId xmlns:a16="http://schemas.microsoft.com/office/drawing/2014/main" id="{4EB6286E-FA92-4AA5-96D8-EC9A3E0647D3}"/>
              </a:ext>
            </a:extLst>
          </p:cNvPr>
          <p:cNvSpPr>
            <a:spLocks noGrp="1"/>
          </p:cNvSpPr>
          <p:nvPr>
            <p:ph sz="quarter" idx="11"/>
          </p:nvPr>
        </p:nvSpPr>
        <p:spPr>
          <a:xfrm>
            <a:off x="274608" y="1384029"/>
            <a:ext cx="8716992" cy="3124200"/>
          </a:xfrm>
        </p:spPr>
        <p:txBody>
          <a:bodyPr anchor="t"/>
          <a:lstStyle/>
          <a:p>
            <a:pPr marL="0" indent="0">
              <a:buNone/>
            </a:pPr>
            <a:r>
              <a:rPr lang="en-US" dirty="0"/>
              <a:t>Fulbright strives to ensure that it reflects the diversity of U.S. society and societies abroad.  We encourage the involvement of people from traditionally underrepresented audiences in all our grants, programs and other initiatives.  </a:t>
            </a:r>
            <a:endParaRPr lang="en-US" dirty="0">
              <a:ea typeface="Open Sans"/>
              <a:cs typeface="Open Sans"/>
            </a:endParaRPr>
          </a:p>
          <a:p>
            <a:pPr marL="0" indent="0">
              <a:buNone/>
            </a:pPr>
            <a:endParaRPr lang="en-US" dirty="0">
              <a:ea typeface="Open Sans"/>
              <a:cs typeface="Open Sans"/>
            </a:endParaRPr>
          </a:p>
          <a:p>
            <a:pPr marL="0" indent="0">
              <a:buNone/>
            </a:pPr>
            <a:r>
              <a:rPr lang="en-US" dirty="0"/>
              <a:t>Opportunities are open to people regardless of their race, color, national origin, sex, age, religion, geographic location, socioeconomic status</a:t>
            </a:r>
            <a:r>
              <a:rPr lang="en-US" dirty="0">
                <a:ea typeface="Open Sans"/>
                <a:cs typeface="Open Sans"/>
              </a:rPr>
              <a:t>, disability, sexual orientation or gender identity.</a:t>
            </a:r>
          </a:p>
          <a:p>
            <a:pPr marL="0" indent="0">
              <a:buNone/>
            </a:pPr>
            <a:endParaRPr lang="en-US" dirty="0"/>
          </a:p>
          <a:p>
            <a:pPr marL="0" indent="0">
              <a:buNone/>
            </a:pPr>
            <a:endParaRPr lang="en-US" dirty="0">
              <a:ea typeface="Open Sans"/>
              <a:cs typeface="Open Sans"/>
            </a:endParaRPr>
          </a:p>
        </p:txBody>
      </p:sp>
      <p:sp>
        <p:nvSpPr>
          <p:cNvPr id="4" name="Text Placeholder 3">
            <a:extLst>
              <a:ext uri="{FF2B5EF4-FFF2-40B4-BE49-F238E27FC236}">
                <a16:creationId xmlns:a16="http://schemas.microsoft.com/office/drawing/2014/main" id="{A632B743-B5E2-47CB-9A0E-E0043741F574}"/>
              </a:ext>
            </a:extLst>
          </p:cNvPr>
          <p:cNvSpPr>
            <a:spLocks noGrp="1"/>
          </p:cNvSpPr>
          <p:nvPr>
            <p:ph type="body" sz="quarter" idx="13"/>
          </p:nvPr>
        </p:nvSpPr>
        <p:spPr/>
        <p:txBody>
          <a:bodyPr/>
          <a:lstStyle/>
          <a:p>
            <a:r>
              <a:rPr lang="en-US" dirty="0"/>
              <a:t>INTRODUCTION</a:t>
            </a:r>
          </a:p>
        </p:txBody>
      </p:sp>
    </p:spTree>
    <p:extLst>
      <p:ext uri="{BB962C8B-B14F-4D97-AF65-F5344CB8AC3E}">
        <p14:creationId xmlns:p14="http://schemas.microsoft.com/office/powerpoint/2010/main" val="265269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p:nvPr>
            <p:extLst>
              <p:ext uri="{D42A27DB-BD31-4B8C-83A1-F6EECF244321}">
                <p14:modId xmlns:p14="http://schemas.microsoft.com/office/powerpoint/2010/main" val="3513721863"/>
              </p:ext>
            </p:extLst>
          </p:nvPr>
        </p:nvGraphicFramePr>
        <p:xfrm>
          <a:off x="1499507" y="3227782"/>
          <a:ext cx="4376062" cy="283823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flipH="1">
            <a:off x="4178123" y="3259924"/>
            <a:ext cx="196680" cy="205667"/>
            <a:chOff x="1005304" y="2017228"/>
            <a:chExt cx="155728" cy="99616"/>
          </a:xfrm>
        </p:grpSpPr>
        <p:cxnSp>
          <p:nvCxnSpPr>
            <p:cNvPr id="15" name="Straight Connector 14"/>
            <p:cNvCxnSpPr/>
            <p:nvPr/>
          </p:nvCxnSpPr>
          <p:spPr>
            <a:xfrm>
              <a:off x="1005304" y="2021264"/>
              <a:ext cx="147411" cy="1571"/>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flipV="1">
              <a:off x="1161032" y="2017228"/>
              <a:ext cx="0" cy="99616"/>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3069773" y="3240697"/>
            <a:ext cx="264945" cy="193356"/>
            <a:chOff x="914400" y="2017228"/>
            <a:chExt cx="246632" cy="192572"/>
          </a:xfrm>
        </p:grpSpPr>
        <p:cxnSp>
          <p:nvCxnSpPr>
            <p:cNvPr id="12" name="Straight Connector 11"/>
            <p:cNvCxnSpPr/>
            <p:nvPr/>
          </p:nvCxnSpPr>
          <p:spPr>
            <a:xfrm rot="16200000" flipH="1">
              <a:off x="1033559" y="1906455"/>
              <a:ext cx="0" cy="238317"/>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1161032" y="2017228"/>
              <a:ext cx="0" cy="192572"/>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sp>
        <p:nvSpPr>
          <p:cNvPr id="4" name="Text Placeholder 3"/>
          <p:cNvSpPr>
            <a:spLocks noGrp="1"/>
          </p:cNvSpPr>
          <p:nvPr>
            <p:ph type="body" sz="quarter" idx="11"/>
          </p:nvPr>
        </p:nvSpPr>
        <p:spPr>
          <a:xfrm>
            <a:off x="457200" y="762000"/>
            <a:ext cx="8153400" cy="596900"/>
          </a:xfrm>
        </p:spPr>
        <p:txBody>
          <a:bodyPr/>
          <a:lstStyle/>
          <a:p>
            <a:r>
              <a:rPr lang="en-US" dirty="0"/>
              <a:t>Fulbright U.S. Scholar Program</a:t>
            </a:r>
          </a:p>
        </p:txBody>
      </p:sp>
      <p:sp>
        <p:nvSpPr>
          <p:cNvPr id="2" name="Content Placeholder 1"/>
          <p:cNvSpPr>
            <a:spLocks noGrp="1"/>
          </p:cNvSpPr>
          <p:nvPr>
            <p:ph sz="quarter" idx="12"/>
          </p:nvPr>
        </p:nvSpPr>
        <p:spPr>
          <a:xfrm>
            <a:off x="457200" y="1732243"/>
            <a:ext cx="8153400" cy="1087157"/>
          </a:xfrm>
        </p:spPr>
        <p:txBody>
          <a:bodyPr/>
          <a:lstStyle/>
          <a:p>
            <a:pPr>
              <a:spcBef>
                <a:spcPts val="600"/>
              </a:spcBef>
            </a:pPr>
            <a:r>
              <a:rPr lang="en-US" sz="2300" dirty="0"/>
              <a:t>Fulbright U.S. Scholar Program</a:t>
            </a:r>
          </a:p>
          <a:p>
            <a:pPr>
              <a:spcBef>
                <a:spcPts val="600"/>
              </a:spcBef>
            </a:pPr>
            <a:r>
              <a:rPr lang="en-US" sz="2300" dirty="0"/>
              <a:t>International Education Administrator Seminars</a:t>
            </a:r>
          </a:p>
          <a:p>
            <a:pPr>
              <a:spcBef>
                <a:spcPts val="600"/>
              </a:spcBef>
            </a:pPr>
            <a:r>
              <a:rPr lang="en-US" sz="2300" dirty="0"/>
              <a:t>Collaborative Research</a:t>
            </a:r>
          </a:p>
        </p:txBody>
      </p:sp>
      <p:sp>
        <p:nvSpPr>
          <p:cNvPr id="5" name="Text Placeholder 3"/>
          <p:cNvSpPr>
            <a:spLocks noGrp="1"/>
          </p:cNvSpPr>
          <p:nvPr>
            <p:ph type="body" sz="quarter" idx="13"/>
          </p:nvPr>
        </p:nvSpPr>
        <p:spPr>
          <a:xfrm>
            <a:off x="6477000" y="76200"/>
            <a:ext cx="2667000" cy="381000"/>
          </a:xfrm>
        </p:spPr>
        <p:txBody>
          <a:bodyPr/>
          <a:lstStyle/>
          <a:p>
            <a:r>
              <a:rPr lang="en-US" dirty="0"/>
              <a:t>U.S. SCHOLAR PROGRAM</a:t>
            </a:r>
          </a:p>
        </p:txBody>
      </p:sp>
      <p:sp>
        <p:nvSpPr>
          <p:cNvPr id="6" name="TextBox 5"/>
          <p:cNvSpPr txBox="1"/>
          <p:nvPr/>
        </p:nvSpPr>
        <p:spPr>
          <a:xfrm>
            <a:off x="2835760" y="4191000"/>
            <a:ext cx="1703557" cy="969496"/>
          </a:xfrm>
          <a:prstGeom prst="rect">
            <a:avLst/>
          </a:prstGeom>
          <a:noFill/>
        </p:spPr>
        <p:txBody>
          <a:bodyPr wrap="square" rtlCol="0">
            <a:spAutoFit/>
          </a:bodyPr>
          <a:lstStyle/>
          <a:p>
            <a:pPr algn="ctr"/>
            <a:r>
              <a:rPr lang="en-US" sz="1600" b="1" dirty="0">
                <a:solidFill>
                  <a:schemeClr val="tx2"/>
                </a:solidFill>
                <a:latin typeface="+mj-lt"/>
              </a:rPr>
              <a:t>Percentage of U.S. Scholars</a:t>
            </a:r>
            <a:br>
              <a:rPr lang="en-US" sz="1600" b="1" dirty="0">
                <a:solidFill>
                  <a:schemeClr val="tx2"/>
                </a:solidFill>
                <a:latin typeface="+mj-lt"/>
              </a:rPr>
            </a:br>
            <a:endParaRPr lang="en-US" sz="900" b="1" dirty="0">
              <a:solidFill>
                <a:schemeClr val="tx2"/>
              </a:solidFill>
              <a:latin typeface="+mj-lt"/>
            </a:endParaRPr>
          </a:p>
          <a:p>
            <a:pPr algn="ctr"/>
            <a:r>
              <a:rPr lang="en-US" sz="1600" b="1" dirty="0">
                <a:solidFill>
                  <a:schemeClr val="tx2"/>
                </a:solidFill>
                <a:latin typeface="+mj-lt"/>
              </a:rPr>
              <a:t>2018-2019</a:t>
            </a:r>
          </a:p>
        </p:txBody>
      </p:sp>
      <p:sp>
        <p:nvSpPr>
          <p:cNvPr id="8" name="TextBox 7"/>
          <p:cNvSpPr txBox="1"/>
          <p:nvPr/>
        </p:nvSpPr>
        <p:spPr>
          <a:xfrm>
            <a:off x="4343387" y="3079805"/>
            <a:ext cx="1870201" cy="338554"/>
          </a:xfrm>
          <a:prstGeom prst="rect">
            <a:avLst/>
          </a:prstGeom>
          <a:noFill/>
        </p:spPr>
        <p:txBody>
          <a:bodyPr wrap="square" rtlCol="0" anchor="t">
            <a:spAutoFit/>
          </a:bodyPr>
          <a:lstStyle/>
          <a:p>
            <a:r>
              <a:rPr lang="en-US" sz="1600" b="1" dirty="0">
                <a:solidFill>
                  <a:schemeClr val="tx2"/>
                </a:solidFill>
                <a:latin typeface="+mj-lt"/>
              </a:rPr>
              <a:t>7% IEA Seminars</a:t>
            </a:r>
          </a:p>
        </p:txBody>
      </p:sp>
      <p:sp>
        <p:nvSpPr>
          <p:cNvPr id="10" name="TextBox 9"/>
          <p:cNvSpPr txBox="1"/>
          <p:nvPr/>
        </p:nvSpPr>
        <p:spPr>
          <a:xfrm>
            <a:off x="1161488" y="3079806"/>
            <a:ext cx="2038912" cy="584775"/>
          </a:xfrm>
          <a:prstGeom prst="rect">
            <a:avLst/>
          </a:prstGeom>
          <a:noFill/>
        </p:spPr>
        <p:txBody>
          <a:bodyPr wrap="square" rtlCol="0" anchor="t">
            <a:spAutoFit/>
          </a:bodyPr>
          <a:lstStyle/>
          <a:p>
            <a:r>
              <a:rPr lang="en-US" sz="1600" b="1" dirty="0">
                <a:solidFill>
                  <a:schemeClr val="tx2"/>
                </a:solidFill>
                <a:latin typeface="+mj-lt"/>
              </a:rPr>
              <a:t>93% Fulbright US Scholar Program</a:t>
            </a:r>
          </a:p>
        </p:txBody>
      </p:sp>
    </p:spTree>
    <p:extLst>
      <p:ext uri="{BB962C8B-B14F-4D97-AF65-F5344CB8AC3E}">
        <p14:creationId xmlns:p14="http://schemas.microsoft.com/office/powerpoint/2010/main" val="471709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381000"/>
            <a:ext cx="7772400" cy="486924"/>
          </a:xfrm>
        </p:spPr>
        <p:txBody>
          <a:bodyPr/>
          <a:lstStyle/>
          <a:p>
            <a:r>
              <a:rPr lang="en-US" dirty="0"/>
              <a:t>Eligibility for U.S. Scholar Programs</a:t>
            </a:r>
          </a:p>
        </p:txBody>
      </p:sp>
      <p:sp>
        <p:nvSpPr>
          <p:cNvPr id="3" name="Content Placeholder 2"/>
          <p:cNvSpPr>
            <a:spLocks noGrp="1"/>
          </p:cNvSpPr>
          <p:nvPr>
            <p:ph sz="quarter" idx="11"/>
          </p:nvPr>
        </p:nvSpPr>
        <p:spPr>
          <a:xfrm>
            <a:off x="533400" y="1143000"/>
            <a:ext cx="8610600" cy="4876800"/>
          </a:xfrm>
        </p:spPr>
        <p:txBody>
          <a:bodyPr anchor="t"/>
          <a:lstStyle/>
          <a:p>
            <a:pPr>
              <a:spcBef>
                <a:spcPts val="700"/>
              </a:spcBef>
            </a:pPr>
            <a:r>
              <a:rPr lang="en-US" dirty="0"/>
              <a:t>U.S. citizenship</a:t>
            </a:r>
          </a:p>
          <a:p>
            <a:pPr>
              <a:spcBef>
                <a:spcPts val="700"/>
              </a:spcBef>
            </a:pPr>
            <a:r>
              <a:rPr lang="en-US" dirty="0"/>
              <a:t>Degree as required by award</a:t>
            </a:r>
          </a:p>
          <a:p>
            <a:pPr lvl="1">
              <a:spcBef>
                <a:spcPts val="700"/>
              </a:spcBef>
            </a:pPr>
            <a:r>
              <a:rPr lang="en-US" dirty="0"/>
              <a:t>Ph.D. or other terminal degree may be required</a:t>
            </a:r>
          </a:p>
          <a:p>
            <a:pPr lvl="1">
              <a:spcBef>
                <a:spcPts val="700"/>
              </a:spcBef>
            </a:pPr>
            <a:r>
              <a:rPr lang="en-US" dirty="0"/>
              <a:t>Many awards are open to applicants with a Master’s and professional or academic experience</a:t>
            </a:r>
          </a:p>
          <a:p>
            <a:pPr lvl="1">
              <a:spcBef>
                <a:spcPts val="700"/>
              </a:spcBef>
            </a:pPr>
            <a:r>
              <a:rPr lang="en-US" dirty="0"/>
              <a:t>Recent Master’s degree recipients and undergraduate degree holders are eligible for the Fulbright U.S. Student Program</a:t>
            </a:r>
          </a:p>
          <a:p>
            <a:pPr>
              <a:spcBef>
                <a:spcPts val="700"/>
              </a:spcBef>
            </a:pPr>
            <a:r>
              <a:rPr lang="en-US" dirty="0"/>
              <a:t>Open to professionals and artists outside academia with recognized standing and substantial accomplishments</a:t>
            </a:r>
          </a:p>
          <a:p>
            <a:pPr>
              <a:spcBef>
                <a:spcPts val="700"/>
              </a:spcBef>
            </a:pPr>
            <a:r>
              <a:rPr lang="en-US" dirty="0"/>
              <a:t>Teaching experience as required by award</a:t>
            </a:r>
          </a:p>
          <a:p>
            <a:pPr>
              <a:spcBef>
                <a:spcPts val="700"/>
              </a:spcBef>
            </a:pPr>
            <a:r>
              <a:rPr lang="en-US"/>
              <a:t>Candidates who have served in the U.S. Armed Forces are </a:t>
            </a:r>
            <a:r>
              <a:rPr lang="en-US" dirty="0"/>
              <a:t>encouraged to apply</a:t>
            </a:r>
            <a:endParaRPr lang="en-US" dirty="0">
              <a:ea typeface="Open Sans"/>
              <a:cs typeface="Open Sans"/>
            </a:endParaRPr>
          </a:p>
          <a:p>
            <a:pPr>
              <a:spcBef>
                <a:spcPts val="700"/>
              </a:spcBef>
            </a:pPr>
            <a:r>
              <a:rPr lang="en-US" dirty="0">
                <a:hlinkClick r:id="rId3"/>
              </a:rPr>
              <a:t>New policies</a:t>
            </a:r>
            <a:r>
              <a:rPr lang="en-US" dirty="0"/>
              <a:t> on previous Fulbright Scholar grants and waiting periods between grants</a:t>
            </a:r>
          </a:p>
        </p:txBody>
      </p:sp>
      <p:sp>
        <p:nvSpPr>
          <p:cNvPr id="4" name="Text Placeholder 3"/>
          <p:cNvSpPr>
            <a:spLocks noGrp="1"/>
          </p:cNvSpPr>
          <p:nvPr>
            <p:ph type="body" sz="quarter" idx="13"/>
          </p:nvPr>
        </p:nvSpPr>
        <p:spPr>
          <a:xfrm>
            <a:off x="6400800" y="76200"/>
            <a:ext cx="2743200" cy="381000"/>
          </a:xfrm>
        </p:spPr>
        <p:txBody>
          <a:bodyPr/>
          <a:lstStyle/>
          <a:p>
            <a:r>
              <a:rPr lang="en-US" dirty="0"/>
              <a:t>U.S. SCHOLAR PROGRAM</a:t>
            </a:r>
          </a:p>
        </p:txBody>
      </p:sp>
    </p:spTree>
    <p:extLst>
      <p:ext uri="{BB962C8B-B14F-4D97-AF65-F5344CB8AC3E}">
        <p14:creationId xmlns:p14="http://schemas.microsoft.com/office/powerpoint/2010/main" val="1953232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734" y="1295400"/>
            <a:ext cx="8152666" cy="4622799"/>
          </a:xfrm>
        </p:spPr>
        <p:txBody>
          <a:bodyPr anchor="t"/>
          <a:lstStyle/>
          <a:p>
            <a:pPr>
              <a:spcBef>
                <a:spcPts val="1800"/>
              </a:spcBef>
            </a:pPr>
            <a:r>
              <a:rPr lang="en-US" sz="2200" dirty="0"/>
              <a:t>Supports teaching and/or research for two to 12 months</a:t>
            </a:r>
          </a:p>
          <a:p>
            <a:pPr>
              <a:spcBef>
                <a:spcPts val="1800"/>
              </a:spcBef>
            </a:pPr>
            <a:r>
              <a:rPr lang="en-US" sz="2200" dirty="0"/>
              <a:t>Programs active in +130 countries </a:t>
            </a:r>
            <a:endParaRPr lang="en-US" sz="2200" dirty="0">
              <a:ea typeface="Open Sans"/>
              <a:cs typeface="Open Sans"/>
            </a:endParaRPr>
          </a:p>
          <a:p>
            <a:pPr>
              <a:spcBef>
                <a:spcPts val="1800"/>
              </a:spcBef>
            </a:pPr>
            <a:r>
              <a:rPr lang="en-US" sz="2200" dirty="0"/>
              <a:t>For faculty, administrators </a:t>
            </a:r>
            <a:br>
              <a:rPr lang="en-US" sz="2200" dirty="0">
                <a:ea typeface="Open Sans"/>
                <a:cs typeface="Open Sans"/>
              </a:rPr>
            </a:br>
            <a:r>
              <a:rPr lang="en-US" sz="2200" dirty="0"/>
              <a:t>and professionals</a:t>
            </a:r>
            <a:endParaRPr lang="en-US" sz="2200" dirty="0">
              <a:ea typeface="Open Sans"/>
              <a:cs typeface="Open Sans"/>
            </a:endParaRPr>
          </a:p>
          <a:p>
            <a:pPr>
              <a:spcBef>
                <a:spcPts val="1800"/>
              </a:spcBef>
            </a:pPr>
            <a:r>
              <a:rPr lang="en-US" sz="2200" dirty="0"/>
              <a:t>Open to all disciplines</a:t>
            </a:r>
          </a:p>
          <a:p>
            <a:pPr>
              <a:spcBef>
                <a:spcPts val="1800"/>
              </a:spcBef>
            </a:pPr>
            <a:r>
              <a:rPr lang="en-US" sz="2200" dirty="0"/>
              <a:t>Apply to specific award with </a:t>
            </a:r>
            <a:br>
              <a:rPr lang="en-US" sz="2200" dirty="0">
                <a:ea typeface="Open Sans"/>
                <a:cs typeface="Open Sans"/>
              </a:rPr>
            </a:br>
            <a:r>
              <a:rPr lang="en-US" sz="2200" dirty="0"/>
              <a:t>proposed project</a:t>
            </a:r>
            <a:endParaRPr lang="en-US" sz="2200" dirty="0">
              <a:ea typeface="Open Sans"/>
              <a:cs typeface="Open Sans"/>
            </a:endParaRPr>
          </a:p>
          <a:p>
            <a:pPr>
              <a:spcBef>
                <a:spcPts val="1800"/>
              </a:spcBef>
            </a:pPr>
            <a:r>
              <a:rPr lang="en-US" sz="2200" dirty="0"/>
              <a:t>Application deadline: </a:t>
            </a:r>
            <a:r>
              <a:rPr lang="en-US" sz="2200" b="1" dirty="0">
                <a:solidFill>
                  <a:srgbClr val="C84D0A"/>
                </a:solidFill>
              </a:rPr>
              <a:t>September 16</a:t>
            </a:r>
            <a:r>
              <a:rPr lang="en-US" sz="2200" b="1" baseline="30000" dirty="0">
                <a:solidFill>
                  <a:srgbClr val="C84D0A"/>
                </a:solidFill>
              </a:rPr>
              <a:t>th</a:t>
            </a:r>
            <a:r>
              <a:rPr lang="en-US" sz="2200" b="1" dirty="0">
                <a:solidFill>
                  <a:srgbClr val="C84D0A"/>
                </a:solidFill>
              </a:rPr>
              <a:t> </a:t>
            </a:r>
          </a:p>
          <a:p>
            <a:pPr>
              <a:spcBef>
                <a:spcPts val="1800"/>
              </a:spcBef>
            </a:pPr>
            <a:r>
              <a:rPr lang="en-US" sz="2200" dirty="0"/>
              <a:t>Variety of host institutions</a:t>
            </a:r>
          </a:p>
        </p:txBody>
      </p:sp>
      <p:graphicFrame>
        <p:nvGraphicFramePr>
          <p:cNvPr id="22" name="Chart 21"/>
          <p:cNvGraphicFramePr/>
          <p:nvPr>
            <p:extLst>
              <p:ext uri="{D42A27DB-BD31-4B8C-83A1-F6EECF244321}">
                <p14:modId xmlns:p14="http://schemas.microsoft.com/office/powerpoint/2010/main" val="3571796188"/>
              </p:ext>
            </p:extLst>
          </p:nvPr>
        </p:nvGraphicFramePr>
        <p:xfrm>
          <a:off x="4105641" y="2468930"/>
          <a:ext cx="3977593" cy="2579791"/>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oup 15"/>
          <p:cNvGrpSpPr/>
          <p:nvPr/>
        </p:nvGrpSpPr>
        <p:grpSpPr>
          <a:xfrm rot="16200000">
            <a:off x="6580085" y="2552255"/>
            <a:ext cx="169128" cy="183949"/>
            <a:chOff x="933450" y="2017228"/>
            <a:chExt cx="238317" cy="192572"/>
          </a:xfrm>
        </p:grpSpPr>
        <p:cxnSp>
          <p:nvCxnSpPr>
            <p:cNvPr id="17" name="Straight Connector 16"/>
            <p:cNvCxnSpPr/>
            <p:nvPr/>
          </p:nvCxnSpPr>
          <p:spPr>
            <a:xfrm rot="16200000" flipH="1">
              <a:off x="1052609" y="1902337"/>
              <a:ext cx="0" cy="238317"/>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1161032" y="2017228"/>
              <a:ext cx="0" cy="192572"/>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rot="5400000" flipV="1">
            <a:off x="6207633" y="4824191"/>
            <a:ext cx="155176" cy="310472"/>
            <a:chOff x="933450" y="2017228"/>
            <a:chExt cx="238317" cy="192572"/>
          </a:xfrm>
        </p:grpSpPr>
        <p:cxnSp>
          <p:nvCxnSpPr>
            <p:cNvPr id="20" name="Straight Connector 19"/>
            <p:cNvCxnSpPr/>
            <p:nvPr/>
          </p:nvCxnSpPr>
          <p:spPr>
            <a:xfrm rot="16200000" flipH="1">
              <a:off x="1052609" y="1902337"/>
              <a:ext cx="0" cy="238317"/>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1161032" y="2017228"/>
              <a:ext cx="0" cy="192572"/>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grpSp>
        <p:nvGrpSpPr>
          <p:cNvPr id="9" name="Group 8"/>
          <p:cNvGrpSpPr/>
          <p:nvPr/>
        </p:nvGrpSpPr>
        <p:grpSpPr>
          <a:xfrm>
            <a:off x="5503343" y="2474428"/>
            <a:ext cx="238317" cy="192572"/>
            <a:chOff x="933450" y="2017228"/>
            <a:chExt cx="238317" cy="192572"/>
          </a:xfrm>
        </p:grpSpPr>
        <p:cxnSp>
          <p:nvCxnSpPr>
            <p:cNvPr id="10" name="Straight Connector 9"/>
            <p:cNvCxnSpPr/>
            <p:nvPr/>
          </p:nvCxnSpPr>
          <p:spPr>
            <a:xfrm rot="16200000" flipH="1">
              <a:off x="1052609" y="1902337"/>
              <a:ext cx="0" cy="238317"/>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1161032" y="2017228"/>
              <a:ext cx="0" cy="192572"/>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sp>
        <p:nvSpPr>
          <p:cNvPr id="14" name="TextBox 13"/>
          <p:cNvSpPr txBox="1"/>
          <p:nvPr/>
        </p:nvSpPr>
        <p:spPr>
          <a:xfrm>
            <a:off x="5020913" y="2346000"/>
            <a:ext cx="574200" cy="276999"/>
          </a:xfrm>
          <a:prstGeom prst="rect">
            <a:avLst/>
          </a:prstGeom>
          <a:noFill/>
        </p:spPr>
        <p:txBody>
          <a:bodyPr wrap="square" rtlCol="0">
            <a:spAutoFit/>
          </a:bodyPr>
          <a:lstStyle/>
          <a:p>
            <a:r>
              <a:rPr lang="en-US" sz="1200" b="1" dirty="0">
                <a:solidFill>
                  <a:schemeClr val="tx2"/>
                </a:solidFill>
                <a:latin typeface="+mj-lt"/>
              </a:rPr>
              <a:t>41%</a:t>
            </a:r>
          </a:p>
        </p:txBody>
      </p:sp>
      <p:sp>
        <p:nvSpPr>
          <p:cNvPr id="2" name="Text Placeholder 1"/>
          <p:cNvSpPr>
            <a:spLocks noGrp="1"/>
          </p:cNvSpPr>
          <p:nvPr>
            <p:ph type="body" sz="quarter" idx="10"/>
          </p:nvPr>
        </p:nvSpPr>
        <p:spPr>
          <a:xfrm>
            <a:off x="381000" y="416883"/>
            <a:ext cx="7772400" cy="601037"/>
          </a:xfrm>
        </p:spPr>
        <p:txBody>
          <a:bodyPr/>
          <a:lstStyle/>
          <a:p>
            <a:r>
              <a:rPr lang="en-US" dirty="0"/>
              <a:t>Fulbright U.S. Scholar Program </a:t>
            </a:r>
          </a:p>
        </p:txBody>
      </p:sp>
      <p:sp>
        <p:nvSpPr>
          <p:cNvPr id="4" name="Text Placeholder 3"/>
          <p:cNvSpPr>
            <a:spLocks noGrp="1"/>
          </p:cNvSpPr>
          <p:nvPr>
            <p:ph type="body" sz="quarter" idx="13"/>
          </p:nvPr>
        </p:nvSpPr>
        <p:spPr>
          <a:xfrm>
            <a:off x="6477000" y="76200"/>
            <a:ext cx="2667000" cy="381000"/>
          </a:xfrm>
        </p:spPr>
        <p:txBody>
          <a:bodyPr/>
          <a:lstStyle/>
          <a:p>
            <a:r>
              <a:rPr lang="en-US" dirty="0"/>
              <a:t>U.S. SCHOLAR PROGRAM</a:t>
            </a: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l="4714"/>
          <a:stretch/>
        </p:blipFill>
        <p:spPr>
          <a:xfrm>
            <a:off x="7360680" y="2663935"/>
            <a:ext cx="1617255" cy="1905000"/>
          </a:xfrm>
          <a:prstGeom prst="rect">
            <a:avLst/>
          </a:prstGeom>
        </p:spPr>
      </p:pic>
      <p:sp>
        <p:nvSpPr>
          <p:cNvPr id="8" name="TextBox 7"/>
          <p:cNvSpPr txBox="1"/>
          <p:nvPr/>
        </p:nvSpPr>
        <p:spPr>
          <a:xfrm>
            <a:off x="5410200" y="3125900"/>
            <a:ext cx="1368477" cy="1292662"/>
          </a:xfrm>
          <a:prstGeom prst="rect">
            <a:avLst/>
          </a:prstGeom>
          <a:noFill/>
        </p:spPr>
        <p:txBody>
          <a:bodyPr wrap="square" rtlCol="0">
            <a:spAutoFit/>
          </a:bodyPr>
          <a:lstStyle/>
          <a:p>
            <a:pPr algn="ctr"/>
            <a:r>
              <a:rPr lang="en-US" sz="1300" b="1" dirty="0">
                <a:solidFill>
                  <a:schemeClr val="tx2"/>
                </a:solidFill>
                <a:latin typeface="+mj-lt"/>
              </a:rPr>
              <a:t>Percentage </a:t>
            </a:r>
            <a:br>
              <a:rPr lang="en-US" sz="1300" b="1" dirty="0">
                <a:solidFill>
                  <a:schemeClr val="tx2"/>
                </a:solidFill>
                <a:latin typeface="+mj-lt"/>
              </a:rPr>
            </a:br>
            <a:r>
              <a:rPr lang="en-US" sz="1300" b="1" dirty="0">
                <a:solidFill>
                  <a:schemeClr val="tx2"/>
                </a:solidFill>
                <a:latin typeface="+mj-lt"/>
              </a:rPr>
              <a:t>of </a:t>
            </a:r>
            <a:br>
              <a:rPr lang="en-US" sz="1300" b="1" dirty="0">
                <a:solidFill>
                  <a:schemeClr val="tx2"/>
                </a:solidFill>
                <a:latin typeface="+mj-lt"/>
              </a:rPr>
            </a:br>
            <a:r>
              <a:rPr lang="en-US" sz="1300" b="1" dirty="0">
                <a:solidFill>
                  <a:schemeClr val="tx2"/>
                </a:solidFill>
                <a:latin typeface="+mj-lt"/>
              </a:rPr>
              <a:t>U.S. Scholar Activity</a:t>
            </a:r>
            <a:br>
              <a:rPr lang="en-US" sz="1300" b="1" dirty="0">
                <a:solidFill>
                  <a:schemeClr val="tx2"/>
                </a:solidFill>
                <a:latin typeface="+mj-lt"/>
              </a:rPr>
            </a:br>
            <a:endParaRPr lang="en-US" sz="1300" b="1" dirty="0">
              <a:solidFill>
                <a:schemeClr val="tx2"/>
              </a:solidFill>
              <a:latin typeface="+mj-lt"/>
            </a:endParaRPr>
          </a:p>
          <a:p>
            <a:pPr algn="ctr"/>
            <a:r>
              <a:rPr lang="en-US" sz="1300" b="1" dirty="0">
                <a:solidFill>
                  <a:schemeClr val="tx2"/>
                </a:solidFill>
                <a:latin typeface="+mj-lt"/>
              </a:rPr>
              <a:t>2018-2019</a:t>
            </a:r>
          </a:p>
        </p:txBody>
      </p:sp>
      <p:sp>
        <p:nvSpPr>
          <p:cNvPr id="12" name="TextBox 11"/>
          <p:cNvSpPr txBox="1"/>
          <p:nvPr/>
        </p:nvSpPr>
        <p:spPr>
          <a:xfrm>
            <a:off x="6796594" y="2404536"/>
            <a:ext cx="724322" cy="276999"/>
          </a:xfrm>
          <a:prstGeom prst="rect">
            <a:avLst/>
          </a:prstGeom>
          <a:noFill/>
        </p:spPr>
        <p:txBody>
          <a:bodyPr wrap="square" rtlCol="0">
            <a:spAutoFit/>
          </a:bodyPr>
          <a:lstStyle/>
          <a:p>
            <a:r>
              <a:rPr lang="en-US" sz="1200" b="1" dirty="0">
                <a:solidFill>
                  <a:schemeClr val="tx2"/>
                </a:solidFill>
                <a:latin typeface="+mj-lt"/>
              </a:rPr>
              <a:t>20%</a:t>
            </a:r>
          </a:p>
        </p:txBody>
      </p:sp>
      <p:sp>
        <p:nvSpPr>
          <p:cNvPr id="13" name="TextBox 12"/>
          <p:cNvSpPr txBox="1"/>
          <p:nvPr/>
        </p:nvSpPr>
        <p:spPr>
          <a:xfrm>
            <a:off x="6408856" y="4893477"/>
            <a:ext cx="503916" cy="276999"/>
          </a:xfrm>
          <a:prstGeom prst="rect">
            <a:avLst/>
          </a:prstGeom>
          <a:noFill/>
        </p:spPr>
        <p:txBody>
          <a:bodyPr wrap="square" rtlCol="0">
            <a:spAutoFit/>
          </a:bodyPr>
          <a:lstStyle/>
          <a:p>
            <a:r>
              <a:rPr lang="en-US" sz="1200" b="1" dirty="0">
                <a:solidFill>
                  <a:schemeClr val="tx2"/>
                </a:solidFill>
                <a:latin typeface="+mj-lt"/>
              </a:rPr>
              <a:t>39%</a:t>
            </a:r>
          </a:p>
        </p:txBody>
      </p:sp>
    </p:spTree>
    <p:extLst>
      <p:ext uri="{BB962C8B-B14F-4D97-AF65-F5344CB8AC3E}">
        <p14:creationId xmlns:p14="http://schemas.microsoft.com/office/powerpoint/2010/main" val="3632131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Fulbright Public Policy Fellowship</a:t>
            </a:r>
          </a:p>
        </p:txBody>
      </p:sp>
      <p:sp>
        <p:nvSpPr>
          <p:cNvPr id="4" name="Text Placeholder 3"/>
          <p:cNvSpPr>
            <a:spLocks noGrp="1"/>
          </p:cNvSpPr>
          <p:nvPr>
            <p:ph type="body" sz="quarter" idx="13"/>
          </p:nvPr>
        </p:nvSpPr>
        <p:spPr>
          <a:xfrm>
            <a:off x="6477000" y="84576"/>
            <a:ext cx="2667000" cy="372624"/>
          </a:xfrm>
        </p:spPr>
        <p:txBody>
          <a:bodyPr/>
          <a:lstStyle/>
          <a:p>
            <a:r>
              <a:rPr lang="en-US" dirty="0"/>
              <a:t>U.S. SCHOLAR PROGRAM</a:t>
            </a:r>
          </a:p>
        </p:txBody>
      </p:sp>
      <p:sp>
        <p:nvSpPr>
          <p:cNvPr id="3" name="Content Placeholder 2"/>
          <p:cNvSpPr>
            <a:spLocks noGrp="1"/>
          </p:cNvSpPr>
          <p:nvPr>
            <p:ph sz="quarter" idx="11"/>
          </p:nvPr>
        </p:nvSpPr>
        <p:spPr>
          <a:xfrm>
            <a:off x="152400" y="1242709"/>
            <a:ext cx="8763000" cy="4660899"/>
          </a:xfrm>
        </p:spPr>
        <p:txBody>
          <a:bodyPr/>
          <a:lstStyle/>
          <a:p>
            <a:pPr lvl="0"/>
            <a:r>
              <a:rPr lang="en-US" sz="1800" dirty="0"/>
              <a:t>Opportunities for early and mid-career professionals and practitioners to </a:t>
            </a:r>
            <a:r>
              <a:rPr lang="en-US" sz="1800" b="1" dirty="0"/>
              <a:t>Peru</a:t>
            </a:r>
            <a:r>
              <a:rPr lang="en-US" sz="1800" dirty="0"/>
              <a:t>, </a:t>
            </a:r>
            <a:r>
              <a:rPr lang="en-US" sz="1800" b="1" dirty="0"/>
              <a:t>Burma</a:t>
            </a:r>
            <a:r>
              <a:rPr lang="en-US" sz="1800" dirty="0"/>
              <a:t>, </a:t>
            </a:r>
            <a:r>
              <a:rPr lang="en-US" sz="1800" b="1" dirty="0"/>
              <a:t>Cote D’Ivoire</a:t>
            </a:r>
            <a:r>
              <a:rPr lang="en-US" sz="1800" dirty="0"/>
              <a:t>, </a:t>
            </a:r>
            <a:r>
              <a:rPr lang="en-US" sz="1800" b="1" dirty="0"/>
              <a:t>Ukraine</a:t>
            </a:r>
          </a:p>
          <a:p>
            <a:pPr marL="0" lvl="0" indent="0">
              <a:buNone/>
            </a:pPr>
            <a:endParaRPr lang="en-US" sz="1000" b="1" dirty="0"/>
          </a:p>
          <a:p>
            <a:pPr lvl="0"/>
            <a:r>
              <a:rPr lang="en-US" sz="1800" dirty="0"/>
              <a:t>Placed in a host country Ministry in a range of public policy areas. Affiliations with host ministries recommended and negotiated by U.S. Embassy</a:t>
            </a:r>
          </a:p>
          <a:p>
            <a:pPr marL="0" lvl="0" indent="0">
              <a:buNone/>
            </a:pPr>
            <a:endParaRPr lang="en-US" sz="1000" dirty="0"/>
          </a:p>
          <a:p>
            <a:pPr lvl="0"/>
            <a:r>
              <a:rPr lang="en-US" sz="1800" dirty="0"/>
              <a:t>Undertake an independent research </a:t>
            </a:r>
            <a:br>
              <a:rPr lang="en-US" sz="1800" dirty="0"/>
            </a:br>
            <a:r>
              <a:rPr lang="en-US" sz="1800" dirty="0"/>
              <a:t>project that focuses on a public policy-</a:t>
            </a:r>
          </a:p>
          <a:p>
            <a:pPr marL="0" lvl="0" indent="0">
              <a:buNone/>
            </a:pPr>
            <a:r>
              <a:rPr lang="en-US" sz="1800" dirty="0"/>
              <a:t>      related issue </a:t>
            </a:r>
          </a:p>
          <a:p>
            <a:pPr marL="0" lvl="0" indent="0">
              <a:buNone/>
            </a:pPr>
            <a:endParaRPr lang="en-US" sz="1000" dirty="0"/>
          </a:p>
          <a:p>
            <a:pPr lvl="0"/>
            <a:r>
              <a:rPr lang="en-US" sz="1800" dirty="0"/>
              <a:t>Applicant profile: Graduate degree in a </a:t>
            </a:r>
          </a:p>
          <a:p>
            <a:pPr marL="0" lvl="0" indent="0">
              <a:buNone/>
            </a:pPr>
            <a:r>
              <a:rPr lang="en-US" sz="1800" dirty="0"/>
              <a:t>      field applicable to public policy and 3-5 </a:t>
            </a:r>
            <a:br>
              <a:rPr lang="en-US" sz="1800" dirty="0"/>
            </a:br>
            <a:r>
              <a:rPr lang="en-US" sz="1800" dirty="0"/>
              <a:t>      years of relevant full-time work experience</a:t>
            </a:r>
            <a:br>
              <a:rPr lang="en-US" sz="1800" dirty="0"/>
            </a:br>
            <a:endParaRPr lang="en-US" sz="1800" dirty="0"/>
          </a:p>
          <a:p>
            <a:r>
              <a:rPr lang="en-US" sz="1800" dirty="0"/>
              <a:t>Grant length: 4-9 months</a:t>
            </a:r>
          </a:p>
          <a:p>
            <a:endParaRPr lang="en-US" sz="1000" dirty="0"/>
          </a:p>
          <a:p>
            <a:r>
              <a:rPr lang="en-US" sz="1800" dirty="0"/>
              <a:t>Application deadline: September 16</a:t>
            </a:r>
          </a:p>
        </p:txBody>
      </p:sp>
      <p:pic>
        <p:nvPicPr>
          <p:cNvPr id="7" name="Picture 9" descr="N:\612 - US Fulbright Shared Data\Public Policy\FCF Outreach\PHOTOS\17759_250193028468751_962127721_n.jpg"/>
          <p:cNvPicPr>
            <a:picLocks noChangeAspect="1" noChangeArrowheads="1"/>
          </p:cNvPicPr>
          <p:nvPr/>
        </p:nvPicPr>
        <p:blipFill>
          <a:blip r:embed="rId3" cstate="screen">
            <a:lum bright="-4000" contrast="30000"/>
            <a:extLst>
              <a:ext uri="{28A0092B-C50C-407E-A947-70E740481C1C}">
                <a14:useLocalDpi xmlns:a14="http://schemas.microsoft.com/office/drawing/2010/main"/>
              </a:ext>
            </a:extLst>
          </a:blip>
          <a:srcRect/>
          <a:stretch>
            <a:fillRect/>
          </a:stretch>
        </p:blipFill>
        <p:spPr bwMode="auto">
          <a:xfrm>
            <a:off x="5306878" y="2897604"/>
            <a:ext cx="3230880" cy="24231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5334000" y="4413147"/>
            <a:ext cx="4038600" cy="1096244"/>
          </a:xfrm>
          <a:prstGeom prst="rect">
            <a:avLst/>
          </a:prstGeom>
        </p:spPr>
        <p:txBody>
          <a:bodyPr/>
          <a:lstStyle>
            <a:lvl1pPr marL="342900" indent="-342900" algn="l" defTabSz="457200" rtl="0" eaLnBrk="0" fontAlgn="base" hangingPunct="0">
              <a:spcBef>
                <a:spcPct val="20000"/>
              </a:spcBef>
              <a:spcAft>
                <a:spcPct val="0"/>
              </a:spcAft>
              <a:buClr>
                <a:srgbClr val="C84D0A"/>
              </a:buClr>
              <a:buFontTx/>
              <a:buBlip>
                <a:blip r:embed="rId4"/>
              </a:buBlip>
              <a:defRPr lang="en-US" sz="2000" kern="1200" dirty="0" smtClean="0">
                <a:solidFill>
                  <a:srgbClr val="1B3A60"/>
                </a:solidFill>
                <a:latin typeface="+mn-lt"/>
                <a:ea typeface="+mn-ea"/>
                <a:cs typeface="+mn-cs"/>
              </a:defRPr>
            </a:lvl1pPr>
            <a:lvl2pPr marL="742950" indent="-285750" algn="l" defTabSz="457200" rtl="0" eaLnBrk="0" fontAlgn="base" hangingPunct="0">
              <a:spcBef>
                <a:spcPct val="20000"/>
              </a:spcBef>
              <a:spcAft>
                <a:spcPct val="0"/>
              </a:spcAft>
              <a:buClr>
                <a:srgbClr val="C84D0A"/>
              </a:buClr>
              <a:buFontTx/>
              <a:buBlip>
                <a:blip r:embed="rId4"/>
              </a:buBlip>
              <a:defRPr lang="en-US" sz="1800" kern="1200" dirty="0" smtClean="0">
                <a:solidFill>
                  <a:srgbClr val="1B3A60"/>
                </a:solidFill>
                <a:latin typeface="+mn-lt"/>
                <a:ea typeface="+mn-ea"/>
                <a:cs typeface="+mn-cs"/>
              </a:defRPr>
            </a:lvl2pPr>
            <a:lvl3pPr marL="1143000" indent="-228600" algn="l" defTabSz="457200" rtl="0" eaLnBrk="0" fontAlgn="base" hangingPunct="0">
              <a:spcBef>
                <a:spcPct val="20000"/>
              </a:spcBef>
              <a:spcAft>
                <a:spcPct val="0"/>
              </a:spcAft>
              <a:buClr>
                <a:srgbClr val="C84D0A"/>
              </a:buClr>
              <a:buFont typeface="Arial" charset="0"/>
              <a:buChar char="•"/>
              <a:defRPr lang="en-US" sz="1800" kern="1200" dirty="0" smtClean="0">
                <a:solidFill>
                  <a:srgbClr val="1B3A60"/>
                </a:solidFill>
                <a:latin typeface="+mn-lt"/>
                <a:ea typeface="+mn-ea"/>
                <a:cs typeface="+mn-cs"/>
              </a:defRPr>
            </a:lvl3pPr>
            <a:lvl4pPr marL="1600200" indent="-228600" algn="l" defTabSz="457200" rtl="0" eaLnBrk="0" fontAlgn="base" hangingPunct="0">
              <a:spcBef>
                <a:spcPct val="20000"/>
              </a:spcBef>
              <a:spcAft>
                <a:spcPct val="0"/>
              </a:spcAft>
              <a:buClr>
                <a:srgbClr val="C84D0A"/>
              </a:buClr>
              <a:buFont typeface="Arial" charset="0"/>
              <a:buChar char="–"/>
              <a:defRPr lang="en-US" sz="1800" kern="1200" dirty="0" smtClean="0">
                <a:solidFill>
                  <a:srgbClr val="1B3A60"/>
                </a:solidFill>
                <a:latin typeface="+mn-lt"/>
                <a:ea typeface="+mn-ea"/>
                <a:cs typeface="+mn-cs"/>
              </a:defRPr>
            </a:lvl4pPr>
            <a:lvl5pPr marL="2057400" indent="-228600" algn="l" defTabSz="457200" rtl="0" eaLnBrk="0" fontAlgn="base" hangingPunct="0">
              <a:spcBef>
                <a:spcPct val="20000"/>
              </a:spcBef>
              <a:spcAft>
                <a:spcPct val="0"/>
              </a:spcAft>
              <a:buClr>
                <a:srgbClr val="C84D0A"/>
              </a:buClr>
              <a:buFont typeface="Arial" charset="0"/>
              <a:buChar char="»"/>
              <a:defRPr lang="en-US" sz="1800" kern="1200" dirty="0">
                <a:solidFill>
                  <a:srgbClr val="1B3A6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endParaRPr lang="en-US" sz="1000" dirty="0"/>
          </a:p>
          <a:p>
            <a:pPr marL="0" indent="0">
              <a:spcBef>
                <a:spcPts val="1200"/>
              </a:spcBef>
              <a:buFontTx/>
              <a:buNone/>
            </a:pPr>
            <a:endParaRPr lang="en-US" dirty="0"/>
          </a:p>
        </p:txBody>
      </p:sp>
    </p:spTree>
    <p:extLst>
      <p:ext uri="{BB962C8B-B14F-4D97-AF65-F5344CB8AC3E}">
        <p14:creationId xmlns:p14="http://schemas.microsoft.com/office/powerpoint/2010/main" val="1959662142"/>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B3A60"/>
      </a:dk2>
      <a:lt2>
        <a:srgbClr val="006699"/>
      </a:lt2>
      <a:accent1>
        <a:srgbClr val="006699"/>
      </a:accent1>
      <a:accent2>
        <a:srgbClr val="1B3A60"/>
      </a:accent2>
      <a:accent3>
        <a:srgbClr val="C84D0A"/>
      </a:accent3>
      <a:accent4>
        <a:srgbClr val="57585B"/>
      </a:accent4>
      <a:accent5>
        <a:srgbClr val="FFFFFF"/>
      </a:accent5>
      <a:accent6>
        <a:srgbClr val="FFFFFF"/>
      </a:accent6>
      <a:hlink>
        <a:srgbClr val="006699"/>
      </a:hlink>
      <a:folHlink>
        <a:srgbClr val="006699"/>
      </a:folHlink>
    </a:clrScheme>
    <a:fontScheme name="Fulbright Scholar Template 2014">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11453</TotalTime>
  <Words>1710</Words>
  <Application>Microsoft Office PowerPoint</Application>
  <PresentationFormat>On-screen Show (4:3)</PresentationFormat>
  <Paragraphs>304</Paragraphs>
  <Slides>25</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Open Sans Semibold</vt:lpstr>
      <vt:lpstr>Open Sans</vt:lpstr>
      <vt:lpstr>Calibri</vt:lpstr>
      <vt:lpstr>ヒラギノ角ゴ Pro W3</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Ullman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Christina Ullman</dc:creator>
  <cp:lastModifiedBy>Nicole Hoyle (nhoyle)</cp:lastModifiedBy>
  <cp:revision>653</cp:revision>
  <cp:lastPrinted>2018-03-28T16:28:40Z</cp:lastPrinted>
  <dcterms:created xsi:type="dcterms:W3CDTF">2014-01-16T15:13:25Z</dcterms:created>
  <dcterms:modified xsi:type="dcterms:W3CDTF">2019-04-08T18:33:09Z</dcterms:modified>
</cp:coreProperties>
</file>