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77" r:id="rId4"/>
    <p:sldId id="259" r:id="rId5"/>
    <p:sldId id="260" r:id="rId6"/>
    <p:sldId id="261" r:id="rId7"/>
    <p:sldId id="263" r:id="rId8"/>
    <p:sldId id="272" r:id="rId9"/>
    <p:sldId id="273" r:id="rId10"/>
    <p:sldId id="274" r:id="rId11"/>
    <p:sldId id="275" r:id="rId12"/>
    <p:sldId id="276" r:id="rId13"/>
    <p:sldId id="264" r:id="rId14"/>
    <p:sldId id="265" r:id="rId15"/>
    <p:sldId id="267" r:id="rId16"/>
    <p:sldId id="268" r:id="rId17"/>
    <p:sldId id="269" r:id="rId18"/>
    <p:sldId id="270" r:id="rId19"/>
  </p:sldIdLst>
  <p:sldSz cx="13004800" cy="9753600"/>
  <p:notesSz cx="7077075" cy="9363075"/>
  <p:defaultTextStyle>
    <a:defPPr>
      <a:defRPr lang="en-US"/>
    </a:defPPr>
    <a:lvl1pPr algn="l" defTabSz="584200" rtl="0" fontAlgn="base">
      <a:spcBef>
        <a:spcPct val="0"/>
      </a:spcBef>
      <a:spcAft>
        <a:spcPct val="0"/>
      </a:spcAft>
      <a:defRPr sz="3000" kern="1200">
        <a:solidFill>
          <a:srgbClr val="FFFFFF"/>
        </a:solidFill>
        <a:latin typeface="Arial" pitchFamily="34" charset="0"/>
        <a:ea typeface="Avenir Light"/>
        <a:cs typeface="Avenir Light"/>
        <a:sym typeface="Avenir Light"/>
      </a:defRPr>
    </a:lvl1pPr>
    <a:lvl2pPr marL="457200" indent="-228600" algn="l" defTabSz="584200" rtl="0" fontAlgn="base">
      <a:spcBef>
        <a:spcPct val="0"/>
      </a:spcBef>
      <a:spcAft>
        <a:spcPct val="0"/>
      </a:spcAft>
      <a:defRPr sz="3000" kern="1200">
        <a:solidFill>
          <a:srgbClr val="FFFFFF"/>
        </a:solidFill>
        <a:latin typeface="Arial" pitchFamily="34" charset="0"/>
        <a:ea typeface="Avenir Light"/>
        <a:cs typeface="Avenir Light"/>
        <a:sym typeface="Avenir Light"/>
      </a:defRPr>
    </a:lvl2pPr>
    <a:lvl3pPr marL="914400" indent="-457200" algn="l" defTabSz="584200" rtl="0" fontAlgn="base">
      <a:spcBef>
        <a:spcPct val="0"/>
      </a:spcBef>
      <a:spcAft>
        <a:spcPct val="0"/>
      </a:spcAft>
      <a:defRPr sz="3000" kern="1200">
        <a:solidFill>
          <a:srgbClr val="FFFFFF"/>
        </a:solidFill>
        <a:latin typeface="Arial" pitchFamily="34" charset="0"/>
        <a:ea typeface="Avenir Light"/>
        <a:cs typeface="Avenir Light"/>
        <a:sym typeface="Avenir Light"/>
      </a:defRPr>
    </a:lvl3pPr>
    <a:lvl4pPr marL="1371600" indent="-685800" algn="l" defTabSz="584200" rtl="0" fontAlgn="base">
      <a:spcBef>
        <a:spcPct val="0"/>
      </a:spcBef>
      <a:spcAft>
        <a:spcPct val="0"/>
      </a:spcAft>
      <a:defRPr sz="3000" kern="1200">
        <a:solidFill>
          <a:srgbClr val="FFFFFF"/>
        </a:solidFill>
        <a:latin typeface="Arial" pitchFamily="34" charset="0"/>
        <a:ea typeface="Avenir Light"/>
        <a:cs typeface="Avenir Light"/>
        <a:sym typeface="Avenir Light"/>
      </a:defRPr>
    </a:lvl4pPr>
    <a:lvl5pPr marL="1828800" indent="-914400" algn="l" defTabSz="584200" rtl="0" fontAlgn="base">
      <a:spcBef>
        <a:spcPct val="0"/>
      </a:spcBef>
      <a:spcAft>
        <a:spcPct val="0"/>
      </a:spcAft>
      <a:defRPr sz="3000" kern="1200">
        <a:solidFill>
          <a:srgbClr val="FFFFFF"/>
        </a:solidFill>
        <a:latin typeface="Arial" pitchFamily="34" charset="0"/>
        <a:ea typeface="Avenir Light"/>
        <a:cs typeface="Avenir Light"/>
        <a:sym typeface="Avenir Light"/>
      </a:defRPr>
    </a:lvl5pPr>
    <a:lvl6pPr marL="2286000" algn="l" defTabSz="914400" rtl="0" eaLnBrk="1" latinLnBrk="0" hangingPunct="1">
      <a:defRPr sz="3000" kern="1200">
        <a:solidFill>
          <a:srgbClr val="FFFFFF"/>
        </a:solidFill>
        <a:latin typeface="Arial" pitchFamily="34" charset="0"/>
        <a:ea typeface="Avenir Light"/>
        <a:cs typeface="Avenir Light"/>
        <a:sym typeface="Avenir Light"/>
      </a:defRPr>
    </a:lvl6pPr>
    <a:lvl7pPr marL="2743200" algn="l" defTabSz="914400" rtl="0" eaLnBrk="1" latinLnBrk="0" hangingPunct="1">
      <a:defRPr sz="3000" kern="1200">
        <a:solidFill>
          <a:srgbClr val="FFFFFF"/>
        </a:solidFill>
        <a:latin typeface="Arial" pitchFamily="34" charset="0"/>
        <a:ea typeface="Avenir Light"/>
        <a:cs typeface="Avenir Light"/>
        <a:sym typeface="Avenir Light"/>
      </a:defRPr>
    </a:lvl7pPr>
    <a:lvl8pPr marL="3200400" algn="l" defTabSz="914400" rtl="0" eaLnBrk="1" latinLnBrk="0" hangingPunct="1">
      <a:defRPr sz="3000" kern="1200">
        <a:solidFill>
          <a:srgbClr val="FFFFFF"/>
        </a:solidFill>
        <a:latin typeface="Arial" pitchFamily="34" charset="0"/>
        <a:ea typeface="Avenir Light"/>
        <a:cs typeface="Avenir Light"/>
        <a:sym typeface="Avenir Light"/>
      </a:defRPr>
    </a:lvl8pPr>
    <a:lvl9pPr marL="3657600" algn="l" defTabSz="914400" rtl="0" eaLnBrk="1" latinLnBrk="0" hangingPunct="1">
      <a:defRPr sz="3000" kern="1200">
        <a:solidFill>
          <a:srgbClr val="FFFFFF"/>
        </a:solidFill>
        <a:latin typeface="Arial" pitchFamily="34" charset="0"/>
        <a:ea typeface="Avenir Light"/>
        <a:cs typeface="Avenir Light"/>
        <a:sym typeface="Avenir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75" d="100"/>
          <a:sy n="75" d="100"/>
        </p:scale>
        <p:origin x="-102" y="-270"/>
      </p:cViewPr>
      <p:guideLst>
        <p:guide orient="horz" pos="3072"/>
        <p:guide pos="4096"/>
      </p:guideLst>
    </p:cSldViewPr>
  </p:slideViewPr>
  <p:notesTextViewPr>
    <p:cViewPr>
      <p:scale>
        <a:sx n="100" d="100"/>
        <a:sy n="100" d="100"/>
      </p:scale>
      <p:origin x="0" y="0"/>
    </p:cViewPr>
  </p:notesTextViewPr>
  <p:notesViewPr>
    <p:cSldViewPr snapToObjects="1">
      <p:cViewPr varScale="1">
        <p:scale>
          <a:sx n="70" d="100"/>
          <a:sy n="70" d="100"/>
        </p:scale>
        <p:origin x="-2802" y="-9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7374" cy="468474"/>
          </a:xfrm>
          <a:prstGeom prst="rect">
            <a:avLst/>
          </a:prstGeom>
        </p:spPr>
        <p:txBody>
          <a:bodyPr vert="horz" lIns="93919" tIns="46959" rIns="93919" bIns="46959" rtlCol="0"/>
          <a:lstStyle>
            <a:lvl1pPr algn="l" fontAlgn="auto">
              <a:spcBef>
                <a:spcPts val="0"/>
              </a:spcBef>
              <a:spcAft>
                <a:spcPts val="0"/>
              </a:spcAft>
              <a:defRPr sz="1200" kern="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101" y="0"/>
            <a:ext cx="3067374" cy="468474"/>
          </a:xfrm>
          <a:prstGeom prst="rect">
            <a:avLst/>
          </a:prstGeom>
        </p:spPr>
        <p:txBody>
          <a:bodyPr vert="horz" lIns="93919" tIns="46959" rIns="93919" bIns="46959" rtlCol="0"/>
          <a:lstStyle>
            <a:lvl1pPr algn="r" fontAlgn="auto">
              <a:spcBef>
                <a:spcPts val="0"/>
              </a:spcBef>
              <a:spcAft>
                <a:spcPts val="0"/>
              </a:spcAft>
              <a:defRPr sz="1200" kern="0">
                <a:latin typeface="+mn-lt"/>
                <a:ea typeface="+mn-ea"/>
                <a:cs typeface="+mn-cs"/>
              </a:defRPr>
            </a:lvl1pPr>
          </a:lstStyle>
          <a:p>
            <a:pPr>
              <a:defRPr/>
            </a:pPr>
            <a:fld id="{17FC4190-3AB4-42C4-83C2-0EE405E1B8F7}" type="datetimeFigureOut">
              <a:rPr lang="en-US"/>
              <a:pPr>
                <a:defRPr/>
              </a:pPr>
              <a:t>10/26/2015</a:t>
            </a:fld>
            <a:endParaRPr lang="en-US"/>
          </a:p>
        </p:txBody>
      </p:sp>
      <p:sp>
        <p:nvSpPr>
          <p:cNvPr id="4" name="Footer Placeholder 3"/>
          <p:cNvSpPr>
            <a:spLocks noGrp="1"/>
          </p:cNvSpPr>
          <p:nvPr>
            <p:ph type="ftr" sz="quarter" idx="2"/>
          </p:nvPr>
        </p:nvSpPr>
        <p:spPr>
          <a:xfrm>
            <a:off x="1" y="8893003"/>
            <a:ext cx="3067374" cy="468474"/>
          </a:xfrm>
          <a:prstGeom prst="rect">
            <a:avLst/>
          </a:prstGeom>
        </p:spPr>
        <p:txBody>
          <a:bodyPr vert="horz" lIns="93919" tIns="46959" rIns="93919" bIns="46959" rtlCol="0" anchor="b"/>
          <a:lstStyle>
            <a:lvl1pPr algn="l" fontAlgn="auto">
              <a:spcBef>
                <a:spcPts val="0"/>
              </a:spcBef>
              <a:spcAft>
                <a:spcPts val="0"/>
              </a:spcAft>
              <a:defRPr sz="1200" kern="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101" y="8893003"/>
            <a:ext cx="3067374" cy="468474"/>
          </a:xfrm>
          <a:prstGeom prst="rect">
            <a:avLst/>
          </a:prstGeom>
        </p:spPr>
        <p:txBody>
          <a:bodyPr vert="horz" lIns="93919" tIns="46959" rIns="93919" bIns="46959" rtlCol="0" anchor="b"/>
          <a:lstStyle>
            <a:lvl1pPr algn="r" fontAlgn="auto">
              <a:spcBef>
                <a:spcPts val="0"/>
              </a:spcBef>
              <a:spcAft>
                <a:spcPts val="0"/>
              </a:spcAft>
              <a:defRPr sz="1200" kern="0">
                <a:latin typeface="+mn-lt"/>
                <a:ea typeface="+mn-ea"/>
                <a:cs typeface="+mn-cs"/>
              </a:defRPr>
            </a:lvl1pPr>
          </a:lstStyle>
          <a:p>
            <a:pPr>
              <a:defRPr/>
            </a:pPr>
            <a:fld id="{E4A4B23A-2F60-4AE3-9735-BCACDC9F2B73}" type="slidenum">
              <a:rPr lang="en-US"/>
              <a:pPr>
                <a:defRPr/>
              </a:pPr>
              <a:t>‹#›</a:t>
            </a:fld>
            <a:endParaRPr lang="en-US"/>
          </a:p>
        </p:txBody>
      </p:sp>
    </p:spTree>
    <p:extLst>
      <p:ext uri="{BB962C8B-B14F-4D97-AF65-F5344CB8AC3E}">
        <p14:creationId xmlns:p14="http://schemas.microsoft.com/office/powerpoint/2010/main" val="21854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Shape 33"/>
          <p:cNvSpPr>
            <a:spLocks noGrp="1" noRot="1" noChangeAspect="1"/>
          </p:cNvSpPr>
          <p:nvPr>
            <p:ph type="sldImg"/>
          </p:nvPr>
        </p:nvSpPr>
        <p:spPr bwMode="auto">
          <a:xfrm>
            <a:off x="1196975" y="701675"/>
            <a:ext cx="46831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11" name="Shape 34"/>
          <p:cNvSpPr>
            <a:spLocks noGrp="1"/>
          </p:cNvSpPr>
          <p:nvPr>
            <p:ph type="body" sz="quarter" idx="1"/>
          </p:nvPr>
        </p:nvSpPr>
        <p:spPr bwMode="auto">
          <a:xfrm>
            <a:off x="943933" y="4448102"/>
            <a:ext cx="5189214" cy="421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19" tIns="46959" rIns="93919" bIns="46959" numCol="1" anchor="t" anchorCtr="0" compatLnSpc="1">
            <a:prstTxWarp prst="textNoShape">
              <a:avLst/>
            </a:prstTxWarp>
          </a:bodyPr>
          <a:lstStyle/>
          <a:p>
            <a:pPr lvl="0"/>
            <a:endParaRPr lang="en-US" altLang="en-US" smtClean="0">
              <a:sym typeface="Avenir Roman"/>
            </a:endParaRPr>
          </a:p>
        </p:txBody>
      </p:sp>
    </p:spTree>
    <p:extLst>
      <p:ext uri="{BB962C8B-B14F-4D97-AF65-F5344CB8AC3E}">
        <p14:creationId xmlns:p14="http://schemas.microsoft.com/office/powerpoint/2010/main" val="28389611"/>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60400" y="4292600"/>
            <a:ext cx="11684000" cy="2222500"/>
          </a:xfrm>
          <a:prstGeom prst="rect">
            <a:avLst/>
          </a:prstGeom>
        </p:spPr>
        <p:txBody>
          <a:bodyPr/>
          <a:lstStyle>
            <a:lvl1pPr>
              <a:defRPr sz="6200" spc="992"/>
            </a:lvl1pPr>
          </a:lstStyle>
          <a:p>
            <a:pPr lvl="0"/>
            <a:r>
              <a:rPr/>
              <a:t>Title Text</a:t>
            </a:r>
          </a:p>
        </p:txBody>
      </p:sp>
      <p:sp>
        <p:nvSpPr>
          <p:cNvPr id="6" name="Shape 6"/>
          <p:cNvSpPr>
            <a:spLocks noGrp="1"/>
          </p:cNvSpPr>
          <p:nvPr>
            <p:ph type="body"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93369499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048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6769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1602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1080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12128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lvl1pPr>
              <a:defRPr/>
            </a:lvl1pPr>
          </a:lstStyle>
          <a:p>
            <a:pPr>
              <a:defRPr/>
            </a:pPr>
            <a:fld id="{E5CC32CB-FD1B-4606-ACDC-27890853FFDA}" type="datetimeFigureOut">
              <a:rPr lang="en-US"/>
              <a:pPr>
                <a:defRPr/>
              </a:pPr>
              <a:t>10/26/2015</a:t>
            </a:fld>
            <a:endParaRPr lang="en-US" dirty="0"/>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lvl1pPr>
              <a:defRPr/>
            </a:lvl1pPr>
          </a:lstStyle>
          <a:p>
            <a:pPr>
              <a:defRPr/>
            </a:pPr>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lvl1pPr>
              <a:defRPr/>
            </a:lvl1pPr>
          </a:lstStyle>
          <a:p>
            <a:pPr>
              <a:defRPr/>
            </a:pPr>
            <a:fld id="{6C7D9B6F-AFE8-4BED-8AA9-61114E0BA677}" type="slidenum">
              <a:rPr lang="en-US"/>
              <a:pPr>
                <a:defRPr/>
              </a:pPr>
              <a:t>‹#›</a:t>
            </a:fld>
            <a:endParaRPr lang="en-US" dirty="0"/>
          </a:p>
        </p:txBody>
      </p:sp>
    </p:spTree>
    <p:extLst>
      <p:ext uri="{BB962C8B-B14F-4D97-AF65-F5344CB8AC3E}">
        <p14:creationId xmlns:p14="http://schemas.microsoft.com/office/powerpoint/2010/main" val="398845968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6049" y="580797"/>
            <a:ext cx="11748511" cy="1478296"/>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6049" y="2444901"/>
            <a:ext cx="5743787" cy="6268314"/>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444901"/>
            <a:ext cx="5743787" cy="6268314"/>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650240" y="9040143"/>
            <a:ext cx="3034453" cy="519289"/>
          </a:xfrm>
          <a:prstGeom prst="rect">
            <a:avLst/>
          </a:prstGeom>
        </p:spPr>
        <p:txBody>
          <a:bodyPr lIns="130046" tIns="65023" rIns="130046" bIns="65023"/>
          <a:lstStyle>
            <a:lvl1pPr>
              <a:defRPr/>
            </a:lvl1pPr>
          </a:lstStyle>
          <a:p>
            <a:pPr>
              <a:defRPr/>
            </a:pPr>
            <a:fld id="{50DC764E-37B1-4DE9-8C8C-FC41DEA15412}" type="datetimeFigureOut">
              <a:rPr lang="en-US"/>
              <a:pPr>
                <a:defRPr/>
              </a:pPr>
              <a:t>10/26/2015</a:t>
            </a:fld>
            <a:endParaRPr lang="en-US" dirty="0"/>
          </a:p>
        </p:txBody>
      </p:sp>
      <p:sp>
        <p:nvSpPr>
          <p:cNvPr id="6"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lvl1pPr>
              <a:defRPr/>
            </a:lvl1pPr>
          </a:lstStyle>
          <a:p>
            <a:pPr>
              <a:defRPr/>
            </a:pPr>
            <a:endParaRPr lang="en-US"/>
          </a:p>
        </p:txBody>
      </p:sp>
      <p:sp>
        <p:nvSpPr>
          <p:cNvPr id="7"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lvl1pPr>
              <a:defRPr/>
            </a:lvl1pPr>
          </a:lstStyle>
          <a:p>
            <a:pPr>
              <a:defRPr/>
            </a:pPr>
            <a:fld id="{2FF043F0-BDCA-4197-BDDF-E73F4FB972A8}" type="slidenum">
              <a:rPr lang="en-US"/>
              <a:pPr>
                <a:defRPr/>
              </a:pPr>
              <a:t>‹#›</a:t>
            </a:fld>
            <a:endParaRPr lang="en-US" dirty="0"/>
          </a:p>
        </p:txBody>
      </p:sp>
    </p:spTree>
    <p:extLst>
      <p:ext uri="{BB962C8B-B14F-4D97-AF65-F5344CB8AC3E}">
        <p14:creationId xmlns:p14="http://schemas.microsoft.com/office/powerpoint/2010/main" val="6234453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6049" y="580797"/>
            <a:ext cx="11748511" cy="147829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6049" y="2449689"/>
            <a:ext cx="5746045" cy="909884"/>
          </a:xfrm>
        </p:spPr>
        <p:txBody>
          <a:bodyPr anchor="b">
            <a:noAutofit/>
          </a:bodyPr>
          <a:lstStyle>
            <a:lvl1pPr marL="0" indent="0" algn="ctr">
              <a:buNone/>
              <a:defRPr sz="31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6049" y="3467947"/>
            <a:ext cx="5746045" cy="5244817"/>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06259" y="2449689"/>
            <a:ext cx="5748302" cy="909884"/>
          </a:xfrm>
        </p:spPr>
        <p:txBody>
          <a:bodyPr anchor="b">
            <a:noAutofit/>
          </a:bodyPr>
          <a:lstStyle>
            <a:lvl1pPr marL="0" indent="0" algn="ctr">
              <a:buNone/>
              <a:defRPr sz="31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467947"/>
            <a:ext cx="5748302" cy="5244817"/>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650240" y="9040143"/>
            <a:ext cx="3034453" cy="519289"/>
          </a:xfrm>
          <a:prstGeom prst="rect">
            <a:avLst/>
          </a:prstGeom>
        </p:spPr>
        <p:txBody>
          <a:bodyPr lIns="130046" tIns="65023" rIns="130046" bIns="65023"/>
          <a:lstStyle>
            <a:lvl1pPr>
              <a:defRPr/>
            </a:lvl1pPr>
          </a:lstStyle>
          <a:p>
            <a:pPr>
              <a:defRPr/>
            </a:pPr>
            <a:fld id="{6030E775-A5C9-4276-9535-42C90BB9FD93}" type="datetimeFigureOut">
              <a:rPr lang="en-US"/>
              <a:pPr>
                <a:defRPr/>
              </a:pPr>
              <a:t>10/26/2015</a:t>
            </a:fld>
            <a:endParaRPr lang="en-US" dirty="0"/>
          </a:p>
        </p:txBody>
      </p:sp>
      <p:sp>
        <p:nvSpPr>
          <p:cNvPr id="8"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lvl1pPr>
              <a:defRPr/>
            </a:lvl1pPr>
          </a:lstStyle>
          <a:p>
            <a:pPr>
              <a:defRPr/>
            </a:pPr>
            <a:endParaRPr lang="en-US"/>
          </a:p>
        </p:txBody>
      </p:sp>
      <p:sp>
        <p:nvSpPr>
          <p:cNvPr id="9"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lvl1pPr>
              <a:defRPr/>
            </a:lvl1pPr>
          </a:lstStyle>
          <a:p>
            <a:pPr>
              <a:defRPr/>
            </a:pPr>
            <a:fld id="{72DB5E8F-39F5-4586-A175-76A8817636D2}" type="slidenum">
              <a:rPr lang="en-US"/>
              <a:pPr>
                <a:defRPr/>
              </a:pPr>
              <a:t>‹#›</a:t>
            </a:fld>
            <a:endParaRPr lang="en-US" dirty="0"/>
          </a:p>
        </p:txBody>
      </p:sp>
    </p:spTree>
    <p:extLst>
      <p:ext uri="{BB962C8B-B14F-4D97-AF65-F5344CB8AC3E}">
        <p14:creationId xmlns:p14="http://schemas.microsoft.com/office/powerpoint/2010/main" val="347501959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60400" y="1003300"/>
            <a:ext cx="11684000" cy="1460500"/>
          </a:xfrm>
          <a:prstGeom prst="rect">
            <a:avLst/>
          </a:prstGeom>
        </p:spPr>
        <p:txBody>
          <a:bodyPr/>
          <a:lstStyle>
            <a:lvl1pPr>
              <a:defRPr sz="6200" spc="992"/>
            </a:lvl1pPr>
          </a:lstStyle>
          <a:p>
            <a:pPr lvl="0"/>
            <a:r>
              <a:rPr/>
              <a:t>Title Text</a:t>
            </a:r>
          </a:p>
        </p:txBody>
      </p:sp>
      <p:sp>
        <p:nvSpPr>
          <p:cNvPr id="9" name="Shape 9"/>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6426711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660400" y="1003300"/>
            <a:ext cx="11684000" cy="1460500"/>
          </a:xfrm>
          <a:prstGeom prst="rect">
            <a:avLst/>
          </a:prstGeom>
        </p:spPr>
        <p:txBody>
          <a:bodyPr/>
          <a:lstStyle>
            <a:lvl1pPr>
              <a:defRPr sz="6200" spc="992"/>
            </a:lvl1pPr>
          </a:lstStyle>
          <a:p>
            <a:pPr lvl="0"/>
            <a:r>
              <a:rPr/>
              <a:t>Title Text</a:t>
            </a:r>
          </a:p>
        </p:txBody>
      </p:sp>
      <p:sp>
        <p:nvSpPr>
          <p:cNvPr id="12" name="Shape 12"/>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8847093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660400" y="3759200"/>
            <a:ext cx="11684000" cy="2222500"/>
          </a:xfrm>
          <a:prstGeom prst="rect">
            <a:avLst/>
          </a:prstGeom>
        </p:spPr>
        <p:txBody>
          <a:bodyPr anchor="ctr"/>
          <a:lstStyle>
            <a:lvl1pPr>
              <a:defRPr sz="6200" spc="992"/>
            </a:lvl1pPr>
          </a:lstStyle>
          <a:p>
            <a:pPr lvl="0"/>
            <a:r>
              <a:rPr/>
              <a:t>Title Text</a:t>
            </a:r>
          </a:p>
        </p:txBody>
      </p:sp>
    </p:spTree>
    <p:extLst>
      <p:ext uri="{BB962C8B-B14F-4D97-AF65-F5344CB8AC3E}">
        <p14:creationId xmlns:p14="http://schemas.microsoft.com/office/powerpoint/2010/main" val="29352003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6" name="Shape 16"/>
          <p:cNvSpPr>
            <a:spLocks noGrp="1"/>
          </p:cNvSpPr>
          <p:nvPr>
            <p:ph type="title"/>
          </p:nvPr>
        </p:nvSpPr>
        <p:spPr>
          <a:xfrm>
            <a:off x="546100" y="4305300"/>
            <a:ext cx="5410200" cy="2984500"/>
          </a:xfrm>
          <a:prstGeom prst="rect">
            <a:avLst/>
          </a:prstGeom>
        </p:spPr>
        <p:txBody>
          <a:bodyPr/>
          <a:lstStyle/>
          <a:p>
            <a:pPr lvl="0"/>
            <a:r>
              <a:rPr/>
              <a:t>Title Text</a:t>
            </a:r>
          </a:p>
        </p:txBody>
      </p:sp>
      <p:sp>
        <p:nvSpPr>
          <p:cNvPr id="17" name="Shape 17"/>
          <p:cNvSpPr>
            <a:spLocks noGrp="1"/>
          </p:cNvSpPr>
          <p:nvPr>
            <p:ph type="body" idx="1"/>
          </p:nvPr>
        </p:nvSpPr>
        <p:spPr>
          <a:xfrm>
            <a:off x="546100" y="3429000"/>
            <a:ext cx="5410200" cy="889000"/>
          </a:xfrm>
          <a:prstGeom prst="rect">
            <a:avLst/>
          </a:prstGeom>
        </p:spPr>
        <p:txBody>
          <a:bodyPr/>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65809391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r>
              <a:rPr/>
              <a:t>Title Text</a:t>
            </a:r>
          </a:p>
        </p:txBody>
      </p:sp>
    </p:spTree>
    <p:extLst>
      <p:ext uri="{BB962C8B-B14F-4D97-AF65-F5344CB8AC3E}">
        <p14:creationId xmlns:p14="http://schemas.microsoft.com/office/powerpoint/2010/main" val="21495828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Title Text</a:t>
            </a:r>
          </a:p>
        </p:txBody>
      </p:sp>
      <p:sp>
        <p:nvSpPr>
          <p:cNvPr id="22" name="Shape 22"/>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80060153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660400" y="609600"/>
            <a:ext cx="5080000" cy="1854200"/>
          </a:xfrm>
          <a:prstGeom prst="rect">
            <a:avLst/>
          </a:prstGeom>
        </p:spPr>
        <p:txBody>
          <a:bodyPr/>
          <a:lstStyle/>
          <a:p>
            <a:pPr lvl="0"/>
            <a:r>
              <a:rPr/>
              <a:t>Title Text</a:t>
            </a:r>
          </a:p>
        </p:txBody>
      </p:sp>
      <p:sp>
        <p:nvSpPr>
          <p:cNvPr id="25" name="Shape 25"/>
          <p:cNvSpPr>
            <a:spLocks noGrp="1"/>
          </p:cNvSpPr>
          <p:nvPr>
            <p:ph type="body"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45704400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660400" y="1511300"/>
            <a:ext cx="11684000" cy="6718300"/>
          </a:xfrm>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5859810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a:extLst>
        </p:spPr>
        <p:txBody>
          <a:bodyPr lIns="0" tIns="0" rIns="0" bIns="0">
            <a:normAutofit/>
          </a:bodyPr>
          <a:lstStyle/>
          <a:p>
            <a:pPr lvl="0"/>
            <a:r>
              <a:rPr/>
              <a:t>Title Text</a:t>
            </a:r>
          </a:p>
        </p:txBody>
      </p:sp>
      <p:sp>
        <p:nvSpPr>
          <p:cNvPr id="1027" name="Shape 3"/>
          <p:cNvSpPr>
            <a:spLocks noGrp="1"/>
          </p:cNvSpPr>
          <p:nvPr>
            <p:ph type="body" idx="1"/>
          </p:nvPr>
        </p:nvSpPr>
        <p:spPr bwMode="auto">
          <a:xfrm>
            <a:off x="660400" y="2019300"/>
            <a:ext cx="11684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ctr" anchorCtr="0" compatLnSpc="1">
            <a:prstTxWarp prst="textNoShape">
              <a:avLst/>
            </a:prstTxWarp>
          </a:bodyPr>
          <a:lstStyle/>
          <a:p>
            <a:pPr lvl="0"/>
            <a:r>
              <a:rPr lang="en-US" altLang="en-US" smtClean="0">
                <a:sym typeface="Avenir Light"/>
              </a:rPr>
              <a:t>Body Level One</a:t>
            </a:r>
          </a:p>
          <a:p>
            <a:pPr lvl="1"/>
            <a:r>
              <a:rPr lang="en-US" altLang="en-US" smtClean="0">
                <a:sym typeface="Avenir Light"/>
              </a:rPr>
              <a:t>Body Level Two</a:t>
            </a:r>
          </a:p>
          <a:p>
            <a:pPr lvl="2"/>
            <a:r>
              <a:rPr lang="en-US" altLang="en-US" smtClean="0">
                <a:sym typeface="Avenir Light"/>
              </a:rPr>
              <a:t>Body Level Three</a:t>
            </a:r>
          </a:p>
          <a:p>
            <a:pPr lvl="3"/>
            <a:r>
              <a:rPr lang="en-US" altLang="en-US" smtClean="0">
                <a:sym typeface="Avenir Light"/>
              </a:rPr>
              <a:t>Body Level Four</a:t>
            </a:r>
          </a:p>
          <a:p>
            <a:pPr lvl="4"/>
            <a:r>
              <a:rPr lang="en-US" altLang="en-US" smtClean="0">
                <a:sym typeface="Avenir Light"/>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1pPr>
      <a:lvl2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2pPr>
      <a:lvl3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3pPr>
      <a:lvl4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4pPr>
      <a:lvl5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5pPr>
      <a:lvl6pPr indent="1143000" defTabSz="584200">
        <a:defRPr sz="4500" cap="all" spc="720">
          <a:solidFill>
            <a:srgbClr val="FFFFFF"/>
          </a:solidFill>
          <a:latin typeface="+mn-lt"/>
          <a:ea typeface="+mn-ea"/>
          <a:cs typeface="+mn-cs"/>
          <a:sym typeface="Avenir Light"/>
        </a:defRPr>
      </a:lvl6pPr>
      <a:lvl7pPr indent="1371600" defTabSz="584200">
        <a:defRPr sz="4500" cap="all" spc="720">
          <a:solidFill>
            <a:srgbClr val="FFFFFF"/>
          </a:solidFill>
          <a:latin typeface="+mn-lt"/>
          <a:ea typeface="+mn-ea"/>
          <a:cs typeface="+mn-cs"/>
          <a:sym typeface="Avenir Light"/>
        </a:defRPr>
      </a:lvl7pPr>
      <a:lvl8pPr indent="1600200" defTabSz="584200">
        <a:defRPr sz="4500" cap="all" spc="720">
          <a:solidFill>
            <a:srgbClr val="FFFFFF"/>
          </a:solidFill>
          <a:latin typeface="+mn-lt"/>
          <a:ea typeface="+mn-ea"/>
          <a:cs typeface="+mn-cs"/>
          <a:sym typeface="Avenir Light"/>
        </a:defRPr>
      </a:lvl8pPr>
      <a:lvl9pPr indent="1828800" defTabSz="584200">
        <a:defRPr sz="4500" cap="all" spc="720">
          <a:solidFill>
            <a:srgbClr val="FFFFFF"/>
          </a:solidFill>
          <a:latin typeface="+mn-lt"/>
          <a:ea typeface="+mn-ea"/>
          <a:cs typeface="+mn-cs"/>
          <a:sym typeface="Avenir Light"/>
        </a:defRPr>
      </a:lvl9pPr>
    </p:titleStyle>
    <p:bodyStyle>
      <a:lvl1pPr marL="4699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1pPr>
      <a:lvl2pPr marL="9398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2pPr>
      <a:lvl3pPr marL="14097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3pPr>
      <a:lvl4pPr marL="18796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4pPr>
      <a:lvl5pPr marL="23495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5pPr>
      <a:lvl6pPr marL="2819400" indent="-469900" defTabSz="584200">
        <a:spcBef>
          <a:spcPts val="4200"/>
        </a:spcBef>
        <a:buClr>
          <a:srgbClr val="646464"/>
        </a:buClr>
        <a:buSzPct val="90000"/>
        <a:buChar char="•"/>
        <a:defRPr sz="3600">
          <a:solidFill>
            <a:srgbClr val="FFFFFF"/>
          </a:solidFill>
          <a:latin typeface="+mn-lt"/>
          <a:ea typeface="+mn-ea"/>
          <a:cs typeface="+mn-cs"/>
          <a:sym typeface="Avenir Light"/>
        </a:defRPr>
      </a:lvl6pPr>
      <a:lvl7pPr marL="3289300" indent="-469900" defTabSz="584200">
        <a:spcBef>
          <a:spcPts val="4200"/>
        </a:spcBef>
        <a:buClr>
          <a:srgbClr val="646464"/>
        </a:buClr>
        <a:buSzPct val="90000"/>
        <a:buChar char="•"/>
        <a:defRPr sz="3600">
          <a:solidFill>
            <a:srgbClr val="FFFFFF"/>
          </a:solidFill>
          <a:latin typeface="+mn-lt"/>
          <a:ea typeface="+mn-ea"/>
          <a:cs typeface="+mn-cs"/>
          <a:sym typeface="Avenir Light"/>
        </a:defRPr>
      </a:lvl7pPr>
      <a:lvl8pPr marL="3759200" indent="-469900" defTabSz="584200">
        <a:spcBef>
          <a:spcPts val="4200"/>
        </a:spcBef>
        <a:buClr>
          <a:srgbClr val="646464"/>
        </a:buClr>
        <a:buSzPct val="90000"/>
        <a:buChar char="•"/>
        <a:defRPr sz="3600">
          <a:solidFill>
            <a:srgbClr val="FFFFFF"/>
          </a:solidFill>
          <a:latin typeface="+mn-lt"/>
          <a:ea typeface="+mn-ea"/>
          <a:cs typeface="+mn-cs"/>
          <a:sym typeface="Avenir Light"/>
        </a:defRPr>
      </a:lvl8pPr>
      <a:lvl9pPr marL="4229100" indent="-469900" defTabSz="584200">
        <a:spcBef>
          <a:spcPts val="4200"/>
        </a:spcBef>
        <a:buClr>
          <a:srgbClr val="646464"/>
        </a:buClr>
        <a:buSzPct val="90000"/>
        <a:buChar char="•"/>
        <a:defRPr sz="3600">
          <a:solidFill>
            <a:srgbClr val="FFFFFF"/>
          </a:solidFill>
          <a:latin typeface="+mn-lt"/>
          <a:ea typeface="+mn-ea"/>
          <a:cs typeface="+mn-cs"/>
          <a:sym typeface="Avenir Light"/>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898525" y="1222375"/>
            <a:ext cx="11207750" cy="2019300"/>
          </a:xfrm>
          <a:prstGeom prst="rect">
            <a:avLst/>
          </a:prstGeom>
          <a:ln w="12700">
            <a:miter lim="400000"/>
          </a:ln>
          <a:extLst>
            <a:ext uri="{C572A759-6A51-4108-AA02-DFA0A04FC94B}"/>
          </a:extLst>
        </p:spPr>
        <p:txBody>
          <a:bodyPr lIns="50800" tIns="50800" rIns="50800" bIns="50800" anchor="ctr">
            <a:spAutoFit/>
          </a:bodyPr>
          <a:lstStyle/>
          <a:p>
            <a:pPr defTabSz="914400" fontAlgn="auto">
              <a:spcBef>
                <a:spcPts val="0"/>
              </a:spcBef>
              <a:spcAft>
                <a:spcPts val="0"/>
              </a:spcAft>
              <a:defRPr sz="1800">
                <a:solidFill>
                  <a:srgbClr val="000000"/>
                </a:solidFill>
              </a:defRPr>
            </a:pPr>
            <a:endParaRPr sz="1800" kern="0" dirty="0">
              <a:solidFill>
                <a:srgbClr val="000000"/>
              </a:solidFill>
              <a:latin typeface="Avenir Book"/>
              <a:ea typeface="Avenir Book"/>
              <a:cs typeface="Avenir Book"/>
              <a:sym typeface="Avenir Book"/>
            </a:endParaRPr>
          </a:p>
          <a:p>
            <a:pPr defTabSz="914400" fontAlgn="auto">
              <a:spcBef>
                <a:spcPts val="0"/>
              </a:spcBef>
              <a:spcAft>
                <a:spcPts val="0"/>
              </a:spcAft>
              <a:defRPr sz="1800">
                <a:solidFill>
                  <a:srgbClr val="000000"/>
                </a:solidFill>
              </a:defRPr>
            </a:pPr>
            <a:endParaRPr sz="1400" kern="0" dirty="0">
              <a:solidFill>
                <a:srgbClr val="000000"/>
              </a:solidFill>
              <a:latin typeface="Avenir Book"/>
              <a:ea typeface="Avenir Book"/>
              <a:cs typeface="Avenir Book"/>
              <a:sym typeface="Avenir Book"/>
            </a:endParaRPr>
          </a:p>
          <a:p>
            <a:pPr algn="ctr" defTabSz="914400" fontAlgn="auto">
              <a:spcBef>
                <a:spcPts val="0"/>
              </a:spcBef>
              <a:spcAft>
                <a:spcPts val="0"/>
              </a:spcAft>
              <a:defRPr sz="1800">
                <a:solidFill>
                  <a:srgbClr val="000000"/>
                </a:solidFill>
              </a:defRPr>
            </a:pPr>
            <a:r>
              <a:rPr sz="3200" kern="0" dirty="0">
                <a:solidFill>
                  <a:srgbClr val="000000"/>
                </a:solidFill>
                <a:latin typeface="Avenir Book"/>
                <a:ea typeface="Avenir Book"/>
                <a:cs typeface="Avenir Book"/>
                <a:sym typeface="Avenir Book"/>
              </a:rPr>
              <a:t> </a:t>
            </a:r>
            <a:r>
              <a:rPr sz="3200" kern="0" dirty="0">
                <a:solidFill>
                  <a:srgbClr val="000000"/>
                </a:solidFill>
                <a:effectLst>
                  <a:outerShdw blurRad="12700" dist="25400" dir="2700000" rotWithShape="0">
                    <a:srgbClr val="DDDDDD"/>
                  </a:outerShdw>
                </a:effectLst>
                <a:latin typeface="Avenir Book"/>
                <a:ea typeface="Avenir Book"/>
                <a:cs typeface="Avenir Book"/>
                <a:sym typeface="Avenir Book"/>
              </a:rPr>
              <a:t>UNIVERSITY OF MEMPHIS </a:t>
            </a:r>
          </a:p>
          <a:p>
            <a:pPr algn="ctr" defTabSz="914400" fontAlgn="auto">
              <a:spcBef>
                <a:spcPts val="0"/>
              </a:spcBef>
              <a:spcAft>
                <a:spcPts val="0"/>
              </a:spcAft>
              <a:defRPr sz="1800">
                <a:solidFill>
                  <a:srgbClr val="000000"/>
                </a:solidFill>
              </a:defRPr>
            </a:pPr>
            <a:r>
              <a:rPr sz="3200" kern="0" dirty="0">
                <a:solidFill>
                  <a:srgbClr val="000000"/>
                </a:solidFill>
                <a:effectLst>
                  <a:outerShdw blurRad="12700" dist="25400" dir="2700000" rotWithShape="0">
                    <a:srgbClr val="DDDDDD"/>
                  </a:outerShdw>
                </a:effectLst>
                <a:latin typeface="Avenir Book"/>
                <a:ea typeface="Avenir Book"/>
                <a:cs typeface="Avenir Book"/>
                <a:sym typeface="Avenir Book"/>
              </a:rPr>
              <a:t>INSTITUTE ON DISABILITIES (UMID)</a:t>
            </a:r>
          </a:p>
          <a:p>
            <a:pPr defTabSz="914400" fontAlgn="auto">
              <a:spcBef>
                <a:spcPts val="0"/>
              </a:spcBef>
              <a:spcAft>
                <a:spcPts val="0"/>
              </a:spcAft>
              <a:defRPr sz="1800">
                <a:solidFill>
                  <a:srgbClr val="000000"/>
                </a:solidFill>
              </a:defRPr>
            </a:pPr>
            <a:r>
              <a:rPr sz="1400" b="1" kern="0" dirty="0">
                <a:solidFill>
                  <a:srgbClr val="000000"/>
                </a:solidFill>
                <a:latin typeface="Avenir Book"/>
                <a:ea typeface="Avenir Book"/>
                <a:cs typeface="Avenir Book"/>
                <a:sym typeface="Avenir Book"/>
              </a:rPr>
              <a:t> </a:t>
            </a:r>
          </a:p>
        </p:txBody>
      </p:sp>
      <p:sp>
        <p:nvSpPr>
          <p:cNvPr id="37" name="Shape 37"/>
          <p:cNvSpPr>
            <a:spLocks noChangeArrowheads="1"/>
          </p:cNvSpPr>
          <p:nvPr/>
        </p:nvSpPr>
        <p:spPr bwMode="auto">
          <a:xfrm>
            <a:off x="1450975" y="3328373"/>
            <a:ext cx="10102850"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defTabSz="914400" eaLnBrk="1" hangingPunct="1"/>
            <a:r>
              <a:rPr lang="en-US" altLang="en-US" sz="2800" b="1" dirty="0">
                <a:latin typeface="Avenir Book"/>
                <a:ea typeface="Avenir Book"/>
                <a:cs typeface="Avenir Book"/>
                <a:sym typeface="Avenir Book"/>
              </a:rPr>
              <a:t> </a:t>
            </a:r>
          </a:p>
          <a:p>
            <a:pPr algn="ctr" defTabSz="914400" eaLnBrk="1" hangingPunct="1"/>
            <a:r>
              <a:rPr lang="en-US" altLang="en-US" sz="2800" b="1" dirty="0">
                <a:solidFill>
                  <a:schemeClr val="accent1">
                    <a:lumMod val="75000"/>
                  </a:schemeClr>
                </a:solidFill>
                <a:latin typeface="Avenir Book"/>
                <a:ea typeface="Avenir Book"/>
                <a:cs typeface="Avenir Book"/>
                <a:sym typeface="Avenir Book"/>
              </a:rPr>
              <a:t>Career Development &amp;Transition Programs</a:t>
            </a:r>
          </a:p>
          <a:p>
            <a:pPr algn="ctr" defTabSz="914400" eaLnBrk="1" hangingPunct="1"/>
            <a:endParaRPr lang="en-US" altLang="en-US" sz="800" b="1" dirty="0">
              <a:solidFill>
                <a:schemeClr val="accent1">
                  <a:lumMod val="75000"/>
                </a:schemeClr>
              </a:solidFill>
              <a:latin typeface="Avenir Book"/>
              <a:ea typeface="Avenir Book"/>
              <a:cs typeface="Avenir Book"/>
              <a:sym typeface="Avenir Book"/>
            </a:endParaRPr>
          </a:p>
          <a:p>
            <a:pPr algn="ctr" defTabSz="914400" eaLnBrk="1" hangingPunct="1"/>
            <a:r>
              <a:rPr lang="en-US" altLang="en-US" sz="2000" b="1" dirty="0">
                <a:solidFill>
                  <a:schemeClr val="accent1">
                    <a:lumMod val="75000"/>
                  </a:schemeClr>
                </a:solidFill>
                <a:latin typeface="Avenir Book"/>
                <a:ea typeface="Avenir Book"/>
                <a:cs typeface="Avenir Book"/>
                <a:sym typeface="Avenir Book"/>
              </a:rPr>
              <a:t>College Campus Transition Program (CCTP) </a:t>
            </a:r>
          </a:p>
          <a:p>
            <a:pPr algn="ctr" defTabSz="914400" eaLnBrk="1" hangingPunct="1"/>
            <a:r>
              <a:rPr lang="en-US" altLang="en-US" sz="2000" b="1" dirty="0">
                <a:solidFill>
                  <a:schemeClr val="accent1">
                    <a:lumMod val="75000"/>
                  </a:schemeClr>
                </a:solidFill>
                <a:latin typeface="Avenir Book"/>
                <a:ea typeface="Avenir Book"/>
                <a:cs typeface="Avenir Book"/>
                <a:sym typeface="Avenir Book"/>
              </a:rPr>
              <a:t>and Tigers- Learning Independence, Fostering Employment and Education (LIFE</a:t>
            </a:r>
            <a:r>
              <a:rPr lang="en-US" altLang="en-US" sz="2000" b="1" dirty="0">
                <a:latin typeface="Avenir Book"/>
                <a:ea typeface="Avenir Book"/>
                <a:cs typeface="Avenir Book"/>
                <a:sym typeface="Avenir Book"/>
              </a:rPr>
              <a:t>)</a:t>
            </a:r>
          </a:p>
        </p:txBody>
      </p:sp>
      <p:sp>
        <p:nvSpPr>
          <p:cNvPr id="38" name="Shape 38"/>
          <p:cNvSpPr>
            <a:spLocks noChangeArrowheads="1"/>
          </p:cNvSpPr>
          <p:nvPr/>
        </p:nvSpPr>
        <p:spPr bwMode="auto">
          <a:xfrm>
            <a:off x="1168400" y="5248276"/>
            <a:ext cx="9905999"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defTabSz="914400" eaLnBrk="1" hangingPunct="1"/>
            <a:endParaRPr lang="en-US" altLang="en-US" sz="2800" b="1" dirty="0">
              <a:latin typeface="Avenir Book"/>
              <a:ea typeface="Avenir Book"/>
              <a:cs typeface="Avenir Book"/>
              <a:sym typeface="Avenir Book"/>
            </a:endParaRPr>
          </a:p>
          <a:p>
            <a:pPr algn="ctr" defTabSz="914400" eaLnBrk="1" hangingPunct="1"/>
            <a:r>
              <a:rPr lang="en-US" altLang="en-US" sz="3600" b="1" dirty="0">
                <a:solidFill>
                  <a:schemeClr val="accent1">
                    <a:lumMod val="75000"/>
                  </a:schemeClr>
                </a:solidFill>
                <a:latin typeface="Avenir Book"/>
                <a:ea typeface="Avenir Book"/>
                <a:cs typeface="Avenir Book"/>
                <a:sym typeface="Avenir Book"/>
              </a:rPr>
              <a:t>Chrisann Schiro-Geist, PhD</a:t>
            </a:r>
          </a:p>
          <a:p>
            <a:pPr algn="ctr" defTabSz="914400" eaLnBrk="1" hangingPunct="1"/>
            <a:r>
              <a:rPr lang="en-US" altLang="en-US" sz="3600" b="1" dirty="0">
                <a:solidFill>
                  <a:schemeClr val="accent1">
                    <a:lumMod val="75000"/>
                  </a:schemeClr>
                </a:solidFill>
                <a:latin typeface="Avenir Book"/>
                <a:ea typeface="Avenir Book"/>
                <a:cs typeface="Avenir Book"/>
                <a:sym typeface="Avenir Book"/>
              </a:rPr>
              <a:t>Maurice Williams, MA,MS, CNP</a:t>
            </a:r>
          </a:p>
        </p:txBody>
      </p:sp>
      <p:pic>
        <p:nvPicPr>
          <p:cNvPr id="39" name="pasted-image.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080250"/>
            <a:ext cx="51530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0" name="pasted-image.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7080250"/>
            <a:ext cx="51530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advClick="0">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p:tmAbs val="0"/>
                                  </p:iterate>
                                  <p:childTnLst>
                                    <p:set>
                                      <p:cBhvr>
                                        <p:cTn id="6" fill="hold"/>
                                        <p:tgtEl>
                                          <p:spTgt spid="36"/>
                                        </p:tgtEl>
                                        <p:attrNameLst>
                                          <p:attrName>style.visibility</p:attrName>
                                        </p:attrNameLst>
                                      </p:cBhvr>
                                      <p:to>
                                        <p:strVal val="visible"/>
                                      </p:to>
                                    </p:set>
                                    <p:animEffect transition="in" filter="wipe(up)">
                                      <p:cBhvr>
                                        <p:cTn id="7" dur="3000"/>
                                        <p:tgtEl>
                                          <p:spTgt spid="36"/>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iterate>
                                    <p:tmAbs val="0"/>
                                  </p:iterate>
                                  <p:childTnLst>
                                    <p:set>
                                      <p:cBhvr>
                                        <p:cTn id="10" fill="hold"/>
                                        <p:tgtEl>
                                          <p:spTgt spid="37"/>
                                        </p:tgtEl>
                                        <p:attrNameLst>
                                          <p:attrName>style.visibility</p:attrName>
                                        </p:attrNameLst>
                                      </p:cBhvr>
                                      <p:to>
                                        <p:strVal val="visible"/>
                                      </p:to>
                                    </p:set>
                                    <p:animEffect transition="in" filter="wipe(left)">
                                      <p:cBhvr>
                                        <p:cTn id="11" dur="3000"/>
                                        <p:tgtEl>
                                          <p:spTgt spid="37"/>
                                        </p:tgtEl>
                                      </p:cBhvr>
                                    </p:animEffect>
                                  </p:childTnLst>
                                </p:cTn>
                              </p:par>
                            </p:childTnLst>
                          </p:cTn>
                        </p:par>
                        <p:par>
                          <p:cTn id="12" fill="hold" nodeType="afterGroup">
                            <p:stCondLst>
                              <p:cond delay="6000"/>
                            </p:stCondLst>
                            <p:childTnLst>
                              <p:par>
                                <p:cTn id="13" presetID="22" presetClass="entr" presetSubtype="2" fill="hold" grpId="0" nodeType="afterEffect">
                                  <p:stCondLst>
                                    <p:cond delay="0"/>
                                  </p:stCondLst>
                                  <p:iterate>
                                    <p:tmAbs val="0"/>
                                  </p:iterate>
                                  <p:childTnLst>
                                    <p:set>
                                      <p:cBhvr>
                                        <p:cTn id="14" fill="hold"/>
                                        <p:tgtEl>
                                          <p:spTgt spid="38"/>
                                        </p:tgtEl>
                                        <p:attrNameLst>
                                          <p:attrName>style.visibility</p:attrName>
                                        </p:attrNameLst>
                                      </p:cBhvr>
                                      <p:to>
                                        <p:strVal val="visible"/>
                                      </p:to>
                                    </p:set>
                                    <p:animEffect transition="in" filter="wipe(right)">
                                      <p:cBhvr>
                                        <p:cTn id="15" dur="3000"/>
                                        <p:tgtEl>
                                          <p:spTgt spid="38"/>
                                        </p:tgtEl>
                                      </p:cBhvr>
                                    </p:animEffect>
                                  </p:childTnLst>
                                </p:cTn>
                              </p:par>
                            </p:childTnLst>
                          </p:cTn>
                        </p:par>
                        <p:par>
                          <p:cTn id="16" fill="hold" nodeType="afterGroup">
                            <p:stCondLst>
                              <p:cond delay="9000"/>
                            </p:stCondLst>
                            <p:childTnLst>
                              <p:par>
                                <p:cTn id="17" presetID="2" presetClass="entr" presetSubtype="8" fill="hold" grpId="0" nodeType="afterEffect">
                                  <p:stCondLst>
                                    <p:cond delay="0"/>
                                  </p:stCondLst>
                                  <p:iterate>
                                    <p:tmAbs val="0"/>
                                  </p:iterate>
                                  <p:childTnLst>
                                    <p:set>
                                      <p:cBhvr>
                                        <p:cTn id="18" fill="hold"/>
                                        <p:tgtEl>
                                          <p:spTgt spid="39"/>
                                        </p:tgtEl>
                                        <p:attrNameLst>
                                          <p:attrName>style.visibility</p:attrName>
                                        </p:attrNameLst>
                                      </p:cBhvr>
                                      <p:to>
                                        <p:strVal val="visible"/>
                                      </p:to>
                                    </p:set>
                                    <p:anim calcmode="lin" valueType="num">
                                      <p:cBhvr>
                                        <p:cTn id="19" dur="1000" fill="hold"/>
                                        <p:tgtEl>
                                          <p:spTgt spid="39"/>
                                        </p:tgtEl>
                                        <p:attrNameLst>
                                          <p:attrName>ppt_x</p:attrName>
                                        </p:attrNameLst>
                                      </p:cBhvr>
                                      <p:tavLst>
                                        <p:tav tm="0">
                                          <p:val>
                                            <p:strVal val="0-#ppt_w/2"/>
                                          </p:val>
                                        </p:tav>
                                        <p:tav tm="100000">
                                          <p:val>
                                            <p:strVal val="#ppt_x"/>
                                          </p:val>
                                        </p:tav>
                                      </p:tavLst>
                                    </p:anim>
                                    <p:anim calcmode="lin" valueType="num">
                                      <p:cBhvr>
                                        <p:cTn id="20" dur="1000" fill="hold"/>
                                        <p:tgtEl>
                                          <p:spTgt spid="3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0"/>
                            </p:stCondLst>
                            <p:childTnLst>
                              <p:par>
                                <p:cTn id="22" presetID="2" presetClass="entr" presetSubtype="2" fill="hold" grpId="0" nodeType="afterEffect">
                                  <p:stCondLst>
                                    <p:cond delay="0"/>
                                  </p:stCondLst>
                                  <p:iterate>
                                    <p:tmAbs val="0"/>
                                  </p:iterate>
                                  <p:childTnLst>
                                    <p:set>
                                      <p:cBhvr>
                                        <p:cTn id="23" fill="hold"/>
                                        <p:tgtEl>
                                          <p:spTgt spid="40"/>
                                        </p:tgtEl>
                                        <p:attrNameLst>
                                          <p:attrName>style.visibility</p:attrName>
                                        </p:attrNameLst>
                                      </p:cBhvr>
                                      <p:to>
                                        <p:strVal val="visible"/>
                                      </p:to>
                                    </p:set>
                                    <p:anim calcmode="lin" valueType="num">
                                      <p:cBhvr>
                                        <p:cTn id="24" dur="1000" fill="hold"/>
                                        <p:tgtEl>
                                          <p:spTgt spid="40"/>
                                        </p:tgtEl>
                                        <p:attrNameLst>
                                          <p:attrName>ppt_x</p:attrName>
                                        </p:attrNameLst>
                                      </p:cBhvr>
                                      <p:tavLst>
                                        <p:tav tm="0">
                                          <p:val>
                                            <p:strVal val="1+#ppt_w/2"/>
                                          </p:val>
                                        </p:tav>
                                        <p:tav tm="100000">
                                          <p:val>
                                            <p:strVal val="#ppt_x"/>
                                          </p:val>
                                        </p:tav>
                                      </p:tavLst>
                                    </p:anim>
                                    <p:anim calcmode="lin" valueType="num">
                                      <p:cBhvr>
                                        <p:cTn id="25"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dvAuto="0"/>
      <p:bldP spid="37" grpId="0" advAuto="0"/>
      <p:bldP spid="38" grpId="0" advAuto="0"/>
      <p:bldP spid="39" grpId="0" animBg="1" advAuto="0"/>
      <p:bldP spid="40"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84" y="580249"/>
            <a:ext cx="11749476" cy="1478844"/>
          </a:xfrm>
        </p:spPr>
        <p:txBody>
          <a:bodyPr>
            <a:normAutofit fontScale="90000"/>
          </a:bodyPr>
          <a:lstStyle/>
          <a:p>
            <a:pPr eaLnBrk="1" fontAlgn="auto" hangingPunct="1">
              <a:spcAft>
                <a:spcPts val="0"/>
              </a:spcAft>
              <a:defRPr/>
            </a:pPr>
            <a:r>
              <a:rPr lang="en-US" sz="4000" b="1" dirty="0">
                <a:solidFill>
                  <a:schemeClr val="accent1">
                    <a:lumMod val="75000"/>
                  </a:schemeClr>
                </a:solidFill>
              </a:rPr>
              <a:t>PSE Transition Programs University  of Memphis – TigerLIFE</a:t>
            </a:r>
            <a:endParaRPr lang="en-US" sz="4000" dirty="0">
              <a:solidFill>
                <a:schemeClr val="accent1">
                  <a:lumMod val="75000"/>
                </a:schemeClr>
              </a:solidFill>
            </a:endParaRPr>
          </a:p>
        </p:txBody>
      </p:sp>
      <p:sp>
        <p:nvSpPr>
          <p:cNvPr id="10243" name="Content Placeholder 2"/>
          <p:cNvSpPr>
            <a:spLocks noGrp="1"/>
          </p:cNvSpPr>
          <p:nvPr>
            <p:ph sz="half" idx="1"/>
          </p:nvPr>
        </p:nvSpPr>
        <p:spPr>
          <a:xfrm>
            <a:off x="605084" y="2445174"/>
            <a:ext cx="5743787" cy="6267591"/>
          </a:xfrm>
        </p:spPr>
        <p:txBody>
          <a:bodyPr/>
          <a:lstStyle/>
          <a:p>
            <a:pPr eaLnBrk="1" hangingPunct="1"/>
            <a:r>
              <a:rPr lang="en-US" altLang="en-US" sz="3400" dirty="0">
                <a:solidFill>
                  <a:schemeClr val="accent1">
                    <a:lumMod val="75000"/>
                  </a:schemeClr>
                </a:solidFill>
              </a:rPr>
              <a:t>TigerLIFE Data</a:t>
            </a:r>
          </a:p>
          <a:p>
            <a:pPr lvl="1" eaLnBrk="1" hangingPunct="1"/>
            <a:r>
              <a:rPr lang="en-US" altLang="en-US" sz="2800" dirty="0">
                <a:solidFill>
                  <a:schemeClr val="accent1">
                    <a:lumMod val="75000"/>
                  </a:schemeClr>
                </a:solidFill>
              </a:rPr>
              <a:t>Original Pilot 8 cohort 100% retained and received completion  certificate, 5 are currently employed and 3 are currently receiving job placement service while completing community employment based internships.</a:t>
            </a:r>
          </a:p>
          <a:p>
            <a:pPr lvl="1" eaLnBrk="1" hangingPunct="1"/>
            <a:endParaRPr lang="en-US" altLang="en-US" sz="2800" dirty="0"/>
          </a:p>
        </p:txBody>
      </p:sp>
      <p:sp>
        <p:nvSpPr>
          <p:cNvPr id="10244" name="Content Placeholder 3"/>
          <p:cNvSpPr>
            <a:spLocks noGrp="1"/>
          </p:cNvSpPr>
          <p:nvPr>
            <p:ph sz="half" idx="2"/>
          </p:nvPr>
        </p:nvSpPr>
        <p:spPr>
          <a:xfrm>
            <a:off x="6610773" y="2445174"/>
            <a:ext cx="5743787" cy="6267591"/>
          </a:xfrm>
        </p:spPr>
        <p:txBody>
          <a:bodyPr/>
          <a:lstStyle/>
          <a:p>
            <a:pPr marL="487672" lvl="1" eaLnBrk="1" hangingPunct="1">
              <a:buClr>
                <a:schemeClr val="accent1"/>
              </a:buClr>
            </a:pPr>
            <a:r>
              <a:rPr lang="en-US" altLang="en-US" sz="2800" dirty="0">
                <a:solidFill>
                  <a:schemeClr val="accent1">
                    <a:lumMod val="75000"/>
                  </a:schemeClr>
                </a:solidFill>
              </a:rPr>
              <a:t>Fall, 2013 enrollment 25. </a:t>
            </a:r>
          </a:p>
          <a:p>
            <a:pPr marL="487672" lvl="1" eaLnBrk="1" hangingPunct="1">
              <a:buClr>
                <a:schemeClr val="accent1"/>
              </a:buClr>
            </a:pPr>
            <a:r>
              <a:rPr lang="en-US" altLang="en-US" sz="2800" dirty="0">
                <a:solidFill>
                  <a:schemeClr val="accent1">
                    <a:lumMod val="75000"/>
                  </a:schemeClr>
                </a:solidFill>
              </a:rPr>
              <a:t>Fall, 2014 enrollment 49. </a:t>
            </a:r>
          </a:p>
          <a:p>
            <a:pPr marL="487672" lvl="1" eaLnBrk="1" hangingPunct="1">
              <a:buClr>
                <a:schemeClr val="accent1"/>
              </a:buClr>
            </a:pPr>
            <a:r>
              <a:rPr lang="en-US" altLang="en-US" sz="2800" dirty="0">
                <a:solidFill>
                  <a:schemeClr val="accent1">
                    <a:lumMod val="75000"/>
                  </a:schemeClr>
                </a:solidFill>
              </a:rPr>
              <a:t>Fall 2015, enrollment 79, with 19 slated for completion in December;  22  ready to enroll spring 16, plus 12 CCTP dual enrollment students, enrolling, spring 2016.</a:t>
            </a:r>
          </a:p>
          <a:p>
            <a:pPr marL="487672" lvl="1" eaLnBrk="1" hangingPunct="1">
              <a:buClr>
                <a:schemeClr val="accent1"/>
              </a:buClr>
            </a:pPr>
            <a:r>
              <a:rPr lang="en-US" altLang="en-US" sz="2800" dirty="0">
                <a:solidFill>
                  <a:schemeClr val="accent1">
                    <a:lumMod val="75000"/>
                  </a:schemeClr>
                </a:solidFill>
              </a:rPr>
              <a:t>TigerLIFE is predicting a fall 2016 enrollment of 100 students</a:t>
            </a:r>
            <a:r>
              <a:rPr lang="en-US" altLang="en-US" sz="2800" dirty="0"/>
              <a:t>.  </a:t>
            </a:r>
          </a:p>
        </p:txBody>
      </p:sp>
    </p:spTree>
    <p:extLst>
      <p:ext uri="{BB962C8B-B14F-4D97-AF65-F5344CB8AC3E}">
        <p14:creationId xmlns:p14="http://schemas.microsoft.com/office/powerpoint/2010/main" val="220874555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84" y="580249"/>
            <a:ext cx="11749476" cy="1478844"/>
          </a:xfrm>
        </p:spPr>
        <p:txBody>
          <a:bodyPr/>
          <a:lstStyle/>
          <a:p>
            <a:pPr>
              <a:defRPr/>
            </a:pPr>
            <a:r>
              <a:rPr lang="en-US" dirty="0" smtClean="0">
                <a:solidFill>
                  <a:schemeClr val="accent1">
                    <a:lumMod val="75000"/>
                  </a:schemeClr>
                </a:solidFill>
              </a:rPr>
              <a:t>UMID - </a:t>
            </a:r>
            <a:r>
              <a:rPr lang="en-US" dirty="0" err="1" smtClean="0">
                <a:solidFill>
                  <a:schemeClr val="accent1">
                    <a:lumMod val="75000"/>
                  </a:schemeClr>
                </a:solidFill>
              </a:rPr>
              <a:t>tigerlife</a:t>
            </a:r>
            <a:endParaRPr lang="en-US" dirty="0">
              <a:solidFill>
                <a:schemeClr val="accent1">
                  <a:lumMod val="75000"/>
                </a:schemeClr>
              </a:solidFill>
            </a:endParaRPr>
          </a:p>
        </p:txBody>
      </p:sp>
      <p:sp>
        <p:nvSpPr>
          <p:cNvPr id="3" name="Content Placeholder 2"/>
          <p:cNvSpPr>
            <a:spLocks noGrp="1"/>
          </p:cNvSpPr>
          <p:nvPr>
            <p:ph sz="half" idx="1"/>
          </p:nvPr>
        </p:nvSpPr>
        <p:spPr>
          <a:xfrm>
            <a:off x="605084" y="2445174"/>
            <a:ext cx="5743787" cy="6267591"/>
          </a:xfrm>
        </p:spPr>
        <p:txBody>
          <a:bodyPr/>
          <a:lstStyle/>
          <a:p>
            <a:pPr eaLnBrk="1" fontAlgn="auto" hangingPunct="1">
              <a:spcAft>
                <a:spcPts val="0"/>
              </a:spcAft>
              <a:buFont typeface="Arial" pitchFamily="34" charset="0"/>
              <a:buChar char="•"/>
              <a:defRPr/>
            </a:pPr>
            <a:r>
              <a:rPr lang="en-US" sz="3400" dirty="0">
                <a:solidFill>
                  <a:schemeClr val="accent1">
                    <a:lumMod val="75000"/>
                  </a:schemeClr>
                </a:solidFill>
              </a:rPr>
              <a:t>TigerLIFE Data</a:t>
            </a:r>
          </a:p>
          <a:p>
            <a:pPr marL="910322" lvl="1" eaLnBrk="1" fontAlgn="auto" hangingPunct="1">
              <a:spcAft>
                <a:spcPts val="0"/>
              </a:spcAft>
              <a:buFont typeface="Arial" pitchFamily="34" charset="0"/>
              <a:buChar char="•"/>
              <a:defRPr/>
            </a:pPr>
            <a:r>
              <a:rPr lang="en-US" sz="2800" dirty="0">
                <a:solidFill>
                  <a:schemeClr val="accent1">
                    <a:lumMod val="75000"/>
                  </a:schemeClr>
                </a:solidFill>
              </a:rPr>
              <a:t>Employment internships</a:t>
            </a:r>
          </a:p>
          <a:p>
            <a:pPr lvl="2" eaLnBrk="1" fontAlgn="auto" hangingPunct="1">
              <a:spcAft>
                <a:spcPts val="0"/>
              </a:spcAft>
              <a:buClr>
                <a:schemeClr val="accent3"/>
              </a:buClr>
              <a:buFont typeface="Arial" pitchFamily="34" charset="0"/>
              <a:buChar char="•"/>
              <a:defRPr/>
            </a:pPr>
            <a:r>
              <a:rPr lang="en-US" sz="2300" dirty="0">
                <a:solidFill>
                  <a:schemeClr val="accent1">
                    <a:lumMod val="75000"/>
                  </a:schemeClr>
                </a:solidFill>
              </a:rPr>
              <a:t>University Libraries; The Highlands of Memphis Nursing services; Economic Opportunities (ECOP) Logistics Warehouse Certification (CRP), Milestones  Environmental Health and Safety Training and Walgreens Job Placement (CRP).  All TigerLIFE students complete the program with their Shelby County Food Handlers certification </a:t>
            </a:r>
            <a:r>
              <a:rPr lang="en-US" sz="2300" dirty="0" smtClean="0">
                <a:solidFill>
                  <a:schemeClr val="accent1">
                    <a:lumMod val="75000"/>
                  </a:schemeClr>
                </a:solidFill>
              </a:rPr>
              <a:t>.</a:t>
            </a:r>
            <a:endParaRPr lang="en-US" sz="2300" dirty="0">
              <a:solidFill>
                <a:schemeClr val="accent1">
                  <a:lumMod val="75000"/>
                </a:schemeClr>
              </a:solidFill>
            </a:endParaRPr>
          </a:p>
        </p:txBody>
      </p:sp>
      <p:sp>
        <p:nvSpPr>
          <p:cNvPr id="4" name="Content Placeholder 3"/>
          <p:cNvSpPr>
            <a:spLocks noGrp="1"/>
          </p:cNvSpPr>
          <p:nvPr>
            <p:ph sz="half" idx="2"/>
          </p:nvPr>
        </p:nvSpPr>
        <p:spPr>
          <a:xfrm>
            <a:off x="6610773" y="2445174"/>
            <a:ext cx="5743787" cy="6267591"/>
          </a:xfrm>
        </p:spPr>
        <p:txBody>
          <a:bodyPr/>
          <a:lstStyle/>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dirty="0" smtClean="0">
                <a:solidFill>
                  <a:schemeClr val="accent1">
                    <a:lumMod val="75000"/>
                  </a:schemeClr>
                </a:solidFill>
              </a:rPr>
              <a:t>Academic Inclusion</a:t>
            </a:r>
          </a:p>
          <a:p>
            <a:pPr eaLnBrk="1" fontAlgn="auto" hangingPunct="1">
              <a:spcAft>
                <a:spcPts val="0"/>
              </a:spcAft>
              <a:buFont typeface="Arial" pitchFamily="34" charset="0"/>
              <a:buChar char="•"/>
              <a:defRPr/>
            </a:pPr>
            <a:r>
              <a:rPr lang="en-US" sz="2300" dirty="0" smtClean="0">
                <a:solidFill>
                  <a:schemeClr val="accent1">
                    <a:lumMod val="75000"/>
                  </a:schemeClr>
                </a:solidFill>
              </a:rPr>
              <a:t>Freshman </a:t>
            </a:r>
            <a:r>
              <a:rPr lang="en-US" sz="2300" dirty="0">
                <a:solidFill>
                  <a:schemeClr val="accent1">
                    <a:lumMod val="75000"/>
                  </a:schemeClr>
                </a:solidFill>
              </a:rPr>
              <a:t>Level - American Government, World History Criminal Justice, Spanish, Intro to Business Hospitality, Intro to Anthropology and 2000 Level Health and Physical </a:t>
            </a:r>
            <a:r>
              <a:rPr lang="en-US" sz="2300" dirty="0" smtClean="0">
                <a:solidFill>
                  <a:schemeClr val="accent1">
                    <a:lumMod val="75000"/>
                  </a:schemeClr>
                </a:solidFill>
              </a:rPr>
              <a:t>Science.</a:t>
            </a:r>
          </a:p>
          <a:p>
            <a:pPr eaLnBrk="1" fontAlgn="auto" hangingPunct="1">
              <a:spcAft>
                <a:spcPts val="0"/>
              </a:spcAft>
              <a:buFont typeface="Arial" pitchFamily="34" charset="0"/>
              <a:buChar char="•"/>
              <a:defRPr/>
            </a:pPr>
            <a:r>
              <a:rPr lang="en-US" sz="2800" dirty="0" smtClean="0">
                <a:solidFill>
                  <a:schemeClr val="accent1">
                    <a:lumMod val="75000"/>
                  </a:schemeClr>
                </a:solidFill>
              </a:rPr>
              <a:t>Social </a:t>
            </a:r>
            <a:r>
              <a:rPr lang="en-US" sz="2800" dirty="0">
                <a:solidFill>
                  <a:schemeClr val="accent1">
                    <a:lumMod val="75000"/>
                  </a:schemeClr>
                </a:solidFill>
              </a:rPr>
              <a:t>internships include</a:t>
            </a:r>
          </a:p>
          <a:p>
            <a:pPr lvl="2" eaLnBrk="1" fontAlgn="auto" hangingPunct="1">
              <a:spcAft>
                <a:spcPts val="0"/>
              </a:spcAft>
              <a:buClr>
                <a:schemeClr val="accent3"/>
              </a:buClr>
              <a:buFont typeface="Arial" pitchFamily="34" charset="0"/>
              <a:buChar char="•"/>
              <a:defRPr/>
            </a:pPr>
            <a:r>
              <a:rPr lang="en-US" sz="2300" dirty="0">
                <a:solidFill>
                  <a:schemeClr val="accent1">
                    <a:lumMod val="75000"/>
                  </a:schemeClr>
                </a:solidFill>
              </a:rPr>
              <a:t>TIGUrS Garden, University Veterans Center, Multicultural Festival Volunteers, Student Ambassadors Board Volunteers, University, Health Education and Campus Ministries</a:t>
            </a:r>
            <a:r>
              <a:rPr lang="en-US" sz="2300" dirty="0" smtClean="0">
                <a:solidFill>
                  <a:schemeClr val="accent1">
                    <a:lumMod val="75000"/>
                  </a:schemeClr>
                </a:solidFill>
              </a:rPr>
              <a:t>.</a:t>
            </a:r>
          </a:p>
          <a:p>
            <a:pPr lvl="2" eaLnBrk="1" fontAlgn="auto" hangingPunct="1">
              <a:spcAft>
                <a:spcPts val="0"/>
              </a:spcAft>
              <a:buClr>
                <a:schemeClr val="accent3"/>
              </a:buClr>
              <a:buFont typeface="Arial" pitchFamily="34" charset="0"/>
              <a:buChar char="•"/>
              <a:defRPr/>
            </a:pPr>
            <a:endParaRPr lang="en-US" sz="2300" dirty="0"/>
          </a:p>
        </p:txBody>
      </p:sp>
    </p:spTree>
    <p:extLst>
      <p:ext uri="{BB962C8B-B14F-4D97-AF65-F5344CB8AC3E}">
        <p14:creationId xmlns:p14="http://schemas.microsoft.com/office/powerpoint/2010/main" val="123718306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84" y="580249"/>
            <a:ext cx="11749476" cy="1478844"/>
          </a:xfrm>
        </p:spPr>
        <p:txBody>
          <a:bodyPr/>
          <a:lstStyle/>
          <a:p>
            <a:pPr>
              <a:defRPr/>
            </a:pPr>
            <a:r>
              <a:rPr lang="en-US" dirty="0" smtClean="0">
                <a:solidFill>
                  <a:schemeClr val="accent1">
                    <a:lumMod val="75000"/>
                  </a:schemeClr>
                </a:solidFill>
              </a:rPr>
              <a:t>Future Plans TigerLIFE</a:t>
            </a:r>
            <a:endParaRPr lang="en-US" dirty="0">
              <a:solidFill>
                <a:schemeClr val="accent1">
                  <a:lumMod val="75000"/>
                </a:schemeClr>
              </a:solidFill>
            </a:endParaRPr>
          </a:p>
        </p:txBody>
      </p:sp>
      <p:sp>
        <p:nvSpPr>
          <p:cNvPr id="12291" name="Text Placeholder 2"/>
          <p:cNvSpPr>
            <a:spLocks noGrp="1"/>
          </p:cNvSpPr>
          <p:nvPr>
            <p:ph type="body" idx="1"/>
          </p:nvPr>
        </p:nvSpPr>
        <p:spPr>
          <a:xfrm>
            <a:off x="605085" y="1524001"/>
            <a:ext cx="5746045" cy="685800"/>
          </a:xfrm>
        </p:spPr>
        <p:txBody>
          <a:bodyPr/>
          <a:lstStyle/>
          <a:p>
            <a:r>
              <a:rPr lang="en-US" altLang="en-US" dirty="0" smtClean="0">
                <a:solidFill>
                  <a:schemeClr val="accent1">
                    <a:lumMod val="75000"/>
                  </a:schemeClr>
                </a:solidFill>
              </a:rPr>
              <a:t>TPSID Award 2015</a:t>
            </a:r>
          </a:p>
        </p:txBody>
      </p:sp>
      <p:sp>
        <p:nvSpPr>
          <p:cNvPr id="12292" name="Content Placeholder 3"/>
          <p:cNvSpPr>
            <a:spLocks noGrp="1"/>
          </p:cNvSpPr>
          <p:nvPr>
            <p:ph sz="half" idx="2"/>
          </p:nvPr>
        </p:nvSpPr>
        <p:spPr>
          <a:xfrm>
            <a:off x="605085" y="2286000"/>
            <a:ext cx="5746045" cy="6426766"/>
          </a:xfrm>
        </p:spPr>
        <p:txBody>
          <a:bodyPr/>
          <a:lstStyle/>
          <a:p>
            <a:r>
              <a:rPr lang="en-US" altLang="en-US" sz="2800" dirty="0">
                <a:solidFill>
                  <a:schemeClr val="accent1">
                    <a:lumMod val="75000"/>
                  </a:schemeClr>
                </a:solidFill>
              </a:rPr>
              <a:t>2015 -2020 – TigerLIFE will work with the BRIDGE Project to produce data to support research in four discipline areas that provide </a:t>
            </a:r>
            <a:r>
              <a:rPr lang="en-US" altLang="en-US" sz="2800" dirty="0" smtClean="0">
                <a:solidFill>
                  <a:schemeClr val="accent1">
                    <a:lumMod val="75000"/>
                  </a:schemeClr>
                </a:solidFill>
              </a:rPr>
              <a:t>intervention </a:t>
            </a:r>
            <a:r>
              <a:rPr lang="en-US" altLang="en-US" sz="2800" dirty="0">
                <a:solidFill>
                  <a:schemeClr val="accent1">
                    <a:lumMod val="75000"/>
                  </a:schemeClr>
                </a:solidFill>
              </a:rPr>
              <a:t>support that facilitates strong inclusive habits in </a:t>
            </a:r>
            <a:r>
              <a:rPr lang="en-US" altLang="en-US" sz="2800" dirty="0" smtClean="0">
                <a:solidFill>
                  <a:schemeClr val="accent1">
                    <a:lumMod val="75000"/>
                  </a:schemeClr>
                </a:solidFill>
              </a:rPr>
              <a:t>perso</a:t>
            </a:r>
            <a:r>
              <a:rPr lang="en-US" altLang="en-US" sz="2800" dirty="0">
                <a:solidFill>
                  <a:schemeClr val="accent1">
                    <a:lumMod val="75000"/>
                  </a:schemeClr>
                </a:solidFill>
              </a:rPr>
              <a:t>ns with I/DD.</a:t>
            </a:r>
          </a:p>
          <a:p>
            <a:r>
              <a:rPr lang="en-US" altLang="en-US" sz="2800" dirty="0" smtClean="0">
                <a:solidFill>
                  <a:schemeClr val="accent1">
                    <a:lumMod val="75000"/>
                  </a:schemeClr>
                </a:solidFill>
              </a:rPr>
              <a:t>Master </a:t>
            </a:r>
            <a:r>
              <a:rPr lang="en-US" altLang="en-US" sz="2800" dirty="0">
                <a:solidFill>
                  <a:schemeClr val="accent1">
                    <a:lumMod val="75000"/>
                  </a:schemeClr>
                </a:solidFill>
              </a:rPr>
              <a:t>/Doctorate level graduate practitioners in the following </a:t>
            </a:r>
            <a:r>
              <a:rPr lang="en-US" altLang="en-US" sz="2800" dirty="0" smtClean="0">
                <a:solidFill>
                  <a:schemeClr val="accent1">
                    <a:lumMod val="75000"/>
                  </a:schemeClr>
                </a:solidFill>
              </a:rPr>
              <a:t>areas</a:t>
            </a:r>
            <a:endParaRPr lang="en-US" altLang="en-US" sz="2800" dirty="0">
              <a:solidFill>
                <a:schemeClr val="accent1">
                  <a:lumMod val="75000"/>
                </a:schemeClr>
              </a:solidFill>
            </a:endParaRPr>
          </a:p>
        </p:txBody>
      </p:sp>
      <p:sp>
        <p:nvSpPr>
          <p:cNvPr id="12293" name="Text Placeholder 4"/>
          <p:cNvSpPr>
            <a:spLocks noGrp="1"/>
          </p:cNvSpPr>
          <p:nvPr>
            <p:ph type="body" sz="quarter" idx="3"/>
          </p:nvPr>
        </p:nvSpPr>
        <p:spPr>
          <a:xfrm>
            <a:off x="6426200" y="1376116"/>
            <a:ext cx="5748302" cy="909884"/>
          </a:xfrm>
        </p:spPr>
        <p:txBody>
          <a:bodyPr/>
          <a:lstStyle/>
          <a:p>
            <a:r>
              <a:rPr lang="en-US" altLang="en-US" dirty="0" smtClean="0">
                <a:solidFill>
                  <a:schemeClr val="accent1">
                    <a:lumMod val="75000"/>
                  </a:schemeClr>
                </a:solidFill>
              </a:rPr>
              <a:t>BRIDGE</a:t>
            </a:r>
          </a:p>
        </p:txBody>
      </p:sp>
      <p:sp>
        <p:nvSpPr>
          <p:cNvPr id="12294" name="Content Placeholder 5"/>
          <p:cNvSpPr>
            <a:spLocks noGrp="1"/>
          </p:cNvSpPr>
          <p:nvPr>
            <p:ph sz="quarter" idx="4"/>
          </p:nvPr>
        </p:nvSpPr>
        <p:spPr>
          <a:xfrm>
            <a:off x="6731000" y="2286000"/>
            <a:ext cx="5748302" cy="6934200"/>
          </a:xfrm>
        </p:spPr>
        <p:txBody>
          <a:bodyPr/>
          <a:lstStyle/>
          <a:p>
            <a:pPr lvl="1"/>
            <a:r>
              <a:rPr lang="en-US" altLang="en-US" dirty="0" smtClean="0">
                <a:solidFill>
                  <a:schemeClr val="accent1">
                    <a:lumMod val="75000"/>
                  </a:schemeClr>
                </a:solidFill>
              </a:rPr>
              <a:t>Counseling  Educational Psychology and Research</a:t>
            </a:r>
          </a:p>
          <a:p>
            <a:pPr lvl="1"/>
            <a:r>
              <a:rPr lang="en-US" altLang="en-US" dirty="0" smtClean="0">
                <a:solidFill>
                  <a:schemeClr val="accent1">
                    <a:lumMod val="75000"/>
                  </a:schemeClr>
                </a:solidFill>
              </a:rPr>
              <a:t>Behavioral Assessment</a:t>
            </a:r>
          </a:p>
          <a:p>
            <a:pPr lvl="1"/>
            <a:r>
              <a:rPr lang="en-US" altLang="en-US" dirty="0" smtClean="0">
                <a:solidFill>
                  <a:schemeClr val="accent1">
                    <a:lumMod val="75000"/>
                  </a:schemeClr>
                </a:solidFill>
              </a:rPr>
              <a:t>Social Work</a:t>
            </a:r>
          </a:p>
          <a:p>
            <a:pPr lvl="1"/>
            <a:r>
              <a:rPr lang="en-US" altLang="en-US" dirty="0" smtClean="0">
                <a:solidFill>
                  <a:schemeClr val="accent1">
                    <a:lumMod val="75000"/>
                  </a:schemeClr>
                </a:solidFill>
              </a:rPr>
              <a:t>Rehabilitation Counseling</a:t>
            </a:r>
          </a:p>
          <a:p>
            <a:pPr lvl="1"/>
            <a:r>
              <a:rPr lang="en-US" altLang="en-US" dirty="0" smtClean="0">
                <a:solidFill>
                  <a:schemeClr val="accent1">
                    <a:lumMod val="75000"/>
                  </a:schemeClr>
                </a:solidFill>
              </a:rPr>
              <a:t>Rehabilitation and Disability Services</a:t>
            </a:r>
          </a:p>
          <a:p>
            <a:pPr lvl="1"/>
            <a:r>
              <a:rPr lang="en-US" altLang="en-US" dirty="0" smtClean="0">
                <a:solidFill>
                  <a:schemeClr val="accent1">
                    <a:lumMod val="75000"/>
                  </a:schemeClr>
                </a:solidFill>
              </a:rPr>
              <a:t>Instruction Curriculum Leadership</a:t>
            </a:r>
          </a:p>
        </p:txBody>
      </p:sp>
    </p:spTree>
    <p:extLst>
      <p:ext uri="{BB962C8B-B14F-4D97-AF65-F5344CB8AC3E}">
        <p14:creationId xmlns:p14="http://schemas.microsoft.com/office/powerpoint/2010/main" val="184284341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hoto 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4878388"/>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 name="photo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2" name="photo 1.jpeg"/>
          <p:cNvPicPr>
            <a:picLocks noChangeAspect="1" noChangeArrowheads="1"/>
          </p:cNvPicPr>
          <p:nvPr/>
        </p:nvPicPr>
        <p:blipFill>
          <a:blip r:embed="rId4">
            <a:extLst>
              <a:ext uri="{28A0092B-C50C-407E-A947-70E740481C1C}">
                <a14:useLocalDpi xmlns:a14="http://schemas.microsoft.com/office/drawing/2010/main" val="0"/>
              </a:ext>
            </a:extLst>
          </a:blip>
          <a:srcRect l="45653" t="23280" r="16626" b="1279"/>
          <a:stretch>
            <a:fillRect/>
          </a:stretch>
        </p:blipFill>
        <p:spPr bwMode="auto">
          <a:xfrm>
            <a:off x="0" y="0"/>
            <a:ext cx="6502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72"/>
                                        </p:tgtEl>
                                        <p:attrNameLst>
                                          <p:attrName>style.visibility</p:attrName>
                                        </p:attrNameLst>
                                      </p:cBhvr>
                                      <p:to>
                                        <p:strVal val="visible"/>
                                      </p:to>
                                    </p:set>
                                    <p:animEffect transition="in" filter="box(out)">
                                      <p:cBhvr>
                                        <p:cTn id="7" dur="1000"/>
                                        <p:tgtEl>
                                          <p:spTgt spid="72"/>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71"/>
                                        </p:tgtEl>
                                        <p:attrNameLst>
                                          <p:attrName>style.visibility</p:attrName>
                                        </p:attrNameLst>
                                      </p:cBhvr>
                                      <p:to>
                                        <p:strVal val="visible"/>
                                      </p:to>
                                    </p:set>
                                    <p:animEffect transition="in" filter="box(out)">
                                      <p:cBhvr>
                                        <p:cTn id="11" dur="1000"/>
                                        <p:tgtEl>
                                          <p:spTgt spid="71"/>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70"/>
                                        </p:tgtEl>
                                        <p:attrNameLst>
                                          <p:attrName>style.visibility</p:attrName>
                                        </p:attrNameLst>
                                      </p:cBhvr>
                                      <p:to>
                                        <p:strVal val="visible"/>
                                      </p:to>
                                    </p:set>
                                    <p:animEffect transition="in" filter="box(out)">
                                      <p:cBhvr>
                                        <p:cTn id="15"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P spid="71" grpId="0" animBg="1" advAuto="0"/>
      <p:bldP spid="7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G_04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5503863"/>
            <a:ext cx="567055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5" name="2013-08-30 10.16.06.jpg"/>
          <p:cNvPicPr>
            <a:picLocks noChangeAspect="1" noChangeArrowheads="1"/>
          </p:cNvPicPr>
          <p:nvPr/>
        </p:nvPicPr>
        <p:blipFill>
          <a:blip r:embed="rId3">
            <a:extLst>
              <a:ext uri="{28A0092B-C50C-407E-A947-70E740481C1C}">
                <a14:useLocalDpi xmlns:a14="http://schemas.microsoft.com/office/drawing/2010/main" val="0"/>
              </a:ext>
            </a:extLst>
          </a:blip>
          <a:srcRect t="6409" b="6409"/>
          <a:stretch>
            <a:fillRect/>
          </a:stretch>
        </p:blipFill>
        <p:spPr bwMode="auto">
          <a:xfrm>
            <a:off x="139700" y="5503863"/>
            <a:ext cx="65024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6" name="IMG_0111.jpg"/>
          <p:cNvPicPr>
            <a:picLocks noChangeAspect="1" noChangeArrowheads="1"/>
          </p:cNvPicPr>
          <p:nvPr/>
        </p:nvPicPr>
        <p:blipFill>
          <a:blip r:embed="rId4">
            <a:extLst>
              <a:ext uri="{28A0092B-C50C-407E-A947-70E740481C1C}">
                <a14:useLocalDpi xmlns:a14="http://schemas.microsoft.com/office/drawing/2010/main" val="0"/>
              </a:ext>
            </a:extLst>
          </a:blip>
          <a:srcRect l="4860" r="4860"/>
          <a:stretch>
            <a:fillRect/>
          </a:stretch>
        </p:blipFill>
        <p:spPr bwMode="auto">
          <a:xfrm rot="16337">
            <a:off x="252413" y="206375"/>
            <a:ext cx="3455987"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7" name="photo 1.JPG"/>
          <p:cNvPicPr>
            <a:picLocks noChangeAspect="1" noChangeArrowheads="1"/>
          </p:cNvPicPr>
          <p:nvPr/>
        </p:nvPicPr>
        <p:blipFill>
          <a:blip r:embed="rId5">
            <a:extLst>
              <a:ext uri="{28A0092B-C50C-407E-A947-70E740481C1C}">
                <a14:useLocalDpi xmlns:a14="http://schemas.microsoft.com/office/drawing/2010/main" val="0"/>
              </a:ext>
            </a:extLst>
          </a:blip>
          <a:srcRect l="24608" r="24608"/>
          <a:stretch>
            <a:fillRect/>
          </a:stretch>
        </p:blipFill>
        <p:spPr bwMode="auto">
          <a:xfrm rot="16337">
            <a:off x="9218613" y="222250"/>
            <a:ext cx="34353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8" name="Aaron:Moe.jpg"/>
          <p:cNvPicPr>
            <a:picLocks noChangeAspect="1" noChangeArrowheads="1"/>
          </p:cNvPicPr>
          <p:nvPr/>
        </p:nvPicPr>
        <p:blipFill>
          <a:blip r:embed="rId6">
            <a:extLst>
              <a:ext uri="{28A0092B-C50C-407E-A947-70E740481C1C}">
                <a14:useLocalDpi xmlns:a14="http://schemas.microsoft.com/office/drawing/2010/main" val="0"/>
              </a:ext>
            </a:extLst>
          </a:blip>
          <a:srcRect l="4860" r="4860"/>
          <a:stretch>
            <a:fillRect/>
          </a:stretch>
        </p:blipFill>
        <p:spPr bwMode="auto">
          <a:xfrm rot="16337">
            <a:off x="4746625" y="222250"/>
            <a:ext cx="34353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76"/>
                                        </p:tgtEl>
                                        <p:attrNameLst>
                                          <p:attrName>style.visibility</p:attrName>
                                        </p:attrNameLst>
                                      </p:cBhvr>
                                      <p:to>
                                        <p:strVal val="visible"/>
                                      </p:to>
                                    </p:set>
                                    <p:animEffect transition="in" filter="box(out)">
                                      <p:cBhvr>
                                        <p:cTn id="7" dur="1000"/>
                                        <p:tgtEl>
                                          <p:spTgt spid="76"/>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78"/>
                                        </p:tgtEl>
                                        <p:attrNameLst>
                                          <p:attrName>style.visibility</p:attrName>
                                        </p:attrNameLst>
                                      </p:cBhvr>
                                      <p:to>
                                        <p:strVal val="visible"/>
                                      </p:to>
                                    </p:set>
                                    <p:animEffect transition="in" filter="box(out)">
                                      <p:cBhvr>
                                        <p:cTn id="11" dur="1000"/>
                                        <p:tgtEl>
                                          <p:spTgt spid="78"/>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77"/>
                                        </p:tgtEl>
                                        <p:attrNameLst>
                                          <p:attrName>style.visibility</p:attrName>
                                        </p:attrNameLst>
                                      </p:cBhvr>
                                      <p:to>
                                        <p:strVal val="visible"/>
                                      </p:to>
                                    </p:set>
                                    <p:animEffect transition="in" filter="box(out)">
                                      <p:cBhvr>
                                        <p:cTn id="15" dur="1000"/>
                                        <p:tgtEl>
                                          <p:spTgt spid="77"/>
                                        </p:tgtEl>
                                      </p:cBhvr>
                                    </p:animEffect>
                                  </p:childTnLst>
                                </p:cTn>
                              </p:par>
                            </p:childTnLst>
                          </p:cTn>
                        </p:par>
                        <p:par>
                          <p:cTn id="16" fill="hold" nodeType="afterGroup">
                            <p:stCondLst>
                              <p:cond delay="3000"/>
                            </p:stCondLst>
                            <p:childTnLst>
                              <p:par>
                                <p:cTn id="17" presetID="4" presetClass="entr" presetSubtype="32" fill="hold" grpId="0" nodeType="afterEffect">
                                  <p:stCondLst>
                                    <p:cond delay="0"/>
                                  </p:stCondLst>
                                  <p:iterate>
                                    <p:tmAbs val="0"/>
                                  </p:iterate>
                                  <p:childTnLst>
                                    <p:set>
                                      <p:cBhvr>
                                        <p:cTn id="18" fill="hold"/>
                                        <p:tgtEl>
                                          <p:spTgt spid="75"/>
                                        </p:tgtEl>
                                        <p:attrNameLst>
                                          <p:attrName>style.visibility</p:attrName>
                                        </p:attrNameLst>
                                      </p:cBhvr>
                                      <p:to>
                                        <p:strVal val="visible"/>
                                      </p:to>
                                    </p:set>
                                    <p:animEffect transition="in" filter="box(out)">
                                      <p:cBhvr>
                                        <p:cTn id="19" dur="1000"/>
                                        <p:tgtEl>
                                          <p:spTgt spid="75"/>
                                        </p:tgtEl>
                                      </p:cBhvr>
                                    </p:animEffect>
                                  </p:childTnLst>
                                </p:cTn>
                              </p:par>
                            </p:childTnLst>
                          </p:cTn>
                        </p:par>
                        <p:par>
                          <p:cTn id="20" fill="hold" nodeType="afterGroup">
                            <p:stCondLst>
                              <p:cond delay="4000"/>
                            </p:stCondLst>
                            <p:childTnLst>
                              <p:par>
                                <p:cTn id="21" presetID="4" presetClass="entr" presetSubtype="32" fill="hold" grpId="0" nodeType="afterEffect">
                                  <p:stCondLst>
                                    <p:cond delay="0"/>
                                  </p:stCondLst>
                                  <p:iterate>
                                    <p:tmAbs val="0"/>
                                  </p:iterate>
                                  <p:childTnLst>
                                    <p:set>
                                      <p:cBhvr>
                                        <p:cTn id="22" fill="hold"/>
                                        <p:tgtEl>
                                          <p:spTgt spid="74"/>
                                        </p:tgtEl>
                                        <p:attrNameLst>
                                          <p:attrName>style.visibility</p:attrName>
                                        </p:attrNameLst>
                                      </p:cBhvr>
                                      <p:to>
                                        <p:strVal val="visible"/>
                                      </p:to>
                                    </p:set>
                                    <p:animEffect transition="in" filter="box(out)">
                                      <p:cBhvr>
                                        <p:cTn id="23"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dvAuto="0"/>
      <p:bldP spid="75" grpId="0" animBg="1" advAuto="0"/>
      <p:bldP spid="76" grpId="0" animBg="1" advAuto="0"/>
      <p:bldP spid="77" grpId="0" animBg="1" advAuto="0"/>
      <p:bldP spid="7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CCTP4.jpg"/>
          <p:cNvPicPr>
            <a:picLocks noChangeAspect="1" noChangeArrowheads="1"/>
          </p:cNvPicPr>
          <p:nvPr/>
        </p:nvPicPr>
        <p:blipFill>
          <a:blip r:embed="rId2">
            <a:extLst>
              <a:ext uri="{28A0092B-C50C-407E-A947-70E740481C1C}">
                <a14:useLocalDpi xmlns:a14="http://schemas.microsoft.com/office/drawing/2010/main" val="0"/>
              </a:ext>
            </a:extLst>
          </a:blip>
          <a:srcRect t="195" b="43555"/>
          <a:stretch>
            <a:fillRect/>
          </a:stretch>
        </p:blipFill>
        <p:spPr bwMode="auto">
          <a:xfrm>
            <a:off x="6502400" y="4878388"/>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7" name="Instruction2.jpg"/>
          <p:cNvPicPr>
            <a:picLocks noChangeAspect="1" noChangeArrowheads="1"/>
          </p:cNvPicPr>
          <p:nvPr/>
        </p:nvPicPr>
        <p:blipFill>
          <a:blip r:embed="rId3">
            <a:extLst>
              <a:ext uri="{28A0092B-C50C-407E-A947-70E740481C1C}">
                <a14:useLocalDpi xmlns:a14="http://schemas.microsoft.com/office/drawing/2010/main" val="0"/>
              </a:ext>
            </a:extLst>
          </a:blip>
          <a:srcRect l="14070" t="10281" b="40677"/>
          <a:stretch>
            <a:fillRect/>
          </a:stretch>
        </p:blipFill>
        <p:spPr bwMode="auto">
          <a:xfrm>
            <a:off x="6599238" y="0"/>
            <a:ext cx="6410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 name="CCTP1.jpg"/>
          <p:cNvPicPr>
            <a:picLocks noChangeAspect="1" noChangeArrowheads="1"/>
          </p:cNvPicPr>
          <p:nvPr/>
        </p:nvPicPr>
        <p:blipFill>
          <a:blip r:embed="rId4">
            <a:extLst>
              <a:ext uri="{28A0092B-C50C-407E-A947-70E740481C1C}">
                <a14:useLocalDpi xmlns:a14="http://schemas.microsoft.com/office/drawing/2010/main" val="0"/>
              </a:ext>
            </a:extLst>
          </a:blip>
          <a:srcRect l="5556" r="5556"/>
          <a:stretch>
            <a:fillRect/>
          </a:stretch>
        </p:blipFill>
        <p:spPr bwMode="auto">
          <a:xfrm>
            <a:off x="88900" y="0"/>
            <a:ext cx="6502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9" name="Shape 89"/>
          <p:cNvSpPr>
            <a:spLocks noChangeArrowheads="1"/>
          </p:cNvSpPr>
          <p:nvPr/>
        </p:nvSpPr>
        <p:spPr bwMode="auto">
          <a:xfrm>
            <a:off x="4872038" y="4565650"/>
            <a:ext cx="3260725" cy="622300"/>
          </a:xfrm>
          <a:prstGeom prst="rect">
            <a:avLst/>
          </a:prstGeom>
          <a:solidFill>
            <a:srgbClr val="021FA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eaLnBrk="1" hangingPunct="1"/>
            <a:r>
              <a:rPr lang="en-US" altLang="en-US">
                <a:latin typeface="Avenir Light"/>
              </a:rPr>
              <a:t>Learning Job Skills</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88"/>
                                        </p:tgtEl>
                                        <p:attrNameLst>
                                          <p:attrName>style.visibility</p:attrName>
                                        </p:attrNameLst>
                                      </p:cBhvr>
                                      <p:to>
                                        <p:strVal val="visible"/>
                                      </p:to>
                                    </p:set>
                                    <p:animEffect transition="in" filter="box(out)">
                                      <p:cBhvr>
                                        <p:cTn id="7" dur="1000"/>
                                        <p:tgtEl>
                                          <p:spTgt spid="88"/>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87"/>
                                        </p:tgtEl>
                                        <p:attrNameLst>
                                          <p:attrName>style.visibility</p:attrName>
                                        </p:attrNameLst>
                                      </p:cBhvr>
                                      <p:to>
                                        <p:strVal val="visible"/>
                                      </p:to>
                                    </p:set>
                                    <p:animEffect transition="in" filter="box(out)">
                                      <p:cBhvr>
                                        <p:cTn id="11" dur="1000"/>
                                        <p:tgtEl>
                                          <p:spTgt spid="87"/>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86"/>
                                        </p:tgtEl>
                                        <p:attrNameLst>
                                          <p:attrName>style.visibility</p:attrName>
                                        </p:attrNameLst>
                                      </p:cBhvr>
                                      <p:to>
                                        <p:strVal val="visible"/>
                                      </p:to>
                                    </p:set>
                                    <p:animEffect transition="in" filter="box(out)">
                                      <p:cBhvr>
                                        <p:cTn id="15" dur="1000"/>
                                        <p:tgtEl>
                                          <p:spTgt spid="86"/>
                                        </p:tgtEl>
                                      </p:cBhvr>
                                    </p:animEffect>
                                  </p:childTnLst>
                                </p:cTn>
                              </p:par>
                            </p:childTnLst>
                          </p:cTn>
                        </p:par>
                        <p:par>
                          <p:cTn id="16" fill="hold" nodeType="afterGroup">
                            <p:stCondLst>
                              <p:cond delay="3000"/>
                            </p:stCondLst>
                            <p:childTnLst>
                              <p:par>
                                <p:cTn id="17" presetID="2" presetClass="entr" presetSubtype="1" fill="hold" grpId="0" nodeType="afterEffect">
                                  <p:stCondLst>
                                    <p:cond delay="0"/>
                                  </p:stCondLst>
                                  <p:iterate>
                                    <p:tmAbs val="0"/>
                                  </p:iterate>
                                  <p:childTnLst>
                                    <p:set>
                                      <p:cBhvr>
                                        <p:cTn id="18" fill="hold"/>
                                        <p:tgtEl>
                                          <p:spTgt spid="89"/>
                                        </p:tgtEl>
                                        <p:attrNameLst>
                                          <p:attrName>style.visibility</p:attrName>
                                        </p:attrNameLst>
                                      </p:cBhvr>
                                      <p:to>
                                        <p:strVal val="visible"/>
                                      </p:to>
                                    </p:set>
                                    <p:anim calcmode="lin" valueType="num">
                                      <p:cBhvr>
                                        <p:cTn id="19" dur="1000" fill="hold"/>
                                        <p:tgtEl>
                                          <p:spTgt spid="89"/>
                                        </p:tgtEl>
                                        <p:attrNameLst>
                                          <p:attrName>ppt_x</p:attrName>
                                        </p:attrNameLst>
                                      </p:cBhvr>
                                      <p:tavLst>
                                        <p:tav tm="0">
                                          <p:val>
                                            <p:strVal val="#ppt_x"/>
                                          </p:val>
                                        </p:tav>
                                        <p:tav tm="100000">
                                          <p:val>
                                            <p:strVal val="#ppt_x"/>
                                          </p:val>
                                        </p:tav>
                                      </p:tavLst>
                                    </p:anim>
                                    <p:anim calcmode="lin" valueType="num">
                                      <p:cBhvr>
                                        <p:cTn id="20" dur="1000" fill="hold"/>
                                        <p:tgtEl>
                                          <p:spTgt spid="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advAuto="0"/>
      <p:bldP spid="87" grpId="0" animBg="1" advAuto="0"/>
      <p:bldP spid="88" grpId="0" animBg="1" advAuto="0"/>
      <p:bldP spid="8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G_0236.jpg"/>
          <p:cNvPicPr>
            <a:picLocks noChangeAspect="1" noChangeArrowheads="1"/>
          </p:cNvPicPr>
          <p:nvPr/>
        </p:nvPicPr>
        <p:blipFill>
          <a:blip r:embed="rId2">
            <a:extLst>
              <a:ext uri="{28A0092B-C50C-407E-A947-70E740481C1C}">
                <a14:useLocalDpi xmlns:a14="http://schemas.microsoft.com/office/drawing/2010/main" val="0"/>
              </a:ext>
            </a:extLst>
          </a:blip>
          <a:srcRect t="11768" b="31982"/>
          <a:stretch>
            <a:fillRect/>
          </a:stretch>
        </p:blipFill>
        <p:spPr bwMode="auto">
          <a:xfrm>
            <a:off x="6502400" y="4878388"/>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 name="CCTP7.jpg"/>
          <p:cNvPicPr>
            <a:picLocks noChangeAspect="1" noChangeArrowheads="1"/>
          </p:cNvPicPr>
          <p:nvPr/>
        </p:nvPicPr>
        <p:blipFill>
          <a:blip r:embed="rId3">
            <a:extLst>
              <a:ext uri="{28A0092B-C50C-407E-A947-70E740481C1C}">
                <a14:useLocalDpi xmlns:a14="http://schemas.microsoft.com/office/drawing/2010/main" val="0"/>
              </a:ext>
            </a:extLst>
          </a:blip>
          <a:srcRect l="5692" t="11835" r="5692" b="38316"/>
          <a:stretch>
            <a:fillRect/>
          </a:stretch>
        </p:blipFill>
        <p:spPr bwMode="auto">
          <a:xfrm>
            <a:off x="6502400" y="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 name="photo 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1588"/>
            <a:ext cx="7315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4" name="Shape 94"/>
          <p:cNvSpPr>
            <a:spLocks noChangeArrowheads="1"/>
          </p:cNvSpPr>
          <p:nvPr/>
        </p:nvSpPr>
        <p:spPr bwMode="auto">
          <a:xfrm>
            <a:off x="4849813" y="4565650"/>
            <a:ext cx="3482975" cy="622300"/>
          </a:xfrm>
          <a:prstGeom prst="rect">
            <a:avLst/>
          </a:prstGeom>
          <a:solidFill>
            <a:srgbClr val="021FA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eaLnBrk="1" hangingPunct="1"/>
            <a:r>
              <a:rPr lang="en-US" altLang="en-US">
                <a:latin typeface="Avenir Light"/>
              </a:rPr>
              <a:t>On the Job Training</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93"/>
                                        </p:tgtEl>
                                        <p:attrNameLst>
                                          <p:attrName>style.visibility</p:attrName>
                                        </p:attrNameLst>
                                      </p:cBhvr>
                                      <p:to>
                                        <p:strVal val="visible"/>
                                      </p:to>
                                    </p:set>
                                    <p:animEffect transition="in" filter="box(out)">
                                      <p:cBhvr>
                                        <p:cTn id="7" dur="1000"/>
                                        <p:tgtEl>
                                          <p:spTgt spid="93"/>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92"/>
                                        </p:tgtEl>
                                        <p:attrNameLst>
                                          <p:attrName>style.visibility</p:attrName>
                                        </p:attrNameLst>
                                      </p:cBhvr>
                                      <p:to>
                                        <p:strVal val="visible"/>
                                      </p:to>
                                    </p:set>
                                    <p:animEffect transition="in" filter="box(out)">
                                      <p:cBhvr>
                                        <p:cTn id="11" dur="1000"/>
                                        <p:tgtEl>
                                          <p:spTgt spid="92"/>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91"/>
                                        </p:tgtEl>
                                        <p:attrNameLst>
                                          <p:attrName>style.visibility</p:attrName>
                                        </p:attrNameLst>
                                      </p:cBhvr>
                                      <p:to>
                                        <p:strVal val="visible"/>
                                      </p:to>
                                    </p:set>
                                    <p:animEffect transition="in" filter="box(out)">
                                      <p:cBhvr>
                                        <p:cTn id="15" dur="1000"/>
                                        <p:tgtEl>
                                          <p:spTgt spid="91"/>
                                        </p:tgtEl>
                                      </p:cBhvr>
                                    </p:animEffect>
                                  </p:childTnLst>
                                </p:cTn>
                              </p:par>
                            </p:childTnLst>
                          </p:cTn>
                        </p:par>
                        <p:par>
                          <p:cTn id="16" fill="hold" nodeType="afterGroup">
                            <p:stCondLst>
                              <p:cond delay="3000"/>
                            </p:stCondLst>
                            <p:childTnLst>
                              <p:par>
                                <p:cTn id="17" presetID="2" presetClass="entr" presetSubtype="2" fill="hold" grpId="0" nodeType="afterEffect">
                                  <p:stCondLst>
                                    <p:cond delay="0"/>
                                  </p:stCondLst>
                                  <p:iterate>
                                    <p:tmAbs val="0"/>
                                  </p:iterate>
                                  <p:childTnLst>
                                    <p:set>
                                      <p:cBhvr>
                                        <p:cTn id="18" fill="hold"/>
                                        <p:tgtEl>
                                          <p:spTgt spid="94"/>
                                        </p:tgtEl>
                                        <p:attrNameLst>
                                          <p:attrName>style.visibility</p:attrName>
                                        </p:attrNameLst>
                                      </p:cBhvr>
                                      <p:to>
                                        <p:strVal val="visible"/>
                                      </p:to>
                                    </p:set>
                                    <p:anim calcmode="lin" valueType="num">
                                      <p:cBhvr>
                                        <p:cTn id="19" dur="1000" fill="hold"/>
                                        <p:tgtEl>
                                          <p:spTgt spid="94"/>
                                        </p:tgtEl>
                                        <p:attrNameLst>
                                          <p:attrName>ppt_x</p:attrName>
                                        </p:attrNameLst>
                                      </p:cBhvr>
                                      <p:tavLst>
                                        <p:tav tm="0">
                                          <p:val>
                                            <p:strVal val="1+#ppt_w/2"/>
                                          </p:val>
                                        </p:tav>
                                        <p:tav tm="100000">
                                          <p:val>
                                            <p:strVal val="#ppt_x"/>
                                          </p:val>
                                        </p:tav>
                                      </p:tavLst>
                                    </p:anim>
                                    <p:anim calcmode="lin" valueType="num">
                                      <p:cBhvr>
                                        <p:cTn id="20" dur="10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advAuto="0"/>
      <p:bldP spid="92" grpId="0" animBg="1" advAuto="0"/>
      <p:bldP spid="93" grpId="0" animBg="1" advAuto="0"/>
      <p:bldP spid="9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All of Us Headshot3.png"/>
          <p:cNvPicPr>
            <a:picLocks noChangeAspect="1" noChangeArrowheads="1"/>
          </p:cNvPicPr>
          <p:nvPr/>
        </p:nvPicPr>
        <p:blipFill>
          <a:blip r:embed="rId2">
            <a:extLst>
              <a:ext uri="{28A0092B-C50C-407E-A947-70E740481C1C}">
                <a14:useLocalDpi xmlns:a14="http://schemas.microsoft.com/office/drawing/2010/main" val="0"/>
              </a:ext>
            </a:extLst>
          </a:blip>
          <a:srcRect t="4359" b="4359"/>
          <a:stretch>
            <a:fillRect/>
          </a:stretch>
        </p:blipFill>
        <p:spPr bwMode="auto">
          <a:xfrm>
            <a:off x="4754563" y="5445125"/>
            <a:ext cx="6421437"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7" name="All of Us Headshot1.png"/>
          <p:cNvPicPr>
            <a:picLocks noChangeAspect="1" noChangeArrowheads="1"/>
          </p:cNvPicPr>
          <p:nvPr/>
        </p:nvPicPr>
        <p:blipFill>
          <a:blip r:embed="rId3">
            <a:extLst>
              <a:ext uri="{28A0092B-C50C-407E-A947-70E740481C1C}">
                <a14:useLocalDpi xmlns:a14="http://schemas.microsoft.com/office/drawing/2010/main" val="0"/>
              </a:ext>
            </a:extLst>
          </a:blip>
          <a:srcRect l="674" r="674"/>
          <a:stretch>
            <a:fillRect/>
          </a:stretch>
        </p:blipFill>
        <p:spPr bwMode="auto">
          <a:xfrm rot="-1391917">
            <a:off x="25400" y="2635250"/>
            <a:ext cx="63007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8" name="All of Us Headshot2.png"/>
          <p:cNvPicPr>
            <a:picLocks noChangeAspect="1" noChangeArrowheads="1"/>
          </p:cNvPicPr>
          <p:nvPr/>
        </p:nvPicPr>
        <p:blipFill>
          <a:blip r:embed="rId4">
            <a:extLst>
              <a:ext uri="{28A0092B-C50C-407E-A947-70E740481C1C}">
                <a14:useLocalDpi xmlns:a14="http://schemas.microsoft.com/office/drawing/2010/main" val="0"/>
              </a:ext>
            </a:extLst>
          </a:blip>
          <a:srcRect l="198" r="198"/>
          <a:stretch>
            <a:fillRect/>
          </a:stretch>
        </p:blipFill>
        <p:spPr bwMode="auto">
          <a:xfrm rot="423805">
            <a:off x="6032500" y="146050"/>
            <a:ext cx="6557963"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97"/>
                                        </p:tgtEl>
                                        <p:attrNameLst>
                                          <p:attrName>style.visibility</p:attrName>
                                        </p:attrNameLst>
                                      </p:cBhvr>
                                      <p:to>
                                        <p:strVal val="visible"/>
                                      </p:to>
                                    </p:set>
                                    <p:animEffect transition="in" filter="wipe(left)">
                                      <p:cBhvr>
                                        <p:cTn id="7" dur="2000"/>
                                        <p:tgtEl>
                                          <p:spTgt spid="97"/>
                                        </p:tgtEl>
                                      </p:cBhvr>
                                    </p:animEffect>
                                  </p:childTnLst>
                                </p:cTn>
                              </p:par>
                            </p:childTnLst>
                          </p:cTn>
                        </p:par>
                        <p:par>
                          <p:cTn id="8" fill="hold" nodeType="afterGroup">
                            <p:stCondLst>
                              <p:cond delay="2000"/>
                            </p:stCondLst>
                            <p:childTnLst>
                              <p:par>
                                <p:cTn id="9" presetID="22" presetClass="entr" presetSubtype="2" fill="hold" grpId="0" nodeType="afterEffect">
                                  <p:stCondLst>
                                    <p:cond delay="0"/>
                                  </p:stCondLst>
                                  <p:iterate>
                                    <p:tmAbs val="0"/>
                                  </p:iterate>
                                  <p:childTnLst>
                                    <p:set>
                                      <p:cBhvr>
                                        <p:cTn id="10" fill="hold"/>
                                        <p:tgtEl>
                                          <p:spTgt spid="98"/>
                                        </p:tgtEl>
                                        <p:attrNameLst>
                                          <p:attrName>style.visibility</p:attrName>
                                        </p:attrNameLst>
                                      </p:cBhvr>
                                      <p:to>
                                        <p:strVal val="visible"/>
                                      </p:to>
                                    </p:set>
                                    <p:animEffect transition="in" filter="wipe(right)">
                                      <p:cBhvr>
                                        <p:cTn id="11" dur="2000"/>
                                        <p:tgtEl>
                                          <p:spTgt spid="98"/>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iterate>
                                    <p:tmAbs val="0"/>
                                  </p:iterate>
                                  <p:childTnLst>
                                    <p:set>
                                      <p:cBhvr>
                                        <p:cTn id="14" fill="hold"/>
                                        <p:tgtEl>
                                          <p:spTgt spid="96"/>
                                        </p:tgtEl>
                                        <p:attrNameLst>
                                          <p:attrName>style.visibility</p:attrName>
                                        </p:attrNameLst>
                                      </p:cBhvr>
                                      <p:to>
                                        <p:strVal val="visible"/>
                                      </p:to>
                                    </p:set>
                                    <p:animEffect transition="in" filter="wipe(left)">
                                      <p:cBhvr>
                                        <p:cTn id="15"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advAuto="0"/>
      <p:bldP spid="97" grpId="0" animBg="1" advAuto="0"/>
      <p:bldP spid="98"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CTP Group-enhanced.jpeg"/>
          <p:cNvPicPr>
            <a:picLocks noChangeAspect="1" noChangeArrowheads="1"/>
          </p:cNvPicPr>
          <p:nvPr/>
        </p:nvPicPr>
        <p:blipFill>
          <a:blip r:embed="rId2">
            <a:extLst>
              <a:ext uri="{28A0092B-C50C-407E-A947-70E740481C1C}">
                <a14:useLocalDpi xmlns:a14="http://schemas.microsoft.com/office/drawing/2010/main" val="0"/>
              </a:ext>
            </a:extLst>
          </a:blip>
          <a:srcRect l="778" t="778" r="10483" b="1048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 103"/>
          <p:cNvGrpSpPr>
            <a:grpSpLocks/>
          </p:cNvGrpSpPr>
          <p:nvPr/>
        </p:nvGrpSpPr>
        <p:grpSpPr bwMode="auto">
          <a:xfrm>
            <a:off x="2082800" y="2019300"/>
            <a:ext cx="2311400" cy="698500"/>
            <a:chOff x="-19049" y="-19050"/>
            <a:chExt cx="2311840" cy="698500"/>
          </a:xfrm>
        </p:grpSpPr>
        <p:sp>
          <p:nvSpPr>
            <p:cNvPr id="16388" name="Shape 102"/>
            <p:cNvSpPr>
              <a:spLocks noChangeArrowheads="1"/>
            </p:cNvSpPr>
            <p:nvPr/>
          </p:nvSpPr>
          <p:spPr bwMode="auto">
            <a:xfrm>
              <a:off x="0" y="0"/>
              <a:ext cx="2273741" cy="660400"/>
            </a:xfrm>
            <a:prstGeom prst="rect">
              <a:avLst/>
            </a:prstGeom>
            <a:solidFill>
              <a:srgbClr val="021FA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eaLnBrk="1" hangingPunct="1"/>
              <a:r>
                <a:rPr lang="en-US" altLang="en-US">
                  <a:latin typeface="Avenir Light"/>
                </a:rPr>
                <a:t>Go Tigers!</a:t>
              </a:r>
            </a:p>
          </p:txBody>
        </p:sp>
        <p:pic>
          <p:nvPicPr>
            <p:cNvPr id="16389" name="Picture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9050"/>
              <a:ext cx="231184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00"/>
                                  </p:stCondLst>
                                  <p:iterate>
                                    <p:tmAbs val="0"/>
                                  </p:iterate>
                                  <p:childTnLst>
                                    <p:set>
                                      <p:cBhvr>
                                        <p:cTn id="6" fill="hold"/>
                                        <p:tgtEl>
                                          <p:spTgt spid="2"/>
                                        </p:tgtEl>
                                        <p:attrNameLst>
                                          <p:attrName>style.visibility</p:attrName>
                                        </p:attrNameLst>
                                      </p:cBhvr>
                                      <p:to>
                                        <p:strVal val="visible"/>
                                      </p:to>
                                    </p:set>
                                    <p:animEffect transition="in" filter="wipe(left)">
                                      <p:cBhvr>
                                        <p:cTn id="7" dur="3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hoto 5.jpeg"/>
          <p:cNvPicPr>
            <a:picLocks noChangeAspect="1" noChangeArrowheads="1"/>
          </p:cNvPicPr>
          <p:nvPr/>
        </p:nvPicPr>
        <p:blipFill>
          <a:blip r:embed="rId2">
            <a:extLst>
              <a:ext uri="{28A0092B-C50C-407E-A947-70E740481C1C}">
                <a14:useLocalDpi xmlns:a14="http://schemas.microsoft.com/office/drawing/2010/main" val="0"/>
              </a:ext>
            </a:extLst>
          </a:blip>
          <a:srcRect l="19675" r="22096" b="35661"/>
          <a:stretch>
            <a:fillRect/>
          </a:stretch>
        </p:blipFill>
        <p:spPr bwMode="auto">
          <a:xfrm>
            <a:off x="1309688" y="1268413"/>
            <a:ext cx="10385425" cy="860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3" name="Shape 43"/>
          <p:cNvSpPr>
            <a:spLocks noGrp="1"/>
          </p:cNvSpPr>
          <p:nvPr>
            <p:ph type="title" idx="4294967295"/>
          </p:nvPr>
        </p:nvSpPr>
        <p:spPr>
          <a:xfrm>
            <a:off x="0" y="101600"/>
            <a:ext cx="11684000" cy="1450975"/>
          </a:xfrm>
          <a:solidFill>
            <a:srgbClr val="021FAF"/>
          </a:solidFill>
        </p:spPr>
        <p:txBody>
          <a:bodyPr>
            <a:normAutofit/>
          </a:bodyPr>
          <a:lstStyle/>
          <a:p>
            <a:pPr defTabSz="368045" eaLnBrk="1" fontAlgn="auto" hangingPunct="1">
              <a:spcBef>
                <a:spcPts val="0"/>
              </a:spcBef>
              <a:spcAft>
                <a:spcPts val="0"/>
              </a:spcAft>
              <a:defRPr sz="1800" cap="none" spc="0">
                <a:solidFill>
                  <a:srgbClr val="000000"/>
                </a:solidFill>
              </a:defRPr>
            </a:pPr>
            <a:r>
              <a:rPr sz="3906" cap="none" spc="624" dirty="0">
                <a:solidFill>
                  <a:srgbClr val="000000"/>
                </a:solidFill>
              </a:rPr>
              <a:t>College Campus </a:t>
            </a:r>
            <a:br>
              <a:rPr sz="3906" cap="none" spc="624" dirty="0">
                <a:solidFill>
                  <a:srgbClr val="000000"/>
                </a:solidFill>
              </a:rPr>
            </a:br>
            <a:r>
              <a:rPr sz="3906" cap="none" spc="624" dirty="0">
                <a:solidFill>
                  <a:srgbClr val="000000"/>
                </a:solidFill>
              </a:rPr>
              <a:t>     Transition program/</a:t>
            </a:r>
            <a:r>
              <a:rPr sz="3906" cap="none" spc="624" dirty="0" err="1">
                <a:solidFill>
                  <a:srgbClr val="000000"/>
                </a:solidFill>
              </a:rPr>
              <a:t>TigerLIFE</a:t>
            </a:r>
            <a:endParaRPr sz="3906" cap="none" spc="624" dirty="0">
              <a:solidFill>
                <a:srgbClr val="000000"/>
              </a:solidFill>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p:tmAbs val="0"/>
                                  </p:iterate>
                                  <p:childTnLst>
                                    <p:set>
                                      <p:cBhvr>
                                        <p:cTn id="6" fill="hold"/>
                                        <p:tgtEl>
                                          <p:spTgt spid="43"/>
                                        </p:tgtEl>
                                        <p:attrNameLst>
                                          <p:attrName>style.visibility</p:attrName>
                                        </p:attrNameLst>
                                      </p:cBhvr>
                                      <p:to>
                                        <p:strVal val="visible"/>
                                      </p:to>
                                    </p:set>
                                    <p:animEffect transition="in" filter="wipe(up)">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939454666"/>
              </p:ext>
            </p:extLst>
          </p:nvPr>
        </p:nvGraphicFramePr>
        <p:xfrm>
          <a:off x="0" y="0"/>
          <a:ext cx="13004800" cy="10049475"/>
        </p:xfrm>
        <a:graphic>
          <a:graphicData uri="http://schemas.openxmlformats.org/presentationml/2006/ole">
            <mc:AlternateContent xmlns:mc="http://schemas.openxmlformats.org/markup-compatibility/2006">
              <mc:Choice xmlns:v="urn:schemas-microsoft-com:vml" Requires="v">
                <p:oleObj spid="_x0000_s1029" name="Acrobat Document" r:id="rId3" imgW="6035040" imgH="4663440" progId="Acrobat.Document.11">
                  <p:embed/>
                </p:oleObj>
              </mc:Choice>
              <mc:Fallback>
                <p:oleObj name="Acrobat Document" r:id="rId3" imgW="6035040" imgH="4663440" progId="Acrobat.Document.11">
                  <p:embed/>
                  <p:pic>
                    <p:nvPicPr>
                      <p:cNvPr id="0" name=""/>
                      <p:cNvPicPr/>
                      <p:nvPr/>
                    </p:nvPicPr>
                    <p:blipFill>
                      <a:blip r:embed="rId4"/>
                      <a:stretch>
                        <a:fillRect/>
                      </a:stretch>
                    </p:blipFill>
                    <p:spPr>
                      <a:xfrm>
                        <a:off x="0" y="0"/>
                        <a:ext cx="13004800" cy="10049475"/>
                      </a:xfrm>
                      <a:prstGeom prst="rect">
                        <a:avLst/>
                      </a:prstGeom>
                    </p:spPr>
                  </p:pic>
                </p:oleObj>
              </mc:Fallback>
            </mc:AlternateContent>
          </a:graphicData>
        </a:graphic>
      </p:graphicFrame>
    </p:spTree>
    <p:extLst>
      <p:ext uri="{BB962C8B-B14F-4D97-AF65-F5344CB8AC3E}">
        <p14:creationId xmlns:p14="http://schemas.microsoft.com/office/powerpoint/2010/main" val="275059644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ChangeArrowheads="1"/>
          </p:cNvSpPr>
          <p:nvPr/>
        </p:nvSpPr>
        <p:spPr bwMode="auto">
          <a:xfrm>
            <a:off x="1921920" y="1056402"/>
            <a:ext cx="9284786" cy="188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defTabSz="914400" eaLnBrk="1" hangingPunct="1"/>
            <a:r>
              <a:rPr lang="en-US" altLang="en-US" sz="4400" dirty="0">
                <a:latin typeface="Avenir Black"/>
                <a:ea typeface="Avenir Black"/>
                <a:cs typeface="Avenir Black"/>
                <a:sym typeface="Avenir Black"/>
              </a:rPr>
              <a:t/>
            </a:r>
            <a:br>
              <a:rPr lang="en-US" altLang="en-US" sz="4400" dirty="0">
                <a:latin typeface="Avenir Black"/>
                <a:ea typeface="Avenir Black"/>
                <a:cs typeface="Avenir Black"/>
                <a:sym typeface="Avenir Black"/>
              </a:rPr>
            </a:br>
            <a:r>
              <a:rPr lang="en-US" altLang="en-US" sz="3600" dirty="0">
                <a:solidFill>
                  <a:schemeClr val="accent1">
                    <a:lumMod val="75000"/>
                  </a:schemeClr>
                </a:solidFill>
                <a:latin typeface="Avenir Black"/>
                <a:ea typeface="Avenir Black"/>
                <a:cs typeface="Avenir Black"/>
                <a:sym typeface="Avenir Black"/>
              </a:rPr>
              <a:t>Career Development &amp; Transitions Programs</a:t>
            </a:r>
            <a:r>
              <a:rPr lang="en-US" altLang="en-US" sz="3600" dirty="0">
                <a:latin typeface="Avenir Black"/>
                <a:ea typeface="Avenir Black"/>
                <a:cs typeface="Avenir Black"/>
                <a:sym typeface="Avenir Black"/>
              </a:rPr>
              <a:t/>
            </a:r>
            <a:br>
              <a:rPr lang="en-US" altLang="en-US" sz="3600" dirty="0">
                <a:latin typeface="Avenir Black"/>
                <a:ea typeface="Avenir Black"/>
                <a:cs typeface="Avenir Black"/>
                <a:sym typeface="Avenir Black"/>
              </a:rPr>
            </a:br>
            <a:endParaRPr lang="en-US" altLang="en-US" sz="3600" dirty="0">
              <a:latin typeface="Avenir Black"/>
              <a:ea typeface="Avenir Black"/>
              <a:cs typeface="Avenir Black"/>
              <a:sym typeface="Avenir Black"/>
            </a:endParaRPr>
          </a:p>
        </p:txBody>
      </p:sp>
      <p:sp>
        <p:nvSpPr>
          <p:cNvPr id="49" name="Shape 49"/>
          <p:cNvSpPr>
            <a:spLocks noChangeArrowheads="1"/>
          </p:cNvSpPr>
          <p:nvPr/>
        </p:nvSpPr>
        <p:spPr bwMode="auto">
          <a:xfrm>
            <a:off x="592138" y="3963283"/>
            <a:ext cx="5632450" cy="290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marL="298450" indent="-298450" eaLnBrk="0" hangingPunct="0">
              <a:defRPr sz="3000">
                <a:solidFill>
                  <a:srgbClr val="FFFFFF"/>
                </a:solidFill>
                <a:latin typeface="Arial" pitchFamily="34" charset="0"/>
                <a:ea typeface="Avenir Light"/>
                <a:cs typeface="Avenir Light"/>
                <a:sym typeface="Avenir Light"/>
              </a:defRPr>
            </a:lvl1pPr>
            <a:lvl2pPr marL="701675" indent="-244475"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defTabSz="914400" eaLnBrk="1" hangingPunct="1">
              <a:spcBef>
                <a:spcPts val="700"/>
              </a:spcBef>
              <a:buSzPct val="100000"/>
              <a:buFont typeface="Times New Roman" pitchFamily="18" charset="0"/>
              <a:buChar char="•"/>
            </a:pPr>
            <a:r>
              <a:rPr lang="en-US" altLang="en-US" sz="2800" dirty="0">
                <a:solidFill>
                  <a:schemeClr val="accent1">
                    <a:lumMod val="75000"/>
                  </a:schemeClr>
                </a:solidFill>
                <a:latin typeface="Avenir Book"/>
                <a:ea typeface="Avenir Book"/>
                <a:cs typeface="Avenir Book"/>
                <a:sym typeface="Avenir Book"/>
              </a:rPr>
              <a:t>CCTP-Hybrid Exclusive Model</a:t>
            </a:r>
          </a:p>
          <a:p>
            <a:pPr lvl="1" defTabSz="914400" eaLnBrk="1" hangingPunct="1">
              <a:spcBef>
                <a:spcPts val="600"/>
              </a:spcBef>
              <a:buSzPct val="100000"/>
              <a:buFont typeface="Times New Roman" pitchFamily="18" charset="0"/>
              <a:buChar char="–"/>
            </a:pPr>
            <a:r>
              <a:rPr lang="en-US" altLang="en-US" sz="2400" dirty="0">
                <a:solidFill>
                  <a:schemeClr val="accent1">
                    <a:lumMod val="75000"/>
                  </a:schemeClr>
                </a:solidFill>
                <a:latin typeface="Avenir Book"/>
                <a:ea typeface="Avenir Book"/>
                <a:cs typeface="Avenir Book"/>
                <a:sym typeface="Avenir Book"/>
              </a:rPr>
              <a:t>Partnership with Local School District, and Regional Vocational Rehabilitation Agency.</a:t>
            </a:r>
          </a:p>
          <a:p>
            <a:pPr lvl="1" defTabSz="914400" eaLnBrk="1" hangingPunct="1">
              <a:spcBef>
                <a:spcPts val="600"/>
              </a:spcBef>
              <a:buSzPct val="100000"/>
              <a:buFont typeface="Times New Roman" pitchFamily="18" charset="0"/>
              <a:buChar char="–"/>
            </a:pPr>
            <a:r>
              <a:rPr lang="en-US" altLang="en-US" sz="2400" dirty="0">
                <a:solidFill>
                  <a:schemeClr val="accent1">
                    <a:lumMod val="75000"/>
                  </a:schemeClr>
                </a:solidFill>
                <a:latin typeface="Avenir Book"/>
                <a:ea typeface="Avenir Book"/>
                <a:cs typeface="Avenir Book"/>
                <a:sym typeface="Avenir Book"/>
              </a:rPr>
              <a:t>Nine student cohort ~ each student recommended by SCS Teacher &amp; DRS counselor.</a:t>
            </a:r>
          </a:p>
        </p:txBody>
      </p:sp>
      <p:sp>
        <p:nvSpPr>
          <p:cNvPr id="50" name="Shape 50"/>
          <p:cNvSpPr>
            <a:spLocks noChangeArrowheads="1"/>
          </p:cNvSpPr>
          <p:nvPr/>
        </p:nvSpPr>
        <p:spPr bwMode="auto">
          <a:xfrm>
            <a:off x="6670675" y="3747840"/>
            <a:ext cx="5741988" cy="33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marL="298450" indent="-298450" eaLnBrk="0" hangingPunct="0">
              <a:defRPr sz="3000">
                <a:solidFill>
                  <a:srgbClr val="FFFFFF"/>
                </a:solidFill>
                <a:latin typeface="Arial" pitchFamily="34" charset="0"/>
                <a:ea typeface="Avenir Light"/>
                <a:cs typeface="Avenir Light"/>
                <a:sym typeface="Avenir Light"/>
              </a:defRPr>
            </a:lvl1pPr>
            <a:lvl2pPr marL="701675" indent="-244475"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defTabSz="914400" eaLnBrk="1" hangingPunct="1">
              <a:spcBef>
                <a:spcPts val="700"/>
              </a:spcBef>
              <a:buSzPct val="100000"/>
              <a:buFont typeface="Times New Roman" pitchFamily="18" charset="0"/>
              <a:buChar char="•"/>
            </a:pPr>
            <a:r>
              <a:rPr lang="en-US" altLang="en-US" sz="2800" dirty="0">
                <a:solidFill>
                  <a:schemeClr val="accent1">
                    <a:lumMod val="75000"/>
                  </a:schemeClr>
                </a:solidFill>
                <a:latin typeface="Avenir Book"/>
                <a:ea typeface="Avenir Book"/>
                <a:cs typeface="Avenir Book"/>
                <a:sym typeface="Avenir Book"/>
              </a:rPr>
              <a:t>TigerLIFE-Integrated Inclusive Model</a:t>
            </a:r>
          </a:p>
          <a:p>
            <a:pPr lvl="1" defTabSz="914400" eaLnBrk="1" hangingPunct="1">
              <a:spcBef>
                <a:spcPts val="600"/>
              </a:spcBef>
              <a:buSzPct val="100000"/>
              <a:buFont typeface="Times New Roman" pitchFamily="18" charset="0"/>
              <a:buChar char="–"/>
            </a:pPr>
            <a:r>
              <a:rPr lang="en-US" altLang="en-US" sz="2400" dirty="0">
                <a:solidFill>
                  <a:schemeClr val="accent1">
                    <a:lumMod val="75000"/>
                  </a:schemeClr>
                </a:solidFill>
                <a:latin typeface="Avenir Book"/>
                <a:ea typeface="Avenir Book"/>
                <a:cs typeface="Avenir Book"/>
                <a:sym typeface="Avenir Book"/>
              </a:rPr>
              <a:t>PSE modeled after Think College recommendations.</a:t>
            </a:r>
          </a:p>
          <a:p>
            <a:pPr lvl="1" defTabSz="914400" eaLnBrk="1" hangingPunct="1">
              <a:spcBef>
                <a:spcPts val="600"/>
              </a:spcBef>
              <a:buSzPct val="100000"/>
              <a:buFont typeface="Times New Roman" pitchFamily="18" charset="0"/>
              <a:buChar char="–"/>
            </a:pPr>
            <a:r>
              <a:rPr lang="en-US" altLang="en-US" sz="2400" dirty="0">
                <a:solidFill>
                  <a:schemeClr val="accent1">
                    <a:lumMod val="75000"/>
                  </a:schemeClr>
                </a:solidFill>
                <a:latin typeface="Avenir Book"/>
                <a:ea typeface="Avenir Book"/>
                <a:cs typeface="Avenir Book"/>
                <a:sym typeface="Avenir Book"/>
              </a:rPr>
              <a:t>Inaugural student cohort of eight ~ each student completed secondary education under an Individual Education Plan </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iterate>
                                    <p:tmAbs val="0"/>
                                  </p:iterate>
                                  <p:childTnLst>
                                    <p:set>
                                      <p:cBhvr>
                                        <p:cTn id="10" fill="hold"/>
                                        <p:tgtEl>
                                          <p:spTgt spid="49"/>
                                        </p:tgtEl>
                                        <p:attrNameLst>
                                          <p:attrName>style.visibility</p:attrName>
                                        </p:attrNameLst>
                                      </p:cBhvr>
                                      <p:to>
                                        <p:strVal val="visible"/>
                                      </p:to>
                                    </p:set>
                                    <p:animEffect transition="in" filter="fade">
                                      <p:cBhvr>
                                        <p:cTn id="11" dur="1500"/>
                                        <p:tgtEl>
                                          <p:spTgt spid="49"/>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iterate>
                                    <p:tmAbs val="0"/>
                                  </p:iterate>
                                  <p:childTnLst>
                                    <p:set>
                                      <p:cBhvr>
                                        <p:cTn id="14" fill="hold"/>
                                        <p:tgtEl>
                                          <p:spTgt spid="50"/>
                                        </p:tgtEl>
                                        <p:attrNameLst>
                                          <p:attrName>style.visibility</p:attrName>
                                        </p:attrNameLst>
                                      </p:cBhvr>
                                      <p:to>
                                        <p:strVal val="visible"/>
                                      </p:to>
                                    </p:set>
                                    <p:animEffect transition="in" filter="fade">
                                      <p:cBhvr>
                                        <p:cTn id="15"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dvAuto="0"/>
      <p:bldP spid="49" grpId="0" advAuto="0"/>
      <p:bldP spid="50"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hoto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68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3" name="photo 4.jpg"/>
          <p:cNvPicPr>
            <a:picLocks noChangeAspect="1" noChangeArrowheads="1"/>
          </p:cNvPicPr>
          <p:nvPr/>
        </p:nvPicPr>
        <p:blipFill>
          <a:blip r:embed="rId3">
            <a:extLst>
              <a:ext uri="{28A0092B-C50C-407E-A947-70E740481C1C}">
                <a14:useLocalDpi xmlns:a14="http://schemas.microsoft.com/office/drawing/2010/main" val="0"/>
              </a:ext>
            </a:extLst>
          </a:blip>
          <a:srcRect l="9082" t="10277" r="27625" b="26430"/>
          <a:stretch>
            <a:fillRect/>
          </a:stretch>
        </p:blipFill>
        <p:spPr bwMode="auto">
          <a:xfrm>
            <a:off x="0" y="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 name="photo 3-1.jpeg"/>
          <p:cNvPicPr>
            <a:picLocks noChangeAspect="1" noChangeArrowheads="1"/>
          </p:cNvPicPr>
          <p:nvPr/>
        </p:nvPicPr>
        <p:blipFill>
          <a:blip r:embed="rId4">
            <a:extLst>
              <a:ext uri="{28A0092B-C50C-407E-A947-70E740481C1C}">
                <a14:useLocalDpi xmlns:a14="http://schemas.microsoft.com/office/drawing/2010/main" val="0"/>
              </a:ext>
            </a:extLst>
          </a:blip>
          <a:srcRect l="47752" r="2246" b="2213"/>
          <a:stretch>
            <a:fillRect/>
          </a:stretch>
        </p:blipFill>
        <p:spPr bwMode="auto">
          <a:xfrm>
            <a:off x="6502400" y="0"/>
            <a:ext cx="6502400" cy="95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53"/>
                                        </p:tgtEl>
                                        <p:attrNameLst>
                                          <p:attrName>style.visibility</p:attrName>
                                        </p:attrNameLst>
                                      </p:cBhvr>
                                      <p:to>
                                        <p:strVal val="visible"/>
                                      </p:to>
                                    </p:set>
                                    <p:animEffect transition="in" filter="box(out)">
                                      <p:cBhvr>
                                        <p:cTn id="7" dur="1000"/>
                                        <p:tgtEl>
                                          <p:spTgt spid="53"/>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52"/>
                                        </p:tgtEl>
                                        <p:attrNameLst>
                                          <p:attrName>style.visibility</p:attrName>
                                        </p:attrNameLst>
                                      </p:cBhvr>
                                      <p:to>
                                        <p:strVal val="visible"/>
                                      </p:to>
                                    </p:set>
                                    <p:animEffect transition="in" filter="box(out)">
                                      <p:cBhvr>
                                        <p:cTn id="11" dur="1000"/>
                                        <p:tgtEl>
                                          <p:spTgt spid="52"/>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54"/>
                                        </p:tgtEl>
                                        <p:attrNameLst>
                                          <p:attrName>style.visibility</p:attrName>
                                        </p:attrNameLst>
                                      </p:cBhvr>
                                      <p:to>
                                        <p:strVal val="visible"/>
                                      </p:to>
                                    </p:set>
                                    <p:animEffect transition="in" filter="box(out)">
                                      <p:cBhvr>
                                        <p:cTn id="1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advAuto="0"/>
      <p:bldP spid="53" grpId="0" animBg="1" advAuto="0"/>
      <p:bldP spid="54"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G_02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250"/>
            <a:ext cx="6502400" cy="866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 name="CCTP6.jpg"/>
          <p:cNvPicPr>
            <a:picLocks noChangeAspect="1" noChangeArrowheads="1"/>
          </p:cNvPicPr>
          <p:nvPr/>
        </p:nvPicPr>
        <p:blipFill>
          <a:blip r:embed="rId3">
            <a:extLst>
              <a:ext uri="{28A0092B-C50C-407E-A947-70E740481C1C}">
                <a14:useLocalDpi xmlns:a14="http://schemas.microsoft.com/office/drawing/2010/main" val="0"/>
              </a:ext>
            </a:extLst>
          </a:blip>
          <a:srcRect t="14404" b="29346"/>
          <a:stretch>
            <a:fillRect/>
          </a:stretch>
        </p:blipFill>
        <p:spPr bwMode="auto">
          <a:xfrm>
            <a:off x="0" y="-106363"/>
            <a:ext cx="6502400"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8" name="photo 5.jpg"/>
          <p:cNvPicPr>
            <a:picLocks noChangeAspect="1" noChangeArrowheads="1"/>
          </p:cNvPicPr>
          <p:nvPr/>
        </p:nvPicPr>
        <p:blipFill>
          <a:blip r:embed="rId4">
            <a:extLst>
              <a:ext uri="{28A0092B-C50C-407E-A947-70E740481C1C}">
                <a14:useLocalDpi xmlns:a14="http://schemas.microsoft.com/office/drawing/2010/main" val="0"/>
              </a:ext>
            </a:extLst>
          </a:blip>
          <a:srcRect l="15662" t="1009" r="15662" b="21732"/>
          <a:stretch>
            <a:fillRect/>
          </a:stretch>
        </p:blipFill>
        <p:spPr bwMode="auto">
          <a:xfrm>
            <a:off x="6502400" y="0"/>
            <a:ext cx="6502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57"/>
                                        </p:tgtEl>
                                        <p:attrNameLst>
                                          <p:attrName>style.visibility</p:attrName>
                                        </p:attrNameLst>
                                      </p:cBhvr>
                                      <p:to>
                                        <p:strVal val="visible"/>
                                      </p:to>
                                    </p:set>
                                    <p:animEffect transition="in" filter="box(out)">
                                      <p:cBhvr>
                                        <p:cTn id="7" dur="1000"/>
                                        <p:tgtEl>
                                          <p:spTgt spid="57"/>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56"/>
                                        </p:tgtEl>
                                        <p:attrNameLst>
                                          <p:attrName>style.visibility</p:attrName>
                                        </p:attrNameLst>
                                      </p:cBhvr>
                                      <p:to>
                                        <p:strVal val="visible"/>
                                      </p:to>
                                    </p:set>
                                    <p:animEffect transition="in" filter="box(out)">
                                      <p:cBhvr>
                                        <p:cTn id="11" dur="1000"/>
                                        <p:tgtEl>
                                          <p:spTgt spid="56"/>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58"/>
                                        </p:tgtEl>
                                        <p:attrNameLst>
                                          <p:attrName>style.visibility</p:attrName>
                                        </p:attrNameLst>
                                      </p:cBhvr>
                                      <p:to>
                                        <p:strVal val="visible"/>
                                      </p:to>
                                    </p:set>
                                    <p:animEffect transition="in" filter="box(out)">
                                      <p:cBhvr>
                                        <p:cTn id="1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dvAuto="0"/>
      <p:bldP spid="57" grpId="0" animBg="1" advAuto="0"/>
      <p:bldP spid="5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5503863"/>
            <a:ext cx="567055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4" name="IMG_0013.jpg"/>
          <p:cNvPicPr>
            <a:picLocks noChangeAspect="1" noChangeArrowheads="1"/>
          </p:cNvPicPr>
          <p:nvPr/>
        </p:nvPicPr>
        <p:blipFill>
          <a:blip r:embed="rId3">
            <a:extLst>
              <a:ext uri="{28A0092B-C50C-407E-A947-70E740481C1C}">
                <a14:useLocalDpi xmlns:a14="http://schemas.microsoft.com/office/drawing/2010/main" val="0"/>
              </a:ext>
            </a:extLst>
          </a:blip>
          <a:srcRect t="420" b="12398"/>
          <a:stretch>
            <a:fillRect/>
          </a:stretch>
        </p:blipFill>
        <p:spPr bwMode="auto">
          <a:xfrm>
            <a:off x="139700" y="5503863"/>
            <a:ext cx="65024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5" name="IMG_0119.jpg"/>
          <p:cNvPicPr>
            <a:picLocks noChangeAspect="1" noChangeArrowheads="1"/>
          </p:cNvPicPr>
          <p:nvPr/>
        </p:nvPicPr>
        <p:blipFill>
          <a:blip r:embed="rId4">
            <a:extLst>
              <a:ext uri="{28A0092B-C50C-407E-A947-70E740481C1C}">
                <a14:useLocalDpi xmlns:a14="http://schemas.microsoft.com/office/drawing/2010/main" val="0"/>
              </a:ext>
            </a:extLst>
          </a:blip>
          <a:srcRect l="24608" r="24608"/>
          <a:stretch>
            <a:fillRect/>
          </a:stretch>
        </p:blipFill>
        <p:spPr bwMode="auto">
          <a:xfrm rot="16337">
            <a:off x="252413" y="206375"/>
            <a:ext cx="3455987"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6" name="2013-08-26 12.36.48.jpg"/>
          <p:cNvPicPr>
            <a:picLocks noChangeAspect="1" noChangeArrowheads="1"/>
          </p:cNvPicPr>
          <p:nvPr/>
        </p:nvPicPr>
        <p:blipFill>
          <a:blip r:embed="rId5">
            <a:extLst>
              <a:ext uri="{28A0092B-C50C-407E-A947-70E740481C1C}">
                <a14:useLocalDpi xmlns:a14="http://schemas.microsoft.com/office/drawing/2010/main" val="0"/>
              </a:ext>
            </a:extLst>
          </a:blip>
          <a:srcRect l="43758" r="5460" b="121"/>
          <a:stretch>
            <a:fillRect/>
          </a:stretch>
        </p:blipFill>
        <p:spPr bwMode="auto">
          <a:xfrm rot="16337">
            <a:off x="9218613" y="228600"/>
            <a:ext cx="34353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7" name="IMG_0473.jpg"/>
          <p:cNvPicPr>
            <a:picLocks noChangeAspect="1" noChangeArrowheads="1"/>
          </p:cNvPicPr>
          <p:nvPr/>
        </p:nvPicPr>
        <p:blipFill>
          <a:blip r:embed="rId6">
            <a:extLst>
              <a:ext uri="{28A0092B-C50C-407E-A947-70E740481C1C}">
                <a14:useLocalDpi xmlns:a14="http://schemas.microsoft.com/office/drawing/2010/main" val="0"/>
              </a:ext>
            </a:extLst>
          </a:blip>
          <a:srcRect l="24608" r="24608"/>
          <a:stretch>
            <a:fillRect/>
          </a:stretch>
        </p:blipFill>
        <p:spPr bwMode="auto">
          <a:xfrm rot="16337">
            <a:off x="4681538" y="250825"/>
            <a:ext cx="3563937"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8" name="Shape 68"/>
          <p:cNvSpPr>
            <a:spLocks noChangeArrowheads="1"/>
          </p:cNvSpPr>
          <p:nvPr/>
        </p:nvSpPr>
        <p:spPr bwMode="auto">
          <a:xfrm>
            <a:off x="3692525" y="4884738"/>
            <a:ext cx="5619750" cy="622300"/>
          </a:xfrm>
          <a:prstGeom prst="rect">
            <a:avLst/>
          </a:prstGeom>
          <a:solidFill>
            <a:srgbClr val="021FA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eaLnBrk="0" hangingPunct="0">
              <a:defRPr sz="3000">
                <a:solidFill>
                  <a:srgbClr val="FFFFFF"/>
                </a:solidFill>
                <a:latin typeface="Arial" pitchFamily="34" charset="0"/>
                <a:ea typeface="Avenir Light"/>
                <a:cs typeface="Avenir Light"/>
                <a:sym typeface="Avenir Light"/>
              </a:defRPr>
            </a:lvl1pPr>
            <a:lvl2pPr marL="742950" indent="-285750" eaLnBrk="0" hangingPunct="0">
              <a:defRPr sz="3000">
                <a:solidFill>
                  <a:srgbClr val="FFFFFF"/>
                </a:solidFill>
                <a:latin typeface="Arial" pitchFamily="34" charset="0"/>
                <a:ea typeface="Avenir Light"/>
                <a:cs typeface="Avenir Light"/>
                <a:sym typeface="Avenir Light"/>
              </a:defRPr>
            </a:lvl2pPr>
            <a:lvl3pPr marL="1143000" indent="-228600" eaLnBrk="0" hangingPunct="0">
              <a:defRPr sz="3000">
                <a:solidFill>
                  <a:srgbClr val="FFFFFF"/>
                </a:solidFill>
                <a:latin typeface="Arial" pitchFamily="34" charset="0"/>
                <a:ea typeface="Avenir Light"/>
                <a:cs typeface="Avenir Light"/>
                <a:sym typeface="Avenir Light"/>
              </a:defRPr>
            </a:lvl3pPr>
            <a:lvl4pPr marL="1600200" indent="-228600" eaLnBrk="0" hangingPunct="0">
              <a:defRPr sz="3000">
                <a:solidFill>
                  <a:srgbClr val="FFFFFF"/>
                </a:solidFill>
                <a:latin typeface="Arial" pitchFamily="34" charset="0"/>
                <a:ea typeface="Avenir Light"/>
                <a:cs typeface="Avenir Light"/>
                <a:sym typeface="Avenir Light"/>
              </a:defRPr>
            </a:lvl4pPr>
            <a:lvl5pPr marL="2057400" indent="-228600" eaLnBrk="0" hangingPunct="0">
              <a:defRPr sz="3000">
                <a:solidFill>
                  <a:srgbClr val="FFFFFF"/>
                </a:solidFill>
                <a:latin typeface="Arial" pitchFamily="34" charset="0"/>
                <a:ea typeface="Avenir Light"/>
                <a:cs typeface="Avenir Light"/>
                <a:sym typeface="Avenir Light"/>
              </a:defRPr>
            </a:lvl5pPr>
            <a:lvl6pPr marL="25146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6pPr>
            <a:lvl7pPr marL="29718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7pPr>
            <a:lvl8pPr marL="34290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8pPr>
            <a:lvl9pPr marL="3886200" indent="-228600" defTabSz="584200" eaLnBrk="0" fontAlgn="base" hangingPunct="0">
              <a:spcBef>
                <a:spcPct val="0"/>
              </a:spcBef>
              <a:spcAft>
                <a:spcPct val="0"/>
              </a:spcAft>
              <a:defRPr sz="3000">
                <a:solidFill>
                  <a:srgbClr val="FFFFFF"/>
                </a:solidFill>
                <a:latin typeface="Arial" pitchFamily="34" charset="0"/>
                <a:ea typeface="Avenir Light"/>
                <a:cs typeface="Avenir Light"/>
                <a:sym typeface="Avenir Light"/>
              </a:defRPr>
            </a:lvl9pPr>
          </a:lstStyle>
          <a:p>
            <a:pPr algn="ctr" eaLnBrk="1" hangingPunct="1"/>
            <a:r>
              <a:rPr lang="en-US" altLang="en-US">
                <a:latin typeface="Avenir Light"/>
              </a:rPr>
              <a:t>Classroom Learning Experiences</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iterate>
                                    <p:tmAbs val="0"/>
                                  </p:iterate>
                                  <p:childTnLst>
                                    <p:set>
                                      <p:cBhvr>
                                        <p:cTn id="6" fill="hold"/>
                                        <p:tgtEl>
                                          <p:spTgt spid="65"/>
                                        </p:tgtEl>
                                        <p:attrNameLst>
                                          <p:attrName>style.visibility</p:attrName>
                                        </p:attrNameLst>
                                      </p:cBhvr>
                                      <p:to>
                                        <p:strVal val="visible"/>
                                      </p:to>
                                    </p:set>
                                    <p:animEffect transition="in" filter="box(out)">
                                      <p:cBhvr>
                                        <p:cTn id="7" dur="1000"/>
                                        <p:tgtEl>
                                          <p:spTgt spid="65"/>
                                        </p:tgtEl>
                                      </p:cBhvr>
                                    </p:animEffect>
                                  </p:childTnLst>
                                </p:cTn>
                              </p:par>
                            </p:childTnLst>
                          </p:cTn>
                        </p:par>
                        <p:par>
                          <p:cTn id="8" fill="hold" nodeType="afterGroup">
                            <p:stCondLst>
                              <p:cond delay="1000"/>
                            </p:stCondLst>
                            <p:childTnLst>
                              <p:par>
                                <p:cTn id="9" presetID="4" presetClass="entr" presetSubtype="32" fill="hold" grpId="0" nodeType="afterEffect">
                                  <p:stCondLst>
                                    <p:cond delay="0"/>
                                  </p:stCondLst>
                                  <p:iterate>
                                    <p:tmAbs val="0"/>
                                  </p:iterate>
                                  <p:childTnLst>
                                    <p:set>
                                      <p:cBhvr>
                                        <p:cTn id="10" fill="hold"/>
                                        <p:tgtEl>
                                          <p:spTgt spid="67"/>
                                        </p:tgtEl>
                                        <p:attrNameLst>
                                          <p:attrName>style.visibility</p:attrName>
                                        </p:attrNameLst>
                                      </p:cBhvr>
                                      <p:to>
                                        <p:strVal val="visible"/>
                                      </p:to>
                                    </p:set>
                                    <p:animEffect transition="in" filter="box(out)">
                                      <p:cBhvr>
                                        <p:cTn id="11" dur="1000"/>
                                        <p:tgtEl>
                                          <p:spTgt spid="67"/>
                                        </p:tgtEl>
                                      </p:cBhvr>
                                    </p:animEffect>
                                  </p:childTnLst>
                                </p:cTn>
                              </p:par>
                            </p:childTnLst>
                          </p:cTn>
                        </p:par>
                        <p:par>
                          <p:cTn id="12" fill="hold" nodeType="afterGroup">
                            <p:stCondLst>
                              <p:cond delay="2000"/>
                            </p:stCondLst>
                            <p:childTnLst>
                              <p:par>
                                <p:cTn id="13" presetID="4" presetClass="entr" presetSubtype="32" fill="hold" grpId="0" nodeType="afterEffect">
                                  <p:stCondLst>
                                    <p:cond delay="0"/>
                                  </p:stCondLst>
                                  <p:iterate>
                                    <p:tmAbs val="0"/>
                                  </p:iterate>
                                  <p:childTnLst>
                                    <p:set>
                                      <p:cBhvr>
                                        <p:cTn id="14" fill="hold"/>
                                        <p:tgtEl>
                                          <p:spTgt spid="66"/>
                                        </p:tgtEl>
                                        <p:attrNameLst>
                                          <p:attrName>style.visibility</p:attrName>
                                        </p:attrNameLst>
                                      </p:cBhvr>
                                      <p:to>
                                        <p:strVal val="visible"/>
                                      </p:to>
                                    </p:set>
                                    <p:animEffect transition="in" filter="box(out)">
                                      <p:cBhvr>
                                        <p:cTn id="15" dur="1000"/>
                                        <p:tgtEl>
                                          <p:spTgt spid="66"/>
                                        </p:tgtEl>
                                      </p:cBhvr>
                                    </p:animEffect>
                                  </p:childTnLst>
                                </p:cTn>
                              </p:par>
                            </p:childTnLst>
                          </p:cTn>
                        </p:par>
                        <p:par>
                          <p:cTn id="16" fill="hold" nodeType="afterGroup">
                            <p:stCondLst>
                              <p:cond delay="3000"/>
                            </p:stCondLst>
                            <p:childTnLst>
                              <p:par>
                                <p:cTn id="17" presetID="4" presetClass="entr" presetSubtype="32" fill="hold" grpId="0" nodeType="afterEffect">
                                  <p:stCondLst>
                                    <p:cond delay="0"/>
                                  </p:stCondLst>
                                  <p:iterate>
                                    <p:tmAbs val="0"/>
                                  </p:iterate>
                                  <p:childTnLst>
                                    <p:set>
                                      <p:cBhvr>
                                        <p:cTn id="18" fill="hold"/>
                                        <p:tgtEl>
                                          <p:spTgt spid="64"/>
                                        </p:tgtEl>
                                        <p:attrNameLst>
                                          <p:attrName>style.visibility</p:attrName>
                                        </p:attrNameLst>
                                      </p:cBhvr>
                                      <p:to>
                                        <p:strVal val="visible"/>
                                      </p:to>
                                    </p:set>
                                    <p:animEffect transition="in" filter="box(out)">
                                      <p:cBhvr>
                                        <p:cTn id="19" dur="1000"/>
                                        <p:tgtEl>
                                          <p:spTgt spid="64"/>
                                        </p:tgtEl>
                                      </p:cBhvr>
                                    </p:animEffect>
                                  </p:childTnLst>
                                </p:cTn>
                              </p:par>
                            </p:childTnLst>
                          </p:cTn>
                        </p:par>
                        <p:par>
                          <p:cTn id="20" fill="hold" nodeType="afterGroup">
                            <p:stCondLst>
                              <p:cond delay="4000"/>
                            </p:stCondLst>
                            <p:childTnLst>
                              <p:par>
                                <p:cTn id="21" presetID="4" presetClass="entr" presetSubtype="32" fill="hold" grpId="0" nodeType="afterEffect">
                                  <p:stCondLst>
                                    <p:cond delay="0"/>
                                  </p:stCondLst>
                                  <p:iterate>
                                    <p:tmAbs val="0"/>
                                  </p:iterate>
                                  <p:childTnLst>
                                    <p:set>
                                      <p:cBhvr>
                                        <p:cTn id="22" fill="hold"/>
                                        <p:tgtEl>
                                          <p:spTgt spid="63"/>
                                        </p:tgtEl>
                                        <p:attrNameLst>
                                          <p:attrName>style.visibility</p:attrName>
                                        </p:attrNameLst>
                                      </p:cBhvr>
                                      <p:to>
                                        <p:strVal val="visible"/>
                                      </p:to>
                                    </p:set>
                                    <p:animEffect transition="in" filter="box(out)">
                                      <p:cBhvr>
                                        <p:cTn id="23" dur="1000"/>
                                        <p:tgtEl>
                                          <p:spTgt spid="63"/>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iterate>
                                    <p:tmAbs val="0"/>
                                  </p:iterate>
                                  <p:childTnLst>
                                    <p:set>
                                      <p:cBhvr>
                                        <p:cTn id="26" fill="hold"/>
                                        <p:tgtEl>
                                          <p:spTgt spid="68"/>
                                        </p:tgtEl>
                                        <p:attrNameLst>
                                          <p:attrName>style.visibility</p:attrName>
                                        </p:attrNameLst>
                                      </p:cBhvr>
                                      <p:to>
                                        <p:strVal val="visible"/>
                                      </p:to>
                                    </p:set>
                                    <p:animEffect transition="in" filter="wipe(left)">
                                      <p:cBhvr>
                                        <p:cTn id="27" dur="1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advAuto="0"/>
      <p:bldP spid="64" grpId="0" animBg="1" advAuto="0"/>
      <p:bldP spid="65" grpId="0" animBg="1" advAuto="0"/>
      <p:bldP spid="66" grpId="0" animBg="1" advAuto="0"/>
      <p:bldP spid="67" grpId="0" animBg="1" advAuto="0"/>
      <p:bldP spid="68"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lumMod val="75000"/>
                  </a:schemeClr>
                </a:solidFill>
              </a:rPr>
              <a:t>PSE Financial Information</a:t>
            </a:r>
            <a:endParaRPr lang="en-US" dirty="0">
              <a:solidFill>
                <a:schemeClr val="accent1">
                  <a:lumMod val="75000"/>
                </a:schemeClr>
              </a:solidFill>
            </a:endParaRPr>
          </a:p>
        </p:txBody>
      </p:sp>
      <p:sp>
        <p:nvSpPr>
          <p:cNvPr id="4" name="Content Placeholder 3"/>
          <p:cNvSpPr>
            <a:spLocks noGrp="1"/>
          </p:cNvSpPr>
          <p:nvPr>
            <p:ph idx="1"/>
          </p:nvPr>
        </p:nvSpPr>
        <p:spPr>
          <a:xfrm>
            <a:off x="433494" y="3429001"/>
            <a:ext cx="12246187" cy="6561667"/>
          </a:xfrm>
        </p:spPr>
        <p:txBody>
          <a:bodyPr rtlCol="0">
            <a:normAutofit/>
          </a:bodyPr>
          <a:lstStyle/>
          <a:p>
            <a:pPr marL="162557" indent="0" eaLnBrk="1" fontAlgn="auto" hangingPunct="1">
              <a:spcAft>
                <a:spcPts val="0"/>
              </a:spcAft>
              <a:buNone/>
              <a:defRPr/>
            </a:pPr>
            <a:r>
              <a:rPr lang="en-US" sz="4800" b="1" dirty="0">
                <a:solidFill>
                  <a:schemeClr val="accent2"/>
                </a:solidFill>
                <a:latin typeface="Garamond" panose="02020404030301010803" pitchFamily="18" charset="0"/>
              </a:rPr>
              <a:t>Financial Aid </a:t>
            </a:r>
            <a:r>
              <a:rPr lang="en-US" sz="4800" b="1" dirty="0" smtClean="0">
                <a:solidFill>
                  <a:schemeClr val="accent2"/>
                </a:solidFill>
                <a:latin typeface="Garamond" panose="02020404030301010803" pitchFamily="18" charset="0"/>
              </a:rPr>
              <a:t>Opportunities:</a:t>
            </a:r>
          </a:p>
          <a:p>
            <a:pPr marL="162557" indent="0" eaLnBrk="1" fontAlgn="auto" hangingPunct="1">
              <a:spcAft>
                <a:spcPts val="0"/>
              </a:spcAft>
              <a:buNone/>
              <a:defRPr/>
            </a:pPr>
            <a:r>
              <a:rPr lang="en-US" sz="2600" u="sng" dirty="0" smtClean="0">
                <a:solidFill>
                  <a:srgbClr val="002060"/>
                </a:solidFill>
                <a:latin typeface="Garamond" panose="02020404030301010803" pitchFamily="18" charset="0"/>
              </a:rPr>
              <a:t>STEP </a:t>
            </a:r>
            <a:r>
              <a:rPr lang="en-US" sz="2600" u="sng" dirty="0">
                <a:solidFill>
                  <a:srgbClr val="002060"/>
                </a:solidFill>
                <a:latin typeface="Garamond" panose="02020404030301010803" pitchFamily="18" charset="0"/>
              </a:rPr>
              <a:t>UP Scholarship</a:t>
            </a:r>
            <a:r>
              <a:rPr lang="en-US" sz="2600" dirty="0">
                <a:solidFill>
                  <a:srgbClr val="002060"/>
                </a:solidFill>
                <a:latin typeface="Garamond" panose="02020404030301010803" pitchFamily="18" charset="0"/>
              </a:rPr>
              <a:t>: $3,500/year if enrolled in PSE within 16 months of graduating high </a:t>
            </a:r>
            <a:r>
              <a:rPr lang="en-US" sz="2600" dirty="0" smtClean="0">
                <a:solidFill>
                  <a:srgbClr val="002060"/>
                </a:solidFill>
                <a:latin typeface="Garamond" panose="02020404030301010803" pitchFamily="18" charset="0"/>
              </a:rPr>
              <a:t>school</a:t>
            </a:r>
          </a:p>
          <a:p>
            <a:pPr marL="0" indent="0" eaLnBrk="1" fontAlgn="auto" hangingPunct="1">
              <a:spcAft>
                <a:spcPts val="0"/>
              </a:spcAft>
              <a:buNone/>
              <a:defRPr/>
            </a:pPr>
            <a:r>
              <a:rPr lang="en-US" sz="2600" u="sng" dirty="0" smtClean="0">
                <a:solidFill>
                  <a:srgbClr val="002060"/>
                </a:solidFill>
                <a:latin typeface="Garamond" panose="02020404030301010803" pitchFamily="18" charset="0"/>
              </a:rPr>
              <a:t>Federal </a:t>
            </a:r>
            <a:r>
              <a:rPr lang="en-US" sz="2600" u="sng" dirty="0">
                <a:solidFill>
                  <a:srgbClr val="002060"/>
                </a:solidFill>
                <a:latin typeface="Garamond" panose="02020404030301010803" pitchFamily="18" charset="0"/>
              </a:rPr>
              <a:t>Financial Aid (FAFSA)</a:t>
            </a:r>
            <a:r>
              <a:rPr lang="en-US" sz="2600" dirty="0">
                <a:solidFill>
                  <a:srgbClr val="002060"/>
                </a:solidFill>
                <a:latin typeface="Garamond" panose="02020404030301010803" pitchFamily="18" charset="0"/>
              </a:rPr>
              <a:t>: Federal grants available for CTP program participants who have demonstrated financial need.</a:t>
            </a:r>
          </a:p>
          <a:p>
            <a:pPr marL="0" indent="0" eaLnBrk="1" fontAlgn="auto" hangingPunct="1">
              <a:spcAft>
                <a:spcPts val="0"/>
              </a:spcAft>
              <a:buNone/>
              <a:defRPr/>
            </a:pPr>
            <a:r>
              <a:rPr lang="en-US" sz="2600" u="sng" dirty="0" smtClean="0">
                <a:solidFill>
                  <a:srgbClr val="002060"/>
                </a:solidFill>
                <a:latin typeface="Garamond" panose="02020404030301010803" pitchFamily="18" charset="0"/>
              </a:rPr>
              <a:t>Program </a:t>
            </a:r>
            <a:r>
              <a:rPr lang="en-US" sz="2600" u="sng" dirty="0">
                <a:solidFill>
                  <a:srgbClr val="002060"/>
                </a:solidFill>
                <a:latin typeface="Garamond" panose="02020404030301010803" pitchFamily="18" charset="0"/>
              </a:rPr>
              <a:t>Scholarship Funds</a:t>
            </a:r>
            <a:r>
              <a:rPr lang="en-US" sz="2600" dirty="0">
                <a:solidFill>
                  <a:srgbClr val="002060"/>
                </a:solidFill>
                <a:latin typeface="Garamond" panose="02020404030301010803" pitchFamily="18" charset="0"/>
              </a:rPr>
              <a:t>: Awards given per semester to students who demonstrate financial need (as </a:t>
            </a:r>
            <a:r>
              <a:rPr lang="en-US" sz="2600" dirty="0" smtClean="0">
                <a:solidFill>
                  <a:srgbClr val="002060"/>
                </a:solidFill>
                <a:latin typeface="Garamond" panose="02020404030301010803" pitchFamily="18" charset="0"/>
              </a:rPr>
              <a:t>available)</a:t>
            </a:r>
            <a:r>
              <a:rPr lang="en-US" sz="2600" u="sng" dirty="0" smtClean="0">
                <a:solidFill>
                  <a:srgbClr val="002060"/>
                </a:solidFill>
                <a:latin typeface="Garamond" panose="02020404030301010803" pitchFamily="18" charset="0"/>
              </a:rPr>
              <a:t>Vocational </a:t>
            </a:r>
            <a:r>
              <a:rPr lang="en-US" sz="2600" u="sng" dirty="0">
                <a:solidFill>
                  <a:srgbClr val="002060"/>
                </a:solidFill>
                <a:latin typeface="Garamond" panose="02020404030301010803" pitchFamily="18" charset="0"/>
              </a:rPr>
              <a:t>Rehabilitation</a:t>
            </a:r>
            <a:r>
              <a:rPr lang="en-US" sz="2600" dirty="0">
                <a:solidFill>
                  <a:srgbClr val="002060"/>
                </a:solidFill>
                <a:latin typeface="Garamond" panose="02020404030301010803" pitchFamily="18" charset="0"/>
              </a:rPr>
              <a:t>: </a:t>
            </a:r>
            <a:endParaRPr lang="en-US" sz="2600" dirty="0" smtClean="0">
              <a:solidFill>
                <a:srgbClr val="002060"/>
              </a:solidFill>
              <a:latin typeface="Garamond" panose="02020404030301010803" pitchFamily="18" charset="0"/>
            </a:endParaRPr>
          </a:p>
          <a:p>
            <a:pPr marL="0" indent="0" eaLnBrk="1" fontAlgn="auto" hangingPunct="1">
              <a:spcAft>
                <a:spcPts val="0"/>
              </a:spcAft>
              <a:buNone/>
              <a:defRPr/>
            </a:pPr>
            <a:r>
              <a:rPr lang="en-US" sz="2600" dirty="0" smtClean="0">
                <a:solidFill>
                  <a:srgbClr val="002060"/>
                </a:solidFill>
                <a:latin typeface="Garamond" panose="02020404030301010803" pitchFamily="18" charset="0"/>
              </a:rPr>
              <a:t>Transitional </a:t>
            </a:r>
            <a:r>
              <a:rPr lang="en-US" sz="2600" dirty="0">
                <a:solidFill>
                  <a:srgbClr val="002060"/>
                </a:solidFill>
                <a:latin typeface="Garamond" panose="02020404030301010803" pitchFamily="18" charset="0"/>
              </a:rPr>
              <a:t>Service Learning Waiver – up to $2,400 in waivers per semester eligible.</a:t>
            </a:r>
          </a:p>
        </p:txBody>
      </p:sp>
      <p:sp>
        <p:nvSpPr>
          <p:cNvPr id="8" name="Rectangle 7"/>
          <p:cNvSpPr/>
          <p:nvPr/>
        </p:nvSpPr>
        <p:spPr>
          <a:xfrm>
            <a:off x="433494" y="1524001"/>
            <a:ext cx="12137813"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lgn="ctr" fontAlgn="auto">
              <a:spcBef>
                <a:spcPts val="0"/>
              </a:spcBef>
              <a:spcAft>
                <a:spcPts val="0"/>
              </a:spcAft>
              <a:defRPr/>
            </a:pPr>
            <a:endParaRPr lang="en-US" dirty="0"/>
          </a:p>
        </p:txBody>
      </p:sp>
      <p:sp>
        <p:nvSpPr>
          <p:cNvPr id="3" name="TextBox 2"/>
          <p:cNvSpPr txBox="1"/>
          <p:nvPr/>
        </p:nvSpPr>
        <p:spPr>
          <a:xfrm>
            <a:off x="660400" y="2001639"/>
            <a:ext cx="11684000"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dirty="0" smtClean="0">
                <a:solidFill>
                  <a:schemeClr val="accent1">
                    <a:lumMod val="75000"/>
                  </a:schemeClr>
                </a:solidFill>
                <a:latin typeface="+mn-lt"/>
                <a:ea typeface="+mn-ea"/>
                <a:cs typeface="+mn-cs"/>
              </a:rPr>
              <a:t>Next Step - $15,000 year; FUTURE - $15,000 year; IDEAL- $15,000 year; TigerLIFE $ 4,950.00 per semester and EDGE $15,000 year</a:t>
            </a:r>
            <a:endParaRPr kumimoji="0" lang="en-US" sz="3000" b="0" i="0" u="none" strike="noStrike" cap="none" spc="0" normalizeH="0" baseline="0" dirty="0">
              <a:ln>
                <a:noFill/>
              </a:ln>
              <a:solidFill>
                <a:schemeClr val="accent1">
                  <a:lumMod val="75000"/>
                </a:schemeClr>
              </a:solidFill>
              <a:effectLst/>
              <a:uFillTx/>
              <a:latin typeface="+mn-lt"/>
              <a:ea typeface="+mn-ea"/>
              <a:cs typeface="+mn-cs"/>
              <a:sym typeface="Avenir Light"/>
            </a:endParaRPr>
          </a:p>
        </p:txBody>
      </p:sp>
    </p:spTree>
    <p:extLst>
      <p:ext uri="{BB962C8B-B14F-4D97-AF65-F5344CB8AC3E}">
        <p14:creationId xmlns:p14="http://schemas.microsoft.com/office/powerpoint/2010/main" val="109980084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94" y="580249"/>
            <a:ext cx="12137813" cy="1478844"/>
          </a:xfrm>
        </p:spPr>
        <p:txBody>
          <a:bodyPr>
            <a:normAutofit fontScale="90000"/>
          </a:bodyPr>
          <a:lstStyle/>
          <a:p>
            <a:pPr eaLnBrk="1" fontAlgn="auto" hangingPunct="1">
              <a:spcAft>
                <a:spcPts val="0"/>
              </a:spcAft>
              <a:defRPr/>
            </a:pPr>
            <a:r>
              <a:rPr lang="en-US" sz="4400" b="1" dirty="0">
                <a:solidFill>
                  <a:schemeClr val="accent1">
                    <a:lumMod val="75000"/>
                  </a:schemeClr>
                </a:solidFill>
              </a:rPr>
              <a:t>PSE Transition Programs University  of Memphis – TigerLIFE</a:t>
            </a:r>
            <a:endParaRPr lang="en-US" sz="4400" dirty="0">
              <a:solidFill>
                <a:schemeClr val="accent1">
                  <a:lumMod val="75000"/>
                </a:schemeClr>
              </a:solidFill>
            </a:endParaRPr>
          </a:p>
        </p:txBody>
      </p:sp>
      <p:sp>
        <p:nvSpPr>
          <p:cNvPr id="9219" name="Content Placeholder 2"/>
          <p:cNvSpPr>
            <a:spLocks noGrp="1"/>
          </p:cNvSpPr>
          <p:nvPr>
            <p:ph idx="1"/>
          </p:nvPr>
        </p:nvSpPr>
        <p:spPr/>
        <p:txBody>
          <a:bodyPr/>
          <a:lstStyle/>
          <a:p>
            <a:pPr eaLnBrk="1" hangingPunct="1"/>
            <a:r>
              <a:rPr lang="en-US" altLang="en-US" sz="2800" dirty="0">
                <a:solidFill>
                  <a:schemeClr val="accent1">
                    <a:lumMod val="75000"/>
                  </a:schemeClr>
                </a:solidFill>
                <a:latin typeface="Garamond" pitchFamily="18" charset="0"/>
              </a:rPr>
              <a:t>UMID PSE Transition programs provides an opportunity for students in West TN to develop the social and employment skills needed to transition successfully into adult independence.</a:t>
            </a:r>
          </a:p>
          <a:p>
            <a:pPr eaLnBrk="1" hangingPunct="1"/>
            <a:r>
              <a:rPr lang="en-US" altLang="en-US" sz="2800" dirty="0">
                <a:solidFill>
                  <a:schemeClr val="accent1">
                    <a:lumMod val="75000"/>
                  </a:schemeClr>
                </a:solidFill>
                <a:latin typeface="Garamond" pitchFamily="18" charset="0"/>
              </a:rPr>
              <a:t>PSE Transition at Memphis provides work based learning, job readiness and job placement opportunities.</a:t>
            </a:r>
          </a:p>
          <a:p>
            <a:pPr eaLnBrk="1" hangingPunct="1"/>
            <a:r>
              <a:rPr lang="en-US" altLang="en-US" sz="2800" dirty="0">
                <a:solidFill>
                  <a:schemeClr val="accent1">
                    <a:lumMod val="75000"/>
                  </a:schemeClr>
                </a:solidFill>
                <a:latin typeface="Garamond" pitchFamily="18" charset="0"/>
              </a:rPr>
              <a:t>A true experience in diversity with one of the most diverse student bodies in the </a:t>
            </a:r>
            <a:r>
              <a:rPr lang="en-US" altLang="en-US" sz="2800" dirty="0">
                <a:latin typeface="Garamond" pitchFamily="18" charset="0"/>
              </a:rPr>
              <a:t>State.</a:t>
            </a:r>
          </a:p>
          <a:p>
            <a:pPr eaLnBrk="1" hangingPunct="1"/>
            <a:endParaRPr lang="en-US" altLang="en-US" sz="2800" dirty="0">
              <a:latin typeface="Garamond" pitchFamily="18" charset="0"/>
            </a:endParaRPr>
          </a:p>
        </p:txBody>
      </p:sp>
      <p:pic>
        <p:nvPicPr>
          <p:cNvPr id="8" name="Picture 7" descr="205.JPG"/>
          <p:cNvPicPr>
            <a:picLocks noChangeAspect="1"/>
          </p:cNvPicPr>
          <p:nvPr/>
        </p:nvPicPr>
        <p:blipFill>
          <a:blip r:embed="rId2" cstate="print"/>
          <a:stretch>
            <a:fillRect/>
          </a:stretch>
        </p:blipFill>
        <p:spPr>
          <a:xfrm>
            <a:off x="866988" y="6781800"/>
            <a:ext cx="3273212" cy="266700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descr="218.JPG"/>
          <p:cNvPicPr>
            <a:picLocks noChangeAspect="1"/>
          </p:cNvPicPr>
          <p:nvPr/>
        </p:nvPicPr>
        <p:blipFill>
          <a:blip r:embed="rId3" cstate="print"/>
          <a:stretch>
            <a:fillRect/>
          </a:stretch>
        </p:blipFill>
        <p:spPr>
          <a:xfrm>
            <a:off x="5054600" y="6781800"/>
            <a:ext cx="3268894" cy="2667000"/>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328.JPG"/>
          <p:cNvPicPr>
            <a:picLocks noChangeAspect="1"/>
          </p:cNvPicPr>
          <p:nvPr/>
        </p:nvPicPr>
        <p:blipFill>
          <a:blip r:embed="rId4" cstate="print"/>
          <a:stretch>
            <a:fillRect/>
          </a:stretch>
        </p:blipFill>
        <p:spPr>
          <a:xfrm>
            <a:off x="9211733" y="6781800"/>
            <a:ext cx="3142827" cy="2667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5258467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TotalTime>
  <Words>558</Words>
  <Application>Microsoft Office PowerPoint</Application>
  <PresentationFormat>Custom</PresentationFormat>
  <Paragraphs>63</Paragraphs>
  <Slides>18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New_Template1</vt:lpstr>
      <vt:lpstr>Acrobat Document</vt:lpstr>
      <vt:lpstr>PowerPoint Presentation</vt:lpstr>
      <vt:lpstr>College Campus       Transition program/TigerLIFE</vt:lpstr>
      <vt:lpstr>PowerPoint Presentation</vt:lpstr>
      <vt:lpstr>PowerPoint Presentation</vt:lpstr>
      <vt:lpstr>PowerPoint Presentation</vt:lpstr>
      <vt:lpstr>PowerPoint Presentation</vt:lpstr>
      <vt:lpstr>PowerPoint Presentation</vt:lpstr>
      <vt:lpstr>PSE Financial Information</vt:lpstr>
      <vt:lpstr>PSE Transition Programs University  of Memphis – TigerLIFE</vt:lpstr>
      <vt:lpstr>PSE Transition Programs University  of Memphis – TigerLIFE</vt:lpstr>
      <vt:lpstr>UMID - tigerlife</vt:lpstr>
      <vt:lpstr>Future Plans TigerLIFE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Maurice Williams (mwillia)</cp:lastModifiedBy>
  <cp:revision>15</cp:revision>
  <cp:lastPrinted>2015-10-26T18:08:13Z</cp:lastPrinted>
  <dcterms:created xsi:type="dcterms:W3CDTF">2014-07-21T00:08:04Z</dcterms:created>
  <dcterms:modified xsi:type="dcterms:W3CDTF">2015-10-26T18:09:02Z</dcterms:modified>
</cp:coreProperties>
</file>